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8" r:id="rId28"/>
    <p:sldId id="289" r:id="rId29"/>
    <p:sldId id="290" r:id="rId30"/>
    <p:sldId id="292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533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2FFA4-19B8-4C7F-A1D3-1BB32EAE1A3E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AC774-6AFF-4429-873B-80C96C3975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4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AC774-6AFF-4429-873B-80C96C39758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4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556AD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D0D0D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556AD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73632" y="2102668"/>
            <a:ext cx="4026535" cy="412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E0E0E"/>
                </a:solidFill>
                <a:latin typeface="楷体"/>
                <a:cs typeface="楷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27797" y="1301221"/>
            <a:ext cx="4469765" cy="4415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556AD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75716" y="672083"/>
            <a:ext cx="1106805" cy="0"/>
          </a:xfrm>
          <a:custGeom>
            <a:avLst/>
            <a:gdLst/>
            <a:ahLst/>
            <a:cxnLst/>
            <a:rect l="l" t="t" r="r" b="b"/>
            <a:pathLst>
              <a:path w="1106805">
                <a:moveTo>
                  <a:pt x="0" y="0"/>
                </a:moveTo>
                <a:lnTo>
                  <a:pt x="1106423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00131" y="672083"/>
            <a:ext cx="1126490" cy="0"/>
          </a:xfrm>
          <a:custGeom>
            <a:avLst/>
            <a:gdLst/>
            <a:ahLst/>
            <a:cxnLst/>
            <a:rect l="l" t="t" r="r" b="b"/>
            <a:pathLst>
              <a:path w="1126490">
                <a:moveTo>
                  <a:pt x="0" y="0"/>
                </a:moveTo>
                <a:lnTo>
                  <a:pt x="1126362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556AD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0917" y="313766"/>
            <a:ext cx="971016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1556AD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23359" y="2243988"/>
            <a:ext cx="6154420" cy="2037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D0D0D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10" Type="http://schemas.openxmlformats.org/officeDocument/2006/relationships/image" Target="../media/image92.jpg"/><Relationship Id="rId4" Type="http://schemas.openxmlformats.org/officeDocument/2006/relationships/image" Target="../media/image86.jpg"/><Relationship Id="rId9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jpg"/><Relationship Id="rId2" Type="http://schemas.openxmlformats.org/officeDocument/2006/relationships/image" Target="../media/image55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0.png"/><Relationship Id="rId7" Type="http://schemas.openxmlformats.org/officeDocument/2006/relationships/image" Target="../media/image114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png"/><Relationship Id="rId4" Type="http://schemas.openxmlformats.org/officeDocument/2006/relationships/image" Target="../media/image11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png"/><Relationship Id="rId7" Type="http://schemas.openxmlformats.org/officeDocument/2006/relationships/image" Target="../media/image1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4" Type="http://schemas.openxmlformats.org/officeDocument/2006/relationships/image" Target="../media/image116.jpg"/><Relationship Id="rId9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AF%94%E5%B0%94%C2%B7%E7%9B%96%E8%8C%A8/8324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aike.baidu.com/item/%E9%A9%AC%E5%85%8B%C2%B7%E6%89%8E%E5%85%8B%E4%BC%AF%E6%A0%B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5%9B%BE%E7%81%B5%E5%A5%96" TargetMode="External"/><Relationship Id="rId5" Type="http://schemas.openxmlformats.org/officeDocument/2006/relationships/hyperlink" Target="https://baike.baidu.com/item/%E8%8F%B2%E5%B0%94%E5%85%B9%E5%A5%96/186887" TargetMode="External"/><Relationship Id="rId4" Type="http://schemas.openxmlformats.org/officeDocument/2006/relationships/hyperlink" Target="https://baike.baidu.com/item/%E8%AF%BA%E8%B4%9D%E5%B0%94%E5%A5%96/18787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jpg"/><Relationship Id="rId4" Type="http://schemas.openxmlformats.org/officeDocument/2006/relationships/image" Target="../media/image1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jpg"/><Relationship Id="rId4" Type="http://schemas.openxmlformats.org/officeDocument/2006/relationships/image" Target="../media/image1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g"/><Relationship Id="rId5" Type="http://schemas.openxmlformats.org/officeDocument/2006/relationships/image" Target="../media/image137.jpg"/><Relationship Id="rId4" Type="http://schemas.openxmlformats.org/officeDocument/2006/relationships/image" Target="../media/image13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g"/><Relationship Id="rId5" Type="http://schemas.openxmlformats.org/officeDocument/2006/relationships/image" Target="../media/image145.jpg"/><Relationship Id="rId4" Type="http://schemas.openxmlformats.org/officeDocument/2006/relationships/image" Target="../media/image1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7" Type="http://schemas.openxmlformats.org/officeDocument/2006/relationships/image" Target="../media/image151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5" Type="http://schemas.openxmlformats.org/officeDocument/2006/relationships/image" Target="../media/image149.jpg"/><Relationship Id="rId4" Type="http://schemas.openxmlformats.org/officeDocument/2006/relationships/image" Target="../media/image14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185.png"/><Relationship Id="rId39" Type="http://schemas.openxmlformats.org/officeDocument/2006/relationships/image" Target="../media/image198.png"/><Relationship Id="rId21" Type="http://schemas.openxmlformats.org/officeDocument/2006/relationships/image" Target="../media/image180.png"/><Relationship Id="rId34" Type="http://schemas.openxmlformats.org/officeDocument/2006/relationships/image" Target="../media/image193.png"/><Relationship Id="rId42" Type="http://schemas.openxmlformats.org/officeDocument/2006/relationships/image" Target="../media/image201.png"/><Relationship Id="rId47" Type="http://schemas.openxmlformats.org/officeDocument/2006/relationships/image" Target="../media/image206.png"/><Relationship Id="rId50" Type="http://schemas.openxmlformats.org/officeDocument/2006/relationships/image" Target="../media/image209.png"/><Relationship Id="rId55" Type="http://schemas.openxmlformats.org/officeDocument/2006/relationships/image" Target="../media/image214.png"/><Relationship Id="rId7" Type="http://schemas.openxmlformats.org/officeDocument/2006/relationships/image" Target="../media/image166.png"/><Relationship Id="rId2" Type="http://schemas.openxmlformats.org/officeDocument/2006/relationships/image" Target="../media/image55.png"/><Relationship Id="rId16" Type="http://schemas.openxmlformats.org/officeDocument/2006/relationships/image" Target="../media/image175.png"/><Relationship Id="rId29" Type="http://schemas.openxmlformats.org/officeDocument/2006/relationships/image" Target="../media/image188.png"/><Relationship Id="rId11" Type="http://schemas.openxmlformats.org/officeDocument/2006/relationships/image" Target="../media/image170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37" Type="http://schemas.openxmlformats.org/officeDocument/2006/relationships/image" Target="../media/image196.png"/><Relationship Id="rId40" Type="http://schemas.openxmlformats.org/officeDocument/2006/relationships/image" Target="../media/image199.png"/><Relationship Id="rId45" Type="http://schemas.openxmlformats.org/officeDocument/2006/relationships/image" Target="../media/image204.png"/><Relationship Id="rId53" Type="http://schemas.openxmlformats.org/officeDocument/2006/relationships/image" Target="../media/image212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31" Type="http://schemas.openxmlformats.org/officeDocument/2006/relationships/image" Target="../media/image190.png"/><Relationship Id="rId44" Type="http://schemas.openxmlformats.org/officeDocument/2006/relationships/image" Target="../media/image203.png"/><Relationship Id="rId52" Type="http://schemas.openxmlformats.org/officeDocument/2006/relationships/image" Target="../media/image211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Relationship Id="rId27" Type="http://schemas.openxmlformats.org/officeDocument/2006/relationships/image" Target="../media/image186.png"/><Relationship Id="rId30" Type="http://schemas.openxmlformats.org/officeDocument/2006/relationships/image" Target="../media/image189.png"/><Relationship Id="rId35" Type="http://schemas.openxmlformats.org/officeDocument/2006/relationships/image" Target="../media/image194.png"/><Relationship Id="rId43" Type="http://schemas.openxmlformats.org/officeDocument/2006/relationships/image" Target="../media/image202.png"/><Relationship Id="rId48" Type="http://schemas.openxmlformats.org/officeDocument/2006/relationships/image" Target="../media/image207.png"/><Relationship Id="rId56" Type="http://schemas.openxmlformats.org/officeDocument/2006/relationships/image" Target="../media/image215.png"/><Relationship Id="rId8" Type="http://schemas.openxmlformats.org/officeDocument/2006/relationships/image" Target="../media/image167.png"/><Relationship Id="rId51" Type="http://schemas.openxmlformats.org/officeDocument/2006/relationships/image" Target="../media/image210.png"/><Relationship Id="rId3" Type="http://schemas.openxmlformats.org/officeDocument/2006/relationships/image" Target="../media/image162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4.png"/><Relationship Id="rId33" Type="http://schemas.openxmlformats.org/officeDocument/2006/relationships/image" Target="../media/image192.png"/><Relationship Id="rId38" Type="http://schemas.openxmlformats.org/officeDocument/2006/relationships/image" Target="../media/image197.png"/><Relationship Id="rId46" Type="http://schemas.openxmlformats.org/officeDocument/2006/relationships/image" Target="../media/image205.png"/><Relationship Id="rId20" Type="http://schemas.openxmlformats.org/officeDocument/2006/relationships/image" Target="../media/image179.png"/><Relationship Id="rId41" Type="http://schemas.openxmlformats.org/officeDocument/2006/relationships/image" Target="../media/image200.png"/><Relationship Id="rId54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36" Type="http://schemas.openxmlformats.org/officeDocument/2006/relationships/image" Target="../media/image195.png"/><Relationship Id="rId49" Type="http://schemas.openxmlformats.org/officeDocument/2006/relationships/image" Target="../media/image20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jpg"/><Relationship Id="rId13" Type="http://schemas.openxmlformats.org/officeDocument/2006/relationships/image" Target="../media/image226.jp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jpg"/><Relationship Id="rId4" Type="http://schemas.openxmlformats.org/officeDocument/2006/relationships/image" Target="../media/image217.jpg"/><Relationship Id="rId9" Type="http://schemas.openxmlformats.org/officeDocument/2006/relationships/image" Target="../media/image222.png"/><Relationship Id="rId14" Type="http://schemas.openxmlformats.org/officeDocument/2006/relationships/image" Target="../media/image22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4.jpg"/><Relationship Id="rId2" Type="http://schemas.openxmlformats.org/officeDocument/2006/relationships/image" Target="../media/image1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jp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9220" y="2819"/>
                  </a:lnTo>
                  <a:lnTo>
                    <a:pt x="10832668" y="5791"/>
                  </a:lnTo>
                  <a:lnTo>
                    <a:pt x="10530586" y="8115"/>
                  </a:lnTo>
                  <a:lnTo>
                    <a:pt x="1042454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5056" y="6522720"/>
              <a:ext cx="1243583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24200" y="1235201"/>
            <a:ext cx="46056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>
                <a:solidFill>
                  <a:srgbClr val="C00000"/>
                </a:solidFill>
                <a:latin typeface="黑体"/>
                <a:cs typeface="黑体"/>
              </a:rPr>
              <a:t>三</a:t>
            </a:r>
            <a:r>
              <a:rPr b="1" spc="-15" dirty="0">
                <a:solidFill>
                  <a:srgbClr val="C00000"/>
                </a:solidFill>
                <a:latin typeface="黑体"/>
                <a:cs typeface="黑体"/>
              </a:rPr>
              <a:t>个高</a:t>
            </a:r>
            <a:r>
              <a:rPr b="1" dirty="0">
                <a:solidFill>
                  <a:srgbClr val="C00000"/>
                </a:solidFill>
                <a:latin typeface="黑体"/>
                <a:cs typeface="黑体"/>
              </a:rPr>
              <a:t>度</a:t>
            </a:r>
            <a:r>
              <a:rPr b="1" spc="-15" dirty="0">
                <a:solidFill>
                  <a:srgbClr val="C00000"/>
                </a:solidFill>
                <a:latin typeface="黑体"/>
                <a:cs typeface="黑体"/>
              </a:rPr>
              <a:t>：认</a:t>
            </a:r>
            <a:r>
              <a:rPr b="1" dirty="0">
                <a:solidFill>
                  <a:srgbClr val="C00000"/>
                </a:solidFill>
                <a:latin typeface="黑体"/>
                <a:cs typeface="黑体"/>
              </a:rPr>
              <a:t>识</a:t>
            </a:r>
            <a:r>
              <a:rPr b="1" spc="-15" dirty="0">
                <a:solidFill>
                  <a:srgbClr val="C00000"/>
                </a:solidFill>
                <a:latin typeface="黑体"/>
                <a:cs typeface="黑体"/>
              </a:rPr>
              <a:t>教</a:t>
            </a:r>
            <a:r>
              <a:rPr b="1" spc="-20" dirty="0">
                <a:solidFill>
                  <a:srgbClr val="C00000"/>
                </a:solidFill>
                <a:latin typeface="黑体"/>
                <a:cs typeface="黑体"/>
              </a:rPr>
              <a:t>育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0206" y="1828800"/>
            <a:ext cx="831342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00"/>
              </a:spcBef>
              <a:buClr>
                <a:srgbClr val="990033"/>
              </a:buClr>
              <a:buFont typeface="Times New Roman"/>
              <a:buAutoNum type="arabicPeriod"/>
              <a:tabLst>
                <a:tab pos="528320" algn="l"/>
              </a:tabLst>
            </a:pPr>
            <a:r>
              <a:rPr sz="3600" spc="-5" dirty="0" err="1">
                <a:solidFill>
                  <a:srgbClr val="1556AD"/>
                </a:solidFill>
                <a:latin typeface="黑体"/>
                <a:cs typeface="黑体"/>
              </a:rPr>
              <a:t>教育的高度决定了国家前途、民族未来</a:t>
            </a:r>
            <a:endParaRPr sz="3350" dirty="0">
              <a:latin typeface="黑体"/>
              <a:cs typeface="黑体"/>
            </a:endParaRPr>
          </a:p>
          <a:p>
            <a:pPr marL="527685" indent="-515620">
              <a:lnSpc>
                <a:spcPct val="100000"/>
              </a:lnSpc>
              <a:buClr>
                <a:srgbClr val="990033"/>
              </a:buClr>
              <a:buFont typeface="Times New Roman"/>
              <a:buAutoNum type="arabicPeriod"/>
              <a:tabLst>
                <a:tab pos="528320" algn="l"/>
              </a:tabLst>
            </a:pPr>
            <a:r>
              <a:rPr sz="3600" dirty="0" err="1">
                <a:solidFill>
                  <a:srgbClr val="1556AD"/>
                </a:solidFill>
                <a:latin typeface="黑体"/>
                <a:cs typeface="黑体"/>
              </a:rPr>
              <a:t>交大的高度反映了我国高等教育的高度</a:t>
            </a:r>
            <a:endParaRPr sz="3350" dirty="0">
              <a:latin typeface="黑体"/>
              <a:cs typeface="黑体"/>
            </a:endParaRPr>
          </a:p>
          <a:p>
            <a:pPr marL="527685" indent="-515620">
              <a:lnSpc>
                <a:spcPct val="100000"/>
              </a:lnSpc>
              <a:buClr>
                <a:srgbClr val="990033"/>
              </a:buClr>
              <a:buFont typeface="Times New Roman"/>
              <a:buAutoNum type="arabicPeriod"/>
              <a:tabLst>
                <a:tab pos="528320" algn="l"/>
              </a:tabLst>
            </a:pPr>
            <a:r>
              <a:rPr sz="3600" dirty="0">
                <a:solidFill>
                  <a:srgbClr val="1556AD"/>
                </a:solidFill>
                <a:latin typeface="黑体"/>
                <a:cs typeface="黑体"/>
              </a:rPr>
              <a:t>学生的高度折射了交大人才培养的质量</a:t>
            </a:r>
            <a:endParaRPr sz="3600" dirty="0">
              <a:latin typeface="黑体"/>
              <a:cs typeface="黑体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22504"/>
            <a:ext cx="597408" cy="647700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BE64C31B-FEFA-474B-8F0A-A7722498C27F}"/>
              </a:ext>
            </a:extLst>
          </p:cNvPr>
          <p:cNvSpPr txBox="1">
            <a:spLocks/>
          </p:cNvSpPr>
          <p:nvPr/>
        </p:nvSpPr>
        <p:spPr>
          <a:xfrm>
            <a:off x="1371600" y="22860"/>
            <a:ext cx="96735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1556AD"/>
                </a:solidFill>
                <a:latin typeface="黑体"/>
                <a:ea typeface="+mj-ea"/>
                <a:cs typeface="黑体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5400" b="1" kern="0" dirty="0">
                <a:solidFill>
                  <a:schemeClr val="tx1"/>
                </a:solidFill>
              </a:rPr>
              <a:t>面向第四次工业革命的教育创新</a:t>
            </a:r>
            <a:endParaRPr lang="zh-CN" altLang="en-US" sz="5400" kern="0" dirty="0">
              <a:solidFill>
                <a:schemeClr val="tx1"/>
              </a:solidFill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A91896D-ABE6-4F17-9CAD-A771BCA33628}"/>
              </a:ext>
            </a:extLst>
          </p:cNvPr>
          <p:cNvSpPr txBox="1"/>
          <p:nvPr/>
        </p:nvSpPr>
        <p:spPr>
          <a:xfrm>
            <a:off x="130206" y="3679301"/>
            <a:ext cx="11750040" cy="2878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48665" marR="5080" indent="-736600">
              <a:lnSpc>
                <a:spcPct val="130000"/>
              </a:lnSpc>
              <a:spcBef>
                <a:spcPts val="105"/>
              </a:spcBef>
              <a:buAutoNum type="arabicPeriod"/>
              <a:tabLst>
                <a:tab pos="749300" algn="l"/>
              </a:tabLst>
            </a:pPr>
            <a:r>
              <a:rPr lang="zh-CN" altLang="en-US" sz="2800" b="1" spc="-10" dirty="0">
                <a:latin typeface="楷体"/>
                <a:cs typeface="楷体"/>
              </a:rPr>
              <a:t>敬畏教育才有未</a:t>
            </a:r>
            <a:r>
              <a:rPr lang="zh-CN" altLang="en-US" sz="2800" b="1" spc="-5" dirty="0">
                <a:latin typeface="楷体"/>
                <a:cs typeface="楷体"/>
              </a:rPr>
              <a:t>来</a:t>
            </a:r>
            <a:r>
              <a:rPr lang="zh-CN" altLang="en-US" sz="2800" b="1" spc="-10" dirty="0">
                <a:latin typeface="楷体"/>
                <a:cs typeface="楷体"/>
              </a:rPr>
              <a:t>：</a:t>
            </a:r>
            <a:r>
              <a:rPr lang="zh-CN" altLang="en-US" sz="2800" spc="-5" dirty="0">
                <a:latin typeface="黑体"/>
                <a:cs typeface="黑体"/>
              </a:rPr>
              <a:t>大学的过去、现在和将来始终</a:t>
            </a:r>
            <a:r>
              <a:rPr lang="zh-CN" altLang="en-US" sz="2800" spc="5" dirty="0">
                <a:latin typeface="黑体"/>
                <a:cs typeface="黑体"/>
              </a:rPr>
              <a:t>是</a:t>
            </a:r>
            <a:r>
              <a:rPr lang="zh-CN" altLang="en-US" sz="2800" dirty="0">
                <a:latin typeface="黑体"/>
                <a:cs typeface="黑体"/>
              </a:rPr>
              <a:t>塑 造国家、民族、人类未来的引擎。</a:t>
            </a:r>
          </a:p>
          <a:p>
            <a:pPr marL="748665" marR="8890" indent="-736600">
              <a:lnSpc>
                <a:spcPct val="130000"/>
              </a:lnSpc>
              <a:buAutoNum type="arabicPeriod"/>
              <a:tabLst>
                <a:tab pos="749300" algn="l"/>
              </a:tabLst>
            </a:pPr>
            <a:r>
              <a:rPr lang="zh-CN" altLang="en-US" sz="2800" b="1" spc="-10" dirty="0">
                <a:latin typeface="楷体"/>
                <a:cs typeface="楷体"/>
              </a:rPr>
              <a:t>教育改革和发</a:t>
            </a:r>
            <a:r>
              <a:rPr lang="zh-CN" altLang="en-US" sz="2800" b="1" spc="-5" dirty="0">
                <a:latin typeface="楷体"/>
                <a:cs typeface="楷体"/>
              </a:rPr>
              <a:t>展</a:t>
            </a:r>
            <a:r>
              <a:rPr lang="zh-CN" altLang="en-US" sz="2800" spc="-5" dirty="0">
                <a:latin typeface="黑体"/>
                <a:cs typeface="黑体"/>
              </a:rPr>
              <a:t>：坚持在党的领导下，扎根中国大地，</a:t>
            </a:r>
            <a:r>
              <a:rPr lang="zh-CN" altLang="en-US" sz="2800" dirty="0">
                <a:latin typeface="黑体"/>
                <a:cs typeface="黑体"/>
              </a:rPr>
              <a:t>依靠学校，依靠师生。</a:t>
            </a:r>
          </a:p>
          <a:p>
            <a:pPr marL="748665" marR="8890" indent="-736600">
              <a:lnSpc>
                <a:spcPts val="5620"/>
              </a:lnSpc>
              <a:spcBef>
                <a:spcPts val="200"/>
              </a:spcBef>
              <a:buAutoNum type="arabicPeriod"/>
              <a:tabLst>
                <a:tab pos="749300" algn="l"/>
              </a:tabLst>
            </a:pPr>
            <a:r>
              <a:rPr lang="zh-CN" altLang="en-US" sz="2800" b="1" spc="-10" dirty="0">
                <a:latin typeface="楷体"/>
                <a:cs typeface="楷体"/>
              </a:rPr>
              <a:t>大学要打开边</a:t>
            </a:r>
            <a:r>
              <a:rPr lang="zh-CN" altLang="en-US" sz="2800" b="1" spc="-5" dirty="0">
                <a:latin typeface="楷体"/>
                <a:cs typeface="楷体"/>
              </a:rPr>
              <a:t>界</a:t>
            </a:r>
            <a:r>
              <a:rPr lang="zh-CN" altLang="en-US" sz="2800" spc="-5" dirty="0">
                <a:latin typeface="黑体"/>
                <a:cs typeface="黑体"/>
              </a:rPr>
              <a:t>：打开专业边界，打开学科边界，打开 </a:t>
            </a:r>
            <a:r>
              <a:rPr lang="zh-CN" altLang="en-US" sz="2800" dirty="0">
                <a:latin typeface="黑体"/>
                <a:cs typeface="黑体"/>
              </a:rPr>
              <a:t>学校边界。</a:t>
            </a: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DD1BA6B-80A0-48D0-9664-23313D771642}"/>
              </a:ext>
            </a:extLst>
          </p:cNvPr>
          <p:cNvSpPr txBox="1">
            <a:spLocks/>
          </p:cNvSpPr>
          <p:nvPr/>
        </p:nvSpPr>
        <p:spPr>
          <a:xfrm>
            <a:off x="8686800" y="2720362"/>
            <a:ext cx="3078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rgbClr val="1556AD"/>
                </a:solidFill>
                <a:latin typeface="黑体"/>
                <a:ea typeface="+mj-ea"/>
                <a:cs typeface="黑体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zh-CN" altLang="en-US" b="1" kern="0">
                <a:solidFill>
                  <a:srgbClr val="FF0000"/>
                </a:solidFill>
              </a:rPr>
              <a:t>三</a:t>
            </a:r>
            <a:r>
              <a:rPr lang="zh-CN" altLang="en-US" b="1" kern="0" spc="-15">
                <a:solidFill>
                  <a:srgbClr val="FF0000"/>
                </a:solidFill>
              </a:rPr>
              <a:t>点基</a:t>
            </a:r>
            <a:r>
              <a:rPr lang="zh-CN" altLang="en-US" b="1" kern="0">
                <a:solidFill>
                  <a:srgbClr val="FF0000"/>
                </a:solidFill>
              </a:rPr>
              <a:t>本</a:t>
            </a:r>
            <a:r>
              <a:rPr lang="zh-CN" altLang="en-US" b="1" kern="0" spc="-15">
                <a:solidFill>
                  <a:srgbClr val="FF0000"/>
                </a:solidFill>
              </a:rPr>
              <a:t>认</a:t>
            </a:r>
            <a:r>
              <a:rPr lang="zh-CN" altLang="en-US" b="1" kern="0" spc="-20">
                <a:solidFill>
                  <a:srgbClr val="FF0000"/>
                </a:solidFill>
              </a:rPr>
              <a:t>识</a:t>
            </a:r>
            <a:endParaRPr lang="zh-CN" altLang="en-US" b="1" kern="0" spc="-2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6934" y="350901"/>
            <a:ext cx="69062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时代使命：教育是国家强大的底座</a:t>
            </a:r>
            <a:endParaRPr sz="3600">
              <a:latin typeface="黑体"/>
              <a:cs typeface="黑体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0180" y="5690615"/>
            <a:ext cx="9705340" cy="643255"/>
            <a:chOff x="1440180" y="5690615"/>
            <a:chExt cx="9705340" cy="64325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3228" y="5693663"/>
              <a:ext cx="9698736" cy="6370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43228" y="5693663"/>
              <a:ext cx="9698990" cy="637540"/>
            </a:xfrm>
            <a:custGeom>
              <a:avLst/>
              <a:gdLst/>
              <a:ahLst/>
              <a:cxnLst/>
              <a:rect l="l" t="t" r="r" b="b"/>
              <a:pathLst>
                <a:path w="9698990" h="637539">
                  <a:moveTo>
                    <a:pt x="0" y="106172"/>
                  </a:moveTo>
                  <a:lnTo>
                    <a:pt x="8338" y="64845"/>
                  </a:lnTo>
                  <a:lnTo>
                    <a:pt x="31083" y="31097"/>
                  </a:lnTo>
                  <a:lnTo>
                    <a:pt x="64829" y="8343"/>
                  </a:lnTo>
                  <a:lnTo>
                    <a:pt x="106172" y="0"/>
                  </a:lnTo>
                  <a:lnTo>
                    <a:pt x="9592564" y="0"/>
                  </a:lnTo>
                  <a:lnTo>
                    <a:pt x="9633906" y="8343"/>
                  </a:lnTo>
                  <a:lnTo>
                    <a:pt x="9667652" y="31097"/>
                  </a:lnTo>
                  <a:lnTo>
                    <a:pt x="9690397" y="64845"/>
                  </a:lnTo>
                  <a:lnTo>
                    <a:pt x="9698736" y="106172"/>
                  </a:lnTo>
                  <a:lnTo>
                    <a:pt x="9698736" y="530860"/>
                  </a:lnTo>
                  <a:lnTo>
                    <a:pt x="9690397" y="572186"/>
                  </a:lnTo>
                  <a:lnTo>
                    <a:pt x="9667652" y="605934"/>
                  </a:lnTo>
                  <a:lnTo>
                    <a:pt x="9633906" y="628688"/>
                  </a:lnTo>
                  <a:lnTo>
                    <a:pt x="9592564" y="637032"/>
                  </a:lnTo>
                  <a:lnTo>
                    <a:pt x="106172" y="637032"/>
                  </a:lnTo>
                  <a:lnTo>
                    <a:pt x="64829" y="628688"/>
                  </a:lnTo>
                  <a:lnTo>
                    <a:pt x="31083" y="605934"/>
                  </a:lnTo>
                  <a:lnTo>
                    <a:pt x="8338" y="572186"/>
                  </a:lnTo>
                  <a:lnTo>
                    <a:pt x="0" y="530860"/>
                  </a:lnTo>
                  <a:lnTo>
                    <a:pt x="0" y="106172"/>
                  </a:lnTo>
                  <a:close/>
                </a:path>
              </a:pathLst>
            </a:custGeom>
            <a:ln w="609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61742" y="5799835"/>
            <a:ext cx="80568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FFFFFF"/>
                </a:solidFill>
                <a:latin typeface="楷体"/>
                <a:cs typeface="楷体"/>
              </a:rPr>
              <a:t>教</a:t>
            </a:r>
            <a:r>
              <a:rPr sz="2800" b="1" spc="-10" dirty="0">
                <a:solidFill>
                  <a:srgbClr val="FFFFFF"/>
                </a:solidFill>
                <a:latin typeface="楷体"/>
                <a:cs typeface="楷体"/>
              </a:rPr>
              <a:t>育：国</a:t>
            </a:r>
            <a:r>
              <a:rPr sz="2800" b="1" spc="5" dirty="0">
                <a:solidFill>
                  <a:srgbClr val="FFFFFF"/>
                </a:solidFill>
                <a:latin typeface="楷体"/>
                <a:cs typeface="楷体"/>
              </a:rPr>
              <a:t>家</a:t>
            </a:r>
            <a:r>
              <a:rPr sz="2800" b="1" spc="-10" dirty="0">
                <a:solidFill>
                  <a:srgbClr val="FFFFFF"/>
                </a:solidFill>
                <a:latin typeface="楷体"/>
                <a:cs typeface="楷体"/>
              </a:rPr>
              <a:t>底</a:t>
            </a:r>
            <a:r>
              <a:rPr sz="2800" b="1" spc="-15" dirty="0">
                <a:solidFill>
                  <a:srgbClr val="FFFFFF"/>
                </a:solidFill>
                <a:latin typeface="楷体"/>
                <a:cs typeface="楷体"/>
              </a:rPr>
              <a:t>座</a:t>
            </a:r>
            <a:r>
              <a:rPr sz="2800" b="1" spc="-5" dirty="0">
                <a:solidFill>
                  <a:srgbClr val="FFFFFF"/>
                </a:solidFill>
                <a:latin typeface="楷体"/>
                <a:cs typeface="楷体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楷体"/>
                <a:cs typeface="楷体"/>
              </a:rPr>
              <a:t>+</a:t>
            </a:r>
            <a:r>
              <a:rPr sz="2800" b="1" spc="-35" dirty="0">
                <a:solidFill>
                  <a:srgbClr val="FFFFFF"/>
                </a:solidFill>
                <a:latin typeface="楷体"/>
                <a:cs typeface="楷体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楷体"/>
                <a:cs typeface="楷体"/>
              </a:rPr>
              <a:t>动</a:t>
            </a:r>
            <a:r>
              <a:rPr sz="2800" b="1" spc="5" dirty="0">
                <a:solidFill>
                  <a:srgbClr val="FFFFFF"/>
                </a:solidFill>
                <a:latin typeface="楷体"/>
                <a:cs typeface="楷体"/>
              </a:rPr>
              <a:t>力</a:t>
            </a:r>
            <a:r>
              <a:rPr sz="2800" b="1" spc="-10" dirty="0">
                <a:solidFill>
                  <a:srgbClr val="FFFFFF"/>
                </a:solidFill>
                <a:latin typeface="楷体"/>
                <a:cs typeface="楷体"/>
              </a:rPr>
              <a:t>引</a:t>
            </a:r>
            <a:r>
              <a:rPr sz="2800" b="1" spc="5" dirty="0">
                <a:solidFill>
                  <a:srgbClr val="FFFFFF"/>
                </a:solidFill>
                <a:latin typeface="楷体"/>
                <a:cs typeface="楷体"/>
              </a:rPr>
              <a:t>擎</a:t>
            </a:r>
            <a:r>
              <a:rPr sz="2800" b="1" spc="-10" dirty="0">
                <a:solidFill>
                  <a:srgbClr val="FFFFFF"/>
                </a:solidFill>
                <a:latin typeface="楷体"/>
                <a:cs typeface="楷体"/>
              </a:rPr>
              <a:t>，国之</a:t>
            </a:r>
            <a:r>
              <a:rPr sz="2800" b="1" spc="5" dirty="0">
                <a:solidFill>
                  <a:srgbClr val="FFFFFF"/>
                </a:solidFill>
                <a:latin typeface="楷体"/>
                <a:cs typeface="楷体"/>
              </a:rPr>
              <a:t>大</a:t>
            </a:r>
            <a:r>
              <a:rPr sz="2800" b="1" spc="-10" dirty="0">
                <a:solidFill>
                  <a:srgbClr val="FFFFFF"/>
                </a:solidFill>
                <a:latin typeface="楷体"/>
                <a:cs typeface="楷体"/>
              </a:rPr>
              <a:t>计，党</a:t>
            </a:r>
            <a:r>
              <a:rPr sz="2800" b="1" spc="5" dirty="0">
                <a:solidFill>
                  <a:srgbClr val="FFFFFF"/>
                </a:solidFill>
                <a:latin typeface="楷体"/>
                <a:cs typeface="楷体"/>
              </a:rPr>
              <a:t>之</a:t>
            </a:r>
            <a:r>
              <a:rPr sz="2800" b="1" spc="-10" dirty="0">
                <a:solidFill>
                  <a:srgbClr val="FFFFFF"/>
                </a:solidFill>
                <a:latin typeface="楷体"/>
                <a:cs typeface="楷体"/>
              </a:rPr>
              <a:t>大</a:t>
            </a:r>
            <a:r>
              <a:rPr sz="2800" b="1" spc="-15" dirty="0">
                <a:solidFill>
                  <a:srgbClr val="FFFFFF"/>
                </a:solidFill>
                <a:latin typeface="楷体"/>
                <a:cs typeface="楷体"/>
              </a:rPr>
              <a:t>计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46832" y="1586483"/>
            <a:ext cx="498475" cy="447040"/>
          </a:xfrm>
          <a:custGeom>
            <a:avLst/>
            <a:gdLst/>
            <a:ahLst/>
            <a:cxnLst/>
            <a:rect l="l" t="t" r="r" b="b"/>
            <a:pathLst>
              <a:path w="498475" h="447039">
                <a:moveTo>
                  <a:pt x="249174" y="0"/>
                </a:moveTo>
                <a:lnTo>
                  <a:pt x="198941" y="4535"/>
                </a:lnTo>
                <a:lnTo>
                  <a:pt x="152161" y="17543"/>
                </a:lnTo>
                <a:lnTo>
                  <a:pt x="109835" y="38127"/>
                </a:lnTo>
                <a:lnTo>
                  <a:pt x="72961" y="65389"/>
                </a:lnTo>
                <a:lnTo>
                  <a:pt x="42541" y="98431"/>
                </a:lnTo>
                <a:lnTo>
                  <a:pt x="19573" y="136356"/>
                </a:lnTo>
                <a:lnTo>
                  <a:pt x="5060" y="178267"/>
                </a:lnTo>
                <a:lnTo>
                  <a:pt x="0" y="223265"/>
                </a:lnTo>
                <a:lnTo>
                  <a:pt x="5060" y="268264"/>
                </a:lnTo>
                <a:lnTo>
                  <a:pt x="19573" y="310175"/>
                </a:lnTo>
                <a:lnTo>
                  <a:pt x="42541" y="348100"/>
                </a:lnTo>
                <a:lnTo>
                  <a:pt x="72961" y="381142"/>
                </a:lnTo>
                <a:lnTo>
                  <a:pt x="109835" y="408404"/>
                </a:lnTo>
                <a:lnTo>
                  <a:pt x="152161" y="428988"/>
                </a:lnTo>
                <a:lnTo>
                  <a:pt x="198941" y="441996"/>
                </a:lnTo>
                <a:lnTo>
                  <a:pt x="249174" y="446531"/>
                </a:lnTo>
                <a:lnTo>
                  <a:pt x="299406" y="441996"/>
                </a:lnTo>
                <a:lnTo>
                  <a:pt x="346186" y="428988"/>
                </a:lnTo>
                <a:lnTo>
                  <a:pt x="388512" y="408404"/>
                </a:lnTo>
                <a:lnTo>
                  <a:pt x="425386" y="381142"/>
                </a:lnTo>
                <a:lnTo>
                  <a:pt x="455806" y="348100"/>
                </a:lnTo>
                <a:lnTo>
                  <a:pt x="478774" y="310175"/>
                </a:lnTo>
                <a:lnTo>
                  <a:pt x="493287" y="268264"/>
                </a:lnTo>
                <a:lnTo>
                  <a:pt x="498347" y="223265"/>
                </a:lnTo>
                <a:lnTo>
                  <a:pt x="493287" y="178267"/>
                </a:lnTo>
                <a:lnTo>
                  <a:pt x="478774" y="136356"/>
                </a:lnTo>
                <a:lnTo>
                  <a:pt x="455806" y="98431"/>
                </a:lnTo>
                <a:lnTo>
                  <a:pt x="425386" y="65389"/>
                </a:lnTo>
                <a:lnTo>
                  <a:pt x="388512" y="38127"/>
                </a:lnTo>
                <a:lnTo>
                  <a:pt x="346186" y="17543"/>
                </a:lnTo>
                <a:lnTo>
                  <a:pt x="299406" y="4535"/>
                </a:lnTo>
                <a:lnTo>
                  <a:pt x="249174" y="0"/>
                </a:lnTo>
                <a:close/>
              </a:path>
            </a:pathLst>
          </a:custGeom>
          <a:solidFill>
            <a:srgbClr val="409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19805" y="1675892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21735" y="4411979"/>
            <a:ext cx="498475" cy="441959"/>
          </a:xfrm>
          <a:custGeom>
            <a:avLst/>
            <a:gdLst/>
            <a:ahLst/>
            <a:cxnLst/>
            <a:rect l="l" t="t" r="r" b="b"/>
            <a:pathLst>
              <a:path w="498475" h="441960">
                <a:moveTo>
                  <a:pt x="249174" y="0"/>
                </a:moveTo>
                <a:lnTo>
                  <a:pt x="198941" y="4489"/>
                </a:lnTo>
                <a:lnTo>
                  <a:pt x="152161" y="17365"/>
                </a:lnTo>
                <a:lnTo>
                  <a:pt x="109835" y="37739"/>
                </a:lnTo>
                <a:lnTo>
                  <a:pt x="72961" y="64722"/>
                </a:lnTo>
                <a:lnTo>
                  <a:pt x="42541" y="97426"/>
                </a:lnTo>
                <a:lnTo>
                  <a:pt x="19573" y="134963"/>
                </a:lnTo>
                <a:lnTo>
                  <a:pt x="5060" y="176443"/>
                </a:lnTo>
                <a:lnTo>
                  <a:pt x="0" y="220980"/>
                </a:lnTo>
                <a:lnTo>
                  <a:pt x="5060" y="265516"/>
                </a:lnTo>
                <a:lnTo>
                  <a:pt x="19573" y="306996"/>
                </a:lnTo>
                <a:lnTo>
                  <a:pt x="42541" y="344533"/>
                </a:lnTo>
                <a:lnTo>
                  <a:pt x="72961" y="377237"/>
                </a:lnTo>
                <a:lnTo>
                  <a:pt x="109835" y="404220"/>
                </a:lnTo>
                <a:lnTo>
                  <a:pt x="152161" y="424594"/>
                </a:lnTo>
                <a:lnTo>
                  <a:pt x="198941" y="437470"/>
                </a:lnTo>
                <a:lnTo>
                  <a:pt x="249174" y="441960"/>
                </a:lnTo>
                <a:lnTo>
                  <a:pt x="299406" y="437470"/>
                </a:lnTo>
                <a:lnTo>
                  <a:pt x="346186" y="424594"/>
                </a:lnTo>
                <a:lnTo>
                  <a:pt x="388512" y="404220"/>
                </a:lnTo>
                <a:lnTo>
                  <a:pt x="425386" y="377237"/>
                </a:lnTo>
                <a:lnTo>
                  <a:pt x="455806" y="344533"/>
                </a:lnTo>
                <a:lnTo>
                  <a:pt x="478774" y="306996"/>
                </a:lnTo>
                <a:lnTo>
                  <a:pt x="493287" y="265516"/>
                </a:lnTo>
                <a:lnTo>
                  <a:pt x="498348" y="220980"/>
                </a:lnTo>
                <a:lnTo>
                  <a:pt x="493287" y="176443"/>
                </a:lnTo>
                <a:lnTo>
                  <a:pt x="478774" y="134963"/>
                </a:lnTo>
                <a:lnTo>
                  <a:pt x="455806" y="97426"/>
                </a:lnTo>
                <a:lnTo>
                  <a:pt x="425386" y="64722"/>
                </a:lnTo>
                <a:lnTo>
                  <a:pt x="388512" y="37739"/>
                </a:lnTo>
                <a:lnTo>
                  <a:pt x="346186" y="17365"/>
                </a:lnTo>
                <a:lnTo>
                  <a:pt x="299406" y="4489"/>
                </a:lnTo>
                <a:lnTo>
                  <a:pt x="249174" y="0"/>
                </a:lnTo>
                <a:close/>
              </a:path>
            </a:pathLst>
          </a:custGeom>
          <a:solidFill>
            <a:srgbClr val="409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94328" y="4502277"/>
            <a:ext cx="153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32632" y="3863340"/>
            <a:ext cx="500380" cy="439420"/>
          </a:xfrm>
          <a:custGeom>
            <a:avLst/>
            <a:gdLst/>
            <a:ahLst/>
            <a:cxnLst/>
            <a:rect l="l" t="t" r="r" b="b"/>
            <a:pathLst>
              <a:path w="500379" h="439420">
                <a:moveTo>
                  <a:pt x="249935" y="0"/>
                </a:moveTo>
                <a:lnTo>
                  <a:pt x="199561" y="4460"/>
                </a:lnTo>
                <a:lnTo>
                  <a:pt x="152644" y="17252"/>
                </a:lnTo>
                <a:lnTo>
                  <a:pt x="110188" y="37491"/>
                </a:lnTo>
                <a:lnTo>
                  <a:pt x="73199" y="64293"/>
                </a:lnTo>
                <a:lnTo>
                  <a:pt x="42681" y="96775"/>
                </a:lnTo>
                <a:lnTo>
                  <a:pt x="19639" y="134052"/>
                </a:lnTo>
                <a:lnTo>
                  <a:pt x="5077" y="175240"/>
                </a:lnTo>
                <a:lnTo>
                  <a:pt x="0" y="219456"/>
                </a:lnTo>
                <a:lnTo>
                  <a:pt x="5077" y="263671"/>
                </a:lnTo>
                <a:lnTo>
                  <a:pt x="19639" y="304859"/>
                </a:lnTo>
                <a:lnTo>
                  <a:pt x="42681" y="342136"/>
                </a:lnTo>
                <a:lnTo>
                  <a:pt x="73199" y="374618"/>
                </a:lnTo>
                <a:lnTo>
                  <a:pt x="110188" y="401420"/>
                </a:lnTo>
                <a:lnTo>
                  <a:pt x="152644" y="421659"/>
                </a:lnTo>
                <a:lnTo>
                  <a:pt x="199561" y="434451"/>
                </a:lnTo>
                <a:lnTo>
                  <a:pt x="249935" y="438912"/>
                </a:lnTo>
                <a:lnTo>
                  <a:pt x="300310" y="434451"/>
                </a:lnTo>
                <a:lnTo>
                  <a:pt x="347227" y="421659"/>
                </a:lnTo>
                <a:lnTo>
                  <a:pt x="389683" y="401420"/>
                </a:lnTo>
                <a:lnTo>
                  <a:pt x="426672" y="374618"/>
                </a:lnTo>
                <a:lnTo>
                  <a:pt x="457190" y="342136"/>
                </a:lnTo>
                <a:lnTo>
                  <a:pt x="480232" y="304859"/>
                </a:lnTo>
                <a:lnTo>
                  <a:pt x="494794" y="263671"/>
                </a:lnTo>
                <a:lnTo>
                  <a:pt x="499871" y="219456"/>
                </a:lnTo>
                <a:lnTo>
                  <a:pt x="494794" y="175240"/>
                </a:lnTo>
                <a:lnTo>
                  <a:pt x="480232" y="134052"/>
                </a:lnTo>
                <a:lnTo>
                  <a:pt x="457190" y="96775"/>
                </a:lnTo>
                <a:lnTo>
                  <a:pt x="426672" y="64293"/>
                </a:lnTo>
                <a:lnTo>
                  <a:pt x="389683" y="37491"/>
                </a:lnTo>
                <a:lnTo>
                  <a:pt x="347227" y="17252"/>
                </a:lnTo>
                <a:lnTo>
                  <a:pt x="300310" y="4460"/>
                </a:lnTo>
                <a:lnTo>
                  <a:pt x="249935" y="0"/>
                </a:lnTo>
                <a:close/>
              </a:path>
            </a:pathLst>
          </a:custGeom>
          <a:solidFill>
            <a:srgbClr val="409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05225" y="3952494"/>
            <a:ext cx="153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55491" y="2706623"/>
            <a:ext cx="500380" cy="437515"/>
          </a:xfrm>
          <a:custGeom>
            <a:avLst/>
            <a:gdLst/>
            <a:ahLst/>
            <a:cxnLst/>
            <a:rect l="l" t="t" r="r" b="b"/>
            <a:pathLst>
              <a:path w="500379" h="437514">
                <a:moveTo>
                  <a:pt x="249936" y="0"/>
                </a:moveTo>
                <a:lnTo>
                  <a:pt x="199561" y="4443"/>
                </a:lnTo>
                <a:lnTo>
                  <a:pt x="152644" y="17186"/>
                </a:lnTo>
                <a:lnTo>
                  <a:pt x="110188" y="37350"/>
                </a:lnTo>
                <a:lnTo>
                  <a:pt x="73199" y="64055"/>
                </a:lnTo>
                <a:lnTo>
                  <a:pt x="42681" y="96422"/>
                </a:lnTo>
                <a:lnTo>
                  <a:pt x="19639" y="133570"/>
                </a:lnTo>
                <a:lnTo>
                  <a:pt x="5077" y="174620"/>
                </a:lnTo>
                <a:lnTo>
                  <a:pt x="0" y="218693"/>
                </a:lnTo>
                <a:lnTo>
                  <a:pt x="5077" y="262767"/>
                </a:lnTo>
                <a:lnTo>
                  <a:pt x="19639" y="303817"/>
                </a:lnTo>
                <a:lnTo>
                  <a:pt x="42681" y="340965"/>
                </a:lnTo>
                <a:lnTo>
                  <a:pt x="73199" y="373332"/>
                </a:lnTo>
                <a:lnTo>
                  <a:pt x="110188" y="400037"/>
                </a:lnTo>
                <a:lnTo>
                  <a:pt x="152644" y="420201"/>
                </a:lnTo>
                <a:lnTo>
                  <a:pt x="199561" y="432944"/>
                </a:lnTo>
                <a:lnTo>
                  <a:pt x="249936" y="437388"/>
                </a:lnTo>
                <a:lnTo>
                  <a:pt x="300310" y="432944"/>
                </a:lnTo>
                <a:lnTo>
                  <a:pt x="347227" y="420201"/>
                </a:lnTo>
                <a:lnTo>
                  <a:pt x="389683" y="400037"/>
                </a:lnTo>
                <a:lnTo>
                  <a:pt x="426672" y="373332"/>
                </a:lnTo>
                <a:lnTo>
                  <a:pt x="457190" y="340965"/>
                </a:lnTo>
                <a:lnTo>
                  <a:pt x="480232" y="303817"/>
                </a:lnTo>
                <a:lnTo>
                  <a:pt x="494794" y="262767"/>
                </a:lnTo>
                <a:lnTo>
                  <a:pt x="499872" y="218693"/>
                </a:lnTo>
                <a:lnTo>
                  <a:pt x="494794" y="174620"/>
                </a:lnTo>
                <a:lnTo>
                  <a:pt x="480232" y="133570"/>
                </a:lnTo>
                <a:lnTo>
                  <a:pt x="457190" y="96422"/>
                </a:lnTo>
                <a:lnTo>
                  <a:pt x="426672" y="64055"/>
                </a:lnTo>
                <a:lnTo>
                  <a:pt x="389683" y="37350"/>
                </a:lnTo>
                <a:lnTo>
                  <a:pt x="347227" y="17186"/>
                </a:lnTo>
                <a:lnTo>
                  <a:pt x="300310" y="4443"/>
                </a:lnTo>
                <a:lnTo>
                  <a:pt x="249936" y="0"/>
                </a:lnTo>
                <a:close/>
              </a:path>
            </a:pathLst>
          </a:custGeom>
          <a:solidFill>
            <a:srgbClr val="409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28084" y="2795473"/>
            <a:ext cx="153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39311" y="3285744"/>
            <a:ext cx="500380" cy="439420"/>
          </a:xfrm>
          <a:custGeom>
            <a:avLst/>
            <a:gdLst/>
            <a:ahLst/>
            <a:cxnLst/>
            <a:rect l="l" t="t" r="r" b="b"/>
            <a:pathLst>
              <a:path w="500379" h="439420">
                <a:moveTo>
                  <a:pt x="249936" y="0"/>
                </a:moveTo>
                <a:lnTo>
                  <a:pt x="199561" y="4460"/>
                </a:lnTo>
                <a:lnTo>
                  <a:pt x="152644" y="17252"/>
                </a:lnTo>
                <a:lnTo>
                  <a:pt x="110188" y="37491"/>
                </a:lnTo>
                <a:lnTo>
                  <a:pt x="73199" y="64293"/>
                </a:lnTo>
                <a:lnTo>
                  <a:pt x="42681" y="96775"/>
                </a:lnTo>
                <a:lnTo>
                  <a:pt x="19639" y="134052"/>
                </a:lnTo>
                <a:lnTo>
                  <a:pt x="5077" y="175240"/>
                </a:lnTo>
                <a:lnTo>
                  <a:pt x="0" y="219455"/>
                </a:lnTo>
                <a:lnTo>
                  <a:pt x="5077" y="263671"/>
                </a:lnTo>
                <a:lnTo>
                  <a:pt x="19639" y="304859"/>
                </a:lnTo>
                <a:lnTo>
                  <a:pt x="42681" y="342136"/>
                </a:lnTo>
                <a:lnTo>
                  <a:pt x="73199" y="374618"/>
                </a:lnTo>
                <a:lnTo>
                  <a:pt x="110188" y="401420"/>
                </a:lnTo>
                <a:lnTo>
                  <a:pt x="152644" y="421659"/>
                </a:lnTo>
                <a:lnTo>
                  <a:pt x="199561" y="434451"/>
                </a:lnTo>
                <a:lnTo>
                  <a:pt x="249936" y="438911"/>
                </a:lnTo>
                <a:lnTo>
                  <a:pt x="300310" y="434451"/>
                </a:lnTo>
                <a:lnTo>
                  <a:pt x="347227" y="421659"/>
                </a:lnTo>
                <a:lnTo>
                  <a:pt x="389683" y="401420"/>
                </a:lnTo>
                <a:lnTo>
                  <a:pt x="426672" y="374618"/>
                </a:lnTo>
                <a:lnTo>
                  <a:pt x="457190" y="342136"/>
                </a:lnTo>
                <a:lnTo>
                  <a:pt x="480232" y="304859"/>
                </a:lnTo>
                <a:lnTo>
                  <a:pt x="494794" y="263671"/>
                </a:lnTo>
                <a:lnTo>
                  <a:pt x="499872" y="219455"/>
                </a:lnTo>
                <a:lnTo>
                  <a:pt x="494794" y="175240"/>
                </a:lnTo>
                <a:lnTo>
                  <a:pt x="480232" y="134052"/>
                </a:lnTo>
                <a:lnTo>
                  <a:pt x="457190" y="96775"/>
                </a:lnTo>
                <a:lnTo>
                  <a:pt x="426672" y="64293"/>
                </a:lnTo>
                <a:lnTo>
                  <a:pt x="389683" y="37491"/>
                </a:lnTo>
                <a:lnTo>
                  <a:pt x="347227" y="17252"/>
                </a:lnTo>
                <a:lnTo>
                  <a:pt x="300310" y="4460"/>
                </a:lnTo>
                <a:lnTo>
                  <a:pt x="249936" y="0"/>
                </a:lnTo>
                <a:close/>
              </a:path>
            </a:pathLst>
          </a:custGeom>
          <a:solidFill>
            <a:srgbClr val="409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12794" y="3374263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28440" y="1613407"/>
            <a:ext cx="1557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科教兴国</a:t>
            </a:r>
            <a:r>
              <a:rPr sz="2000" b="1" spc="-5" dirty="0">
                <a:solidFill>
                  <a:srgbClr val="001F5F"/>
                </a:solidFill>
                <a:latin typeface="黑体"/>
                <a:cs typeface="黑体"/>
              </a:rPr>
              <a:t>战略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8883" y="1504188"/>
            <a:ext cx="2232660" cy="379628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843020" y="2156587"/>
            <a:ext cx="1557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人才强国</a:t>
            </a:r>
            <a:r>
              <a:rPr sz="2000" b="1" spc="-5" dirty="0">
                <a:solidFill>
                  <a:srgbClr val="001F5F"/>
                </a:solidFill>
                <a:latin typeface="黑体"/>
                <a:cs typeface="黑体"/>
              </a:rPr>
              <a:t>战略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55694" y="2724150"/>
            <a:ext cx="20681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创新驱动</a:t>
            </a:r>
            <a:r>
              <a:rPr sz="2000" b="1" spc="-5" dirty="0">
                <a:solidFill>
                  <a:srgbClr val="001F5F"/>
                </a:solidFill>
                <a:latin typeface="黑体"/>
                <a:cs typeface="黑体"/>
              </a:rPr>
              <a:t>发展</a:t>
            </a: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战</a:t>
            </a:r>
            <a:r>
              <a:rPr sz="2000" b="1" spc="-5" dirty="0">
                <a:solidFill>
                  <a:srgbClr val="001F5F"/>
                </a:solidFill>
                <a:latin typeface="黑体"/>
                <a:cs typeface="黑体"/>
              </a:rPr>
              <a:t>略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9960" y="3312413"/>
            <a:ext cx="1557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乡村振兴</a:t>
            </a:r>
            <a:r>
              <a:rPr sz="2000" b="1" spc="-5" dirty="0">
                <a:solidFill>
                  <a:srgbClr val="001F5F"/>
                </a:solidFill>
                <a:latin typeface="黑体"/>
                <a:cs typeface="黑体"/>
              </a:rPr>
              <a:t>战略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05758" y="4468114"/>
            <a:ext cx="18122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可持续发</a:t>
            </a:r>
            <a:r>
              <a:rPr sz="2000" b="1" spc="-5" dirty="0">
                <a:solidFill>
                  <a:srgbClr val="001F5F"/>
                </a:solidFill>
                <a:latin typeface="黑体"/>
                <a:cs typeface="黑体"/>
              </a:rPr>
              <a:t>展战略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56328" y="3890264"/>
            <a:ext cx="2068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区域协调</a:t>
            </a:r>
            <a:r>
              <a:rPr sz="2000" b="1" spc="-5" dirty="0">
                <a:solidFill>
                  <a:srgbClr val="001F5F"/>
                </a:solidFill>
                <a:latin typeface="黑体"/>
                <a:cs typeface="黑体"/>
              </a:rPr>
              <a:t>发展</a:t>
            </a: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战</a:t>
            </a:r>
            <a:r>
              <a:rPr sz="2000" b="1" spc="-5" dirty="0">
                <a:solidFill>
                  <a:srgbClr val="001F5F"/>
                </a:solidFill>
                <a:latin typeface="黑体"/>
                <a:cs typeface="黑体"/>
              </a:rPr>
              <a:t>略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65932" y="2129027"/>
            <a:ext cx="498475" cy="441959"/>
          </a:xfrm>
          <a:custGeom>
            <a:avLst/>
            <a:gdLst/>
            <a:ahLst/>
            <a:cxnLst/>
            <a:rect l="l" t="t" r="r" b="b"/>
            <a:pathLst>
              <a:path w="498475" h="441960">
                <a:moveTo>
                  <a:pt x="249173" y="0"/>
                </a:moveTo>
                <a:lnTo>
                  <a:pt x="198941" y="4489"/>
                </a:lnTo>
                <a:lnTo>
                  <a:pt x="152161" y="17365"/>
                </a:lnTo>
                <a:lnTo>
                  <a:pt x="109835" y="37739"/>
                </a:lnTo>
                <a:lnTo>
                  <a:pt x="72961" y="64722"/>
                </a:lnTo>
                <a:lnTo>
                  <a:pt x="42541" y="97426"/>
                </a:lnTo>
                <a:lnTo>
                  <a:pt x="19573" y="134963"/>
                </a:lnTo>
                <a:lnTo>
                  <a:pt x="5060" y="176443"/>
                </a:lnTo>
                <a:lnTo>
                  <a:pt x="0" y="220980"/>
                </a:lnTo>
                <a:lnTo>
                  <a:pt x="5060" y="265516"/>
                </a:lnTo>
                <a:lnTo>
                  <a:pt x="19573" y="306996"/>
                </a:lnTo>
                <a:lnTo>
                  <a:pt x="42541" y="344533"/>
                </a:lnTo>
                <a:lnTo>
                  <a:pt x="72961" y="377237"/>
                </a:lnTo>
                <a:lnTo>
                  <a:pt x="109835" y="404220"/>
                </a:lnTo>
                <a:lnTo>
                  <a:pt x="152161" y="424594"/>
                </a:lnTo>
                <a:lnTo>
                  <a:pt x="198941" y="437470"/>
                </a:lnTo>
                <a:lnTo>
                  <a:pt x="249173" y="441960"/>
                </a:lnTo>
                <a:lnTo>
                  <a:pt x="299406" y="437470"/>
                </a:lnTo>
                <a:lnTo>
                  <a:pt x="346186" y="424594"/>
                </a:lnTo>
                <a:lnTo>
                  <a:pt x="388512" y="404220"/>
                </a:lnTo>
                <a:lnTo>
                  <a:pt x="425386" y="377237"/>
                </a:lnTo>
                <a:lnTo>
                  <a:pt x="455806" y="344533"/>
                </a:lnTo>
                <a:lnTo>
                  <a:pt x="478774" y="306996"/>
                </a:lnTo>
                <a:lnTo>
                  <a:pt x="493287" y="265516"/>
                </a:lnTo>
                <a:lnTo>
                  <a:pt x="498347" y="220980"/>
                </a:lnTo>
                <a:lnTo>
                  <a:pt x="493287" y="176443"/>
                </a:lnTo>
                <a:lnTo>
                  <a:pt x="478774" y="134963"/>
                </a:lnTo>
                <a:lnTo>
                  <a:pt x="455806" y="97426"/>
                </a:lnTo>
                <a:lnTo>
                  <a:pt x="425386" y="64722"/>
                </a:lnTo>
                <a:lnTo>
                  <a:pt x="388512" y="37739"/>
                </a:lnTo>
                <a:lnTo>
                  <a:pt x="346186" y="17365"/>
                </a:lnTo>
                <a:lnTo>
                  <a:pt x="299406" y="4489"/>
                </a:lnTo>
                <a:lnTo>
                  <a:pt x="249173" y="0"/>
                </a:lnTo>
                <a:close/>
              </a:path>
            </a:pathLst>
          </a:custGeom>
          <a:solidFill>
            <a:srgbClr val="409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38271" y="2218436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29433" y="2285238"/>
            <a:ext cx="433070" cy="19558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just">
              <a:lnSpc>
                <a:spcPct val="98600"/>
              </a:lnSpc>
              <a:spcBef>
                <a:spcPts val="155"/>
              </a:spcBef>
            </a:pPr>
            <a:r>
              <a:rPr sz="3200" b="1" spc="-10" dirty="0">
                <a:solidFill>
                  <a:srgbClr val="C00000"/>
                </a:solidFill>
                <a:latin typeface="黑体"/>
                <a:cs typeface="黑体"/>
              </a:rPr>
              <a:t>七 </a:t>
            </a:r>
            <a:r>
              <a:rPr sz="3200" b="1" spc="-5" dirty="0">
                <a:solidFill>
                  <a:srgbClr val="C00000"/>
                </a:solidFill>
                <a:latin typeface="黑体"/>
                <a:cs typeface="黑体"/>
              </a:rPr>
              <a:t>大 </a:t>
            </a:r>
            <a:r>
              <a:rPr sz="3200" b="1" spc="-10" dirty="0">
                <a:solidFill>
                  <a:srgbClr val="C00000"/>
                </a:solidFill>
                <a:latin typeface="黑体"/>
                <a:cs typeface="黑体"/>
              </a:rPr>
              <a:t>战 略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05683" y="4908803"/>
            <a:ext cx="498475" cy="441959"/>
          </a:xfrm>
          <a:custGeom>
            <a:avLst/>
            <a:gdLst/>
            <a:ahLst/>
            <a:cxnLst/>
            <a:rect l="l" t="t" r="r" b="b"/>
            <a:pathLst>
              <a:path w="498475" h="441960">
                <a:moveTo>
                  <a:pt x="249174" y="0"/>
                </a:moveTo>
                <a:lnTo>
                  <a:pt x="198941" y="4489"/>
                </a:lnTo>
                <a:lnTo>
                  <a:pt x="152161" y="17365"/>
                </a:lnTo>
                <a:lnTo>
                  <a:pt x="109835" y="37739"/>
                </a:lnTo>
                <a:lnTo>
                  <a:pt x="72961" y="64722"/>
                </a:lnTo>
                <a:lnTo>
                  <a:pt x="42541" y="97426"/>
                </a:lnTo>
                <a:lnTo>
                  <a:pt x="19573" y="134963"/>
                </a:lnTo>
                <a:lnTo>
                  <a:pt x="5060" y="176443"/>
                </a:lnTo>
                <a:lnTo>
                  <a:pt x="0" y="220980"/>
                </a:lnTo>
                <a:lnTo>
                  <a:pt x="5060" y="265516"/>
                </a:lnTo>
                <a:lnTo>
                  <a:pt x="19573" y="306996"/>
                </a:lnTo>
                <a:lnTo>
                  <a:pt x="42541" y="344533"/>
                </a:lnTo>
                <a:lnTo>
                  <a:pt x="72961" y="377237"/>
                </a:lnTo>
                <a:lnTo>
                  <a:pt x="109835" y="404220"/>
                </a:lnTo>
                <a:lnTo>
                  <a:pt x="152161" y="424594"/>
                </a:lnTo>
                <a:lnTo>
                  <a:pt x="198941" y="437470"/>
                </a:lnTo>
                <a:lnTo>
                  <a:pt x="249174" y="441960"/>
                </a:lnTo>
                <a:lnTo>
                  <a:pt x="299406" y="437470"/>
                </a:lnTo>
                <a:lnTo>
                  <a:pt x="346186" y="424594"/>
                </a:lnTo>
                <a:lnTo>
                  <a:pt x="388512" y="404220"/>
                </a:lnTo>
                <a:lnTo>
                  <a:pt x="425386" y="377237"/>
                </a:lnTo>
                <a:lnTo>
                  <a:pt x="455806" y="344533"/>
                </a:lnTo>
                <a:lnTo>
                  <a:pt x="478774" y="306996"/>
                </a:lnTo>
                <a:lnTo>
                  <a:pt x="493287" y="265516"/>
                </a:lnTo>
                <a:lnTo>
                  <a:pt x="498348" y="220980"/>
                </a:lnTo>
                <a:lnTo>
                  <a:pt x="493287" y="176443"/>
                </a:lnTo>
                <a:lnTo>
                  <a:pt x="478774" y="134963"/>
                </a:lnTo>
                <a:lnTo>
                  <a:pt x="455806" y="97426"/>
                </a:lnTo>
                <a:lnTo>
                  <a:pt x="425386" y="64722"/>
                </a:lnTo>
                <a:lnTo>
                  <a:pt x="388512" y="37739"/>
                </a:lnTo>
                <a:lnTo>
                  <a:pt x="346186" y="17365"/>
                </a:lnTo>
                <a:lnTo>
                  <a:pt x="299406" y="4489"/>
                </a:lnTo>
                <a:lnTo>
                  <a:pt x="249174" y="0"/>
                </a:lnTo>
                <a:close/>
              </a:path>
            </a:pathLst>
          </a:custGeom>
          <a:solidFill>
            <a:srgbClr val="4092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978657" y="4998466"/>
            <a:ext cx="153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87673" y="4963109"/>
            <a:ext cx="20681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1F5F"/>
                </a:solidFill>
                <a:latin typeface="黑体"/>
                <a:cs typeface="黑体"/>
              </a:rPr>
              <a:t>军民融合</a:t>
            </a:r>
            <a:r>
              <a:rPr sz="2000" b="1" spc="-5" dirty="0">
                <a:solidFill>
                  <a:srgbClr val="001F5F"/>
                </a:solidFill>
                <a:latin typeface="黑体"/>
                <a:cs typeface="黑体"/>
              </a:rPr>
              <a:t>发展战略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23988" y="1434083"/>
            <a:ext cx="2711450" cy="4098290"/>
            <a:chOff x="7523988" y="1434083"/>
            <a:chExt cx="2711450" cy="4098290"/>
          </a:xfrm>
        </p:grpSpPr>
        <p:sp>
          <p:nvSpPr>
            <p:cNvPr id="36" name="object 36"/>
            <p:cNvSpPr/>
            <p:nvPr/>
          </p:nvSpPr>
          <p:spPr>
            <a:xfrm>
              <a:off x="7527036" y="1437131"/>
              <a:ext cx="2705100" cy="4091940"/>
            </a:xfrm>
            <a:custGeom>
              <a:avLst/>
              <a:gdLst/>
              <a:ahLst/>
              <a:cxnLst/>
              <a:rect l="l" t="t" r="r" b="b"/>
              <a:pathLst>
                <a:path w="2705100" h="4091940">
                  <a:moveTo>
                    <a:pt x="2393823" y="0"/>
                  </a:moveTo>
                  <a:lnTo>
                    <a:pt x="311277" y="0"/>
                  </a:lnTo>
                  <a:lnTo>
                    <a:pt x="265268" y="3374"/>
                  </a:lnTo>
                  <a:lnTo>
                    <a:pt x="221359" y="13175"/>
                  </a:lnTo>
                  <a:lnTo>
                    <a:pt x="180031" y="28923"/>
                  </a:lnTo>
                  <a:lnTo>
                    <a:pt x="141763" y="50137"/>
                  </a:lnTo>
                  <a:lnTo>
                    <a:pt x="107038" y="76335"/>
                  </a:lnTo>
                  <a:lnTo>
                    <a:pt x="76335" y="107038"/>
                  </a:lnTo>
                  <a:lnTo>
                    <a:pt x="50137" y="141763"/>
                  </a:lnTo>
                  <a:lnTo>
                    <a:pt x="28923" y="180031"/>
                  </a:lnTo>
                  <a:lnTo>
                    <a:pt x="13175" y="221359"/>
                  </a:lnTo>
                  <a:lnTo>
                    <a:pt x="3374" y="265268"/>
                  </a:lnTo>
                  <a:lnTo>
                    <a:pt x="0" y="311276"/>
                  </a:lnTo>
                  <a:lnTo>
                    <a:pt x="0" y="3780662"/>
                  </a:lnTo>
                  <a:lnTo>
                    <a:pt x="3374" y="3826671"/>
                  </a:lnTo>
                  <a:lnTo>
                    <a:pt x="13175" y="3870580"/>
                  </a:lnTo>
                  <a:lnTo>
                    <a:pt x="28923" y="3911908"/>
                  </a:lnTo>
                  <a:lnTo>
                    <a:pt x="50137" y="3950176"/>
                  </a:lnTo>
                  <a:lnTo>
                    <a:pt x="76335" y="3984901"/>
                  </a:lnTo>
                  <a:lnTo>
                    <a:pt x="107038" y="4015604"/>
                  </a:lnTo>
                  <a:lnTo>
                    <a:pt x="141763" y="4041802"/>
                  </a:lnTo>
                  <a:lnTo>
                    <a:pt x="180031" y="4063016"/>
                  </a:lnTo>
                  <a:lnTo>
                    <a:pt x="221359" y="4078764"/>
                  </a:lnTo>
                  <a:lnTo>
                    <a:pt x="265268" y="4088565"/>
                  </a:lnTo>
                  <a:lnTo>
                    <a:pt x="311277" y="4091940"/>
                  </a:lnTo>
                  <a:lnTo>
                    <a:pt x="2393823" y="4091940"/>
                  </a:lnTo>
                  <a:lnTo>
                    <a:pt x="2439831" y="4088565"/>
                  </a:lnTo>
                  <a:lnTo>
                    <a:pt x="2483740" y="4078764"/>
                  </a:lnTo>
                  <a:lnTo>
                    <a:pt x="2525068" y="4063016"/>
                  </a:lnTo>
                  <a:lnTo>
                    <a:pt x="2563336" y="4041802"/>
                  </a:lnTo>
                  <a:lnTo>
                    <a:pt x="2598061" y="4015604"/>
                  </a:lnTo>
                  <a:lnTo>
                    <a:pt x="2628764" y="3984901"/>
                  </a:lnTo>
                  <a:lnTo>
                    <a:pt x="2654962" y="3950176"/>
                  </a:lnTo>
                  <a:lnTo>
                    <a:pt x="2676176" y="3911908"/>
                  </a:lnTo>
                  <a:lnTo>
                    <a:pt x="2691924" y="3870580"/>
                  </a:lnTo>
                  <a:lnTo>
                    <a:pt x="2701725" y="3826671"/>
                  </a:lnTo>
                  <a:lnTo>
                    <a:pt x="2705100" y="3780662"/>
                  </a:lnTo>
                  <a:lnTo>
                    <a:pt x="2705100" y="311276"/>
                  </a:lnTo>
                  <a:lnTo>
                    <a:pt x="2701725" y="265268"/>
                  </a:lnTo>
                  <a:lnTo>
                    <a:pt x="2691924" y="221359"/>
                  </a:lnTo>
                  <a:lnTo>
                    <a:pt x="2676176" y="180031"/>
                  </a:lnTo>
                  <a:lnTo>
                    <a:pt x="2654962" y="141763"/>
                  </a:lnTo>
                  <a:lnTo>
                    <a:pt x="2628764" y="107038"/>
                  </a:lnTo>
                  <a:lnTo>
                    <a:pt x="2598061" y="76335"/>
                  </a:lnTo>
                  <a:lnTo>
                    <a:pt x="2563336" y="50137"/>
                  </a:lnTo>
                  <a:lnTo>
                    <a:pt x="2525068" y="28923"/>
                  </a:lnTo>
                  <a:lnTo>
                    <a:pt x="2483740" y="13175"/>
                  </a:lnTo>
                  <a:lnTo>
                    <a:pt x="2439831" y="3374"/>
                  </a:lnTo>
                  <a:lnTo>
                    <a:pt x="2393823" y="0"/>
                  </a:lnTo>
                  <a:close/>
                </a:path>
              </a:pathLst>
            </a:custGeom>
            <a:solidFill>
              <a:srgbClr val="4D4D4D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27036" y="1437131"/>
              <a:ext cx="2705100" cy="4091940"/>
            </a:xfrm>
            <a:custGeom>
              <a:avLst/>
              <a:gdLst/>
              <a:ahLst/>
              <a:cxnLst/>
              <a:rect l="l" t="t" r="r" b="b"/>
              <a:pathLst>
                <a:path w="2705100" h="4091940">
                  <a:moveTo>
                    <a:pt x="0" y="311276"/>
                  </a:moveTo>
                  <a:lnTo>
                    <a:pt x="3374" y="265268"/>
                  </a:lnTo>
                  <a:lnTo>
                    <a:pt x="13175" y="221359"/>
                  </a:lnTo>
                  <a:lnTo>
                    <a:pt x="28923" y="180031"/>
                  </a:lnTo>
                  <a:lnTo>
                    <a:pt x="50137" y="141763"/>
                  </a:lnTo>
                  <a:lnTo>
                    <a:pt x="76335" y="107038"/>
                  </a:lnTo>
                  <a:lnTo>
                    <a:pt x="107038" y="76335"/>
                  </a:lnTo>
                  <a:lnTo>
                    <a:pt x="141763" y="50137"/>
                  </a:lnTo>
                  <a:lnTo>
                    <a:pt x="180031" y="28923"/>
                  </a:lnTo>
                  <a:lnTo>
                    <a:pt x="221359" y="13175"/>
                  </a:lnTo>
                  <a:lnTo>
                    <a:pt x="265268" y="3374"/>
                  </a:lnTo>
                  <a:lnTo>
                    <a:pt x="311277" y="0"/>
                  </a:lnTo>
                  <a:lnTo>
                    <a:pt x="2393823" y="0"/>
                  </a:lnTo>
                  <a:lnTo>
                    <a:pt x="2439831" y="3374"/>
                  </a:lnTo>
                  <a:lnTo>
                    <a:pt x="2483740" y="13175"/>
                  </a:lnTo>
                  <a:lnTo>
                    <a:pt x="2525068" y="28923"/>
                  </a:lnTo>
                  <a:lnTo>
                    <a:pt x="2563336" y="50137"/>
                  </a:lnTo>
                  <a:lnTo>
                    <a:pt x="2598061" y="76335"/>
                  </a:lnTo>
                  <a:lnTo>
                    <a:pt x="2628764" y="107038"/>
                  </a:lnTo>
                  <a:lnTo>
                    <a:pt x="2654962" y="141763"/>
                  </a:lnTo>
                  <a:lnTo>
                    <a:pt x="2676176" y="180031"/>
                  </a:lnTo>
                  <a:lnTo>
                    <a:pt x="2691924" y="221359"/>
                  </a:lnTo>
                  <a:lnTo>
                    <a:pt x="2701725" y="265268"/>
                  </a:lnTo>
                  <a:lnTo>
                    <a:pt x="2705100" y="311276"/>
                  </a:lnTo>
                  <a:lnTo>
                    <a:pt x="2705100" y="3780662"/>
                  </a:lnTo>
                  <a:lnTo>
                    <a:pt x="2701725" y="3826671"/>
                  </a:lnTo>
                  <a:lnTo>
                    <a:pt x="2691924" y="3870580"/>
                  </a:lnTo>
                  <a:lnTo>
                    <a:pt x="2676176" y="3911908"/>
                  </a:lnTo>
                  <a:lnTo>
                    <a:pt x="2654962" y="3950176"/>
                  </a:lnTo>
                  <a:lnTo>
                    <a:pt x="2628764" y="3984901"/>
                  </a:lnTo>
                  <a:lnTo>
                    <a:pt x="2598061" y="4015604"/>
                  </a:lnTo>
                  <a:lnTo>
                    <a:pt x="2563336" y="4041802"/>
                  </a:lnTo>
                  <a:lnTo>
                    <a:pt x="2525068" y="4063016"/>
                  </a:lnTo>
                  <a:lnTo>
                    <a:pt x="2483740" y="4078764"/>
                  </a:lnTo>
                  <a:lnTo>
                    <a:pt x="2439831" y="4088565"/>
                  </a:lnTo>
                  <a:lnTo>
                    <a:pt x="2393823" y="4091940"/>
                  </a:lnTo>
                  <a:lnTo>
                    <a:pt x="311277" y="4091940"/>
                  </a:lnTo>
                  <a:lnTo>
                    <a:pt x="265268" y="4088565"/>
                  </a:lnTo>
                  <a:lnTo>
                    <a:pt x="221359" y="4078764"/>
                  </a:lnTo>
                  <a:lnTo>
                    <a:pt x="180031" y="4063016"/>
                  </a:lnTo>
                  <a:lnTo>
                    <a:pt x="141763" y="4041802"/>
                  </a:lnTo>
                  <a:lnTo>
                    <a:pt x="107038" y="4015604"/>
                  </a:lnTo>
                  <a:lnTo>
                    <a:pt x="76335" y="3984901"/>
                  </a:lnTo>
                  <a:lnTo>
                    <a:pt x="50137" y="3950176"/>
                  </a:lnTo>
                  <a:lnTo>
                    <a:pt x="28923" y="3911908"/>
                  </a:lnTo>
                  <a:lnTo>
                    <a:pt x="13175" y="3870580"/>
                  </a:lnTo>
                  <a:lnTo>
                    <a:pt x="3374" y="3826671"/>
                  </a:lnTo>
                  <a:lnTo>
                    <a:pt x="0" y="3780662"/>
                  </a:lnTo>
                  <a:lnTo>
                    <a:pt x="0" y="311276"/>
                  </a:lnTo>
                  <a:close/>
                </a:path>
              </a:pathLst>
            </a:custGeom>
            <a:ln w="6096">
              <a:solidFill>
                <a:srgbClr val="1C1C1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110219" y="762189"/>
            <a:ext cx="1457960" cy="4733925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800" b="1" dirty="0">
                <a:solidFill>
                  <a:srgbClr val="C00000"/>
                </a:solidFill>
                <a:latin typeface="Times New Roman"/>
                <a:cs typeface="Times New Roman"/>
              </a:rPr>
              <a:t>12</a:t>
            </a:r>
            <a:r>
              <a:rPr sz="2800" b="1" spc="10" dirty="0">
                <a:solidFill>
                  <a:srgbClr val="C00000"/>
                </a:solidFill>
                <a:latin typeface="黑体"/>
                <a:cs typeface="黑体"/>
              </a:rPr>
              <a:t>个强国</a:t>
            </a:r>
            <a:endParaRPr sz="2800">
              <a:latin typeface="黑体"/>
              <a:cs typeface="黑体"/>
            </a:endParaRPr>
          </a:p>
          <a:p>
            <a:pPr marL="316230" marR="108585" algn="just">
              <a:lnSpc>
                <a:spcPct val="120000"/>
              </a:lnSpc>
              <a:spcBef>
                <a:spcPts val="570"/>
              </a:spcBef>
            </a:pP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制造强国 科技强国 </a:t>
            </a:r>
            <a:r>
              <a:rPr sz="2000" b="1" dirty="0">
                <a:solidFill>
                  <a:srgbClr val="001F5F"/>
                </a:solidFill>
                <a:latin typeface="黑体"/>
                <a:cs typeface="黑体"/>
              </a:rPr>
              <a:t>质量强国 </a:t>
            </a: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航天强国 网络强国 交通强国 </a:t>
            </a:r>
            <a:r>
              <a:rPr sz="2000" b="1" dirty="0">
                <a:solidFill>
                  <a:srgbClr val="001F5F"/>
                </a:solidFill>
                <a:latin typeface="黑体"/>
                <a:cs typeface="黑体"/>
              </a:rPr>
              <a:t>海洋强国 </a:t>
            </a:r>
            <a:r>
              <a:rPr sz="2000" b="1" spc="5" dirty="0">
                <a:solidFill>
                  <a:srgbClr val="001F5F"/>
                </a:solidFill>
                <a:latin typeface="黑体"/>
                <a:cs typeface="黑体"/>
              </a:rPr>
              <a:t>贸易强国 文化强国 体育强国 </a:t>
            </a:r>
            <a:r>
              <a:rPr sz="2000" b="1" dirty="0">
                <a:solidFill>
                  <a:srgbClr val="001F5F"/>
                </a:solidFill>
                <a:latin typeface="黑体"/>
                <a:cs typeface="黑体"/>
              </a:rPr>
              <a:t>人才强国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9654" y="591692"/>
            <a:ext cx="57721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173" y="100710"/>
            <a:ext cx="321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26492" y="1693164"/>
            <a:ext cx="1823085" cy="1341120"/>
          </a:xfrm>
          <a:custGeom>
            <a:avLst/>
            <a:gdLst/>
            <a:ahLst/>
            <a:cxnLst/>
            <a:rect l="l" t="t" r="r" b="b"/>
            <a:pathLst>
              <a:path w="1823085" h="1341120">
                <a:moveTo>
                  <a:pt x="911351" y="0"/>
                </a:moveTo>
                <a:lnTo>
                  <a:pt x="855834" y="1223"/>
                </a:lnTo>
                <a:lnTo>
                  <a:pt x="801197" y="4848"/>
                </a:lnTo>
                <a:lnTo>
                  <a:pt x="747535" y="10803"/>
                </a:lnTo>
                <a:lnTo>
                  <a:pt x="694943" y="19019"/>
                </a:lnTo>
                <a:lnTo>
                  <a:pt x="643516" y="29426"/>
                </a:lnTo>
                <a:lnTo>
                  <a:pt x="593351" y="41952"/>
                </a:lnTo>
                <a:lnTo>
                  <a:pt x="544542" y="56529"/>
                </a:lnTo>
                <a:lnTo>
                  <a:pt x="497185" y="73086"/>
                </a:lnTo>
                <a:lnTo>
                  <a:pt x="451374" y="91552"/>
                </a:lnTo>
                <a:lnTo>
                  <a:pt x="407206" y="111859"/>
                </a:lnTo>
                <a:lnTo>
                  <a:pt x="364776" y="133934"/>
                </a:lnTo>
                <a:lnTo>
                  <a:pt x="324179" y="157709"/>
                </a:lnTo>
                <a:lnTo>
                  <a:pt x="285510" y="183114"/>
                </a:lnTo>
                <a:lnTo>
                  <a:pt x="248864" y="210077"/>
                </a:lnTo>
                <a:lnTo>
                  <a:pt x="214338" y="238530"/>
                </a:lnTo>
                <a:lnTo>
                  <a:pt x="182026" y="268401"/>
                </a:lnTo>
                <a:lnTo>
                  <a:pt x="152023" y="299620"/>
                </a:lnTo>
                <a:lnTo>
                  <a:pt x="124426" y="332119"/>
                </a:lnTo>
                <a:lnTo>
                  <a:pt x="99328" y="365825"/>
                </a:lnTo>
                <a:lnTo>
                  <a:pt x="76827" y="400670"/>
                </a:lnTo>
                <a:lnTo>
                  <a:pt x="57016" y="436583"/>
                </a:lnTo>
                <a:lnTo>
                  <a:pt x="39991" y="473493"/>
                </a:lnTo>
                <a:lnTo>
                  <a:pt x="25849" y="511332"/>
                </a:lnTo>
                <a:lnTo>
                  <a:pt x="14683" y="550028"/>
                </a:lnTo>
                <a:lnTo>
                  <a:pt x="6589" y="589511"/>
                </a:lnTo>
                <a:lnTo>
                  <a:pt x="1663" y="629712"/>
                </a:lnTo>
                <a:lnTo>
                  <a:pt x="0" y="670560"/>
                </a:lnTo>
                <a:lnTo>
                  <a:pt x="1663" y="711407"/>
                </a:lnTo>
                <a:lnTo>
                  <a:pt x="6589" y="751608"/>
                </a:lnTo>
                <a:lnTo>
                  <a:pt x="14683" y="791091"/>
                </a:lnTo>
                <a:lnTo>
                  <a:pt x="25849" y="829787"/>
                </a:lnTo>
                <a:lnTo>
                  <a:pt x="39991" y="867626"/>
                </a:lnTo>
                <a:lnTo>
                  <a:pt x="57016" y="904536"/>
                </a:lnTo>
                <a:lnTo>
                  <a:pt x="76827" y="940449"/>
                </a:lnTo>
                <a:lnTo>
                  <a:pt x="99328" y="975294"/>
                </a:lnTo>
                <a:lnTo>
                  <a:pt x="124426" y="1009000"/>
                </a:lnTo>
                <a:lnTo>
                  <a:pt x="152023" y="1041499"/>
                </a:lnTo>
                <a:lnTo>
                  <a:pt x="182026" y="1072718"/>
                </a:lnTo>
                <a:lnTo>
                  <a:pt x="214338" y="1102589"/>
                </a:lnTo>
                <a:lnTo>
                  <a:pt x="248864" y="1131042"/>
                </a:lnTo>
                <a:lnTo>
                  <a:pt x="285510" y="1158005"/>
                </a:lnTo>
                <a:lnTo>
                  <a:pt x="324179" y="1183410"/>
                </a:lnTo>
                <a:lnTo>
                  <a:pt x="364776" y="1207185"/>
                </a:lnTo>
                <a:lnTo>
                  <a:pt x="407206" y="1229260"/>
                </a:lnTo>
                <a:lnTo>
                  <a:pt x="451374" y="1249567"/>
                </a:lnTo>
                <a:lnTo>
                  <a:pt x="497185" y="1268033"/>
                </a:lnTo>
                <a:lnTo>
                  <a:pt x="544542" y="1284590"/>
                </a:lnTo>
                <a:lnTo>
                  <a:pt x="593351" y="1299167"/>
                </a:lnTo>
                <a:lnTo>
                  <a:pt x="643516" y="1311693"/>
                </a:lnTo>
                <a:lnTo>
                  <a:pt x="694943" y="1322100"/>
                </a:lnTo>
                <a:lnTo>
                  <a:pt x="747535" y="1330316"/>
                </a:lnTo>
                <a:lnTo>
                  <a:pt x="801197" y="1336271"/>
                </a:lnTo>
                <a:lnTo>
                  <a:pt x="855834" y="1339896"/>
                </a:lnTo>
                <a:lnTo>
                  <a:pt x="911351" y="1341120"/>
                </a:lnTo>
                <a:lnTo>
                  <a:pt x="966866" y="1339896"/>
                </a:lnTo>
                <a:lnTo>
                  <a:pt x="1021501" y="1336271"/>
                </a:lnTo>
                <a:lnTo>
                  <a:pt x="1075162" y="1330316"/>
                </a:lnTo>
                <a:lnTo>
                  <a:pt x="1127752" y="1322100"/>
                </a:lnTo>
                <a:lnTo>
                  <a:pt x="1179177" y="1311693"/>
                </a:lnTo>
                <a:lnTo>
                  <a:pt x="1229342" y="1299167"/>
                </a:lnTo>
                <a:lnTo>
                  <a:pt x="1278150" y="1284590"/>
                </a:lnTo>
                <a:lnTo>
                  <a:pt x="1325507" y="1268033"/>
                </a:lnTo>
                <a:lnTo>
                  <a:pt x="1371317" y="1249567"/>
                </a:lnTo>
                <a:lnTo>
                  <a:pt x="1415485" y="1229260"/>
                </a:lnTo>
                <a:lnTo>
                  <a:pt x="1457916" y="1207185"/>
                </a:lnTo>
                <a:lnTo>
                  <a:pt x="1498514" y="1183410"/>
                </a:lnTo>
                <a:lnTo>
                  <a:pt x="1537183" y="1158005"/>
                </a:lnTo>
                <a:lnTo>
                  <a:pt x="1573830" y="1131042"/>
                </a:lnTo>
                <a:lnTo>
                  <a:pt x="1608357" y="1102589"/>
                </a:lnTo>
                <a:lnTo>
                  <a:pt x="1640670" y="1072718"/>
                </a:lnTo>
                <a:lnTo>
                  <a:pt x="1670673" y="1041499"/>
                </a:lnTo>
                <a:lnTo>
                  <a:pt x="1698272" y="1009000"/>
                </a:lnTo>
                <a:lnTo>
                  <a:pt x="1723370" y="975294"/>
                </a:lnTo>
                <a:lnTo>
                  <a:pt x="1745873" y="940449"/>
                </a:lnTo>
                <a:lnTo>
                  <a:pt x="1765684" y="904536"/>
                </a:lnTo>
                <a:lnTo>
                  <a:pt x="1782709" y="867626"/>
                </a:lnTo>
                <a:lnTo>
                  <a:pt x="1796853" y="829787"/>
                </a:lnTo>
                <a:lnTo>
                  <a:pt x="1808020" y="791091"/>
                </a:lnTo>
                <a:lnTo>
                  <a:pt x="1816114" y="751608"/>
                </a:lnTo>
                <a:lnTo>
                  <a:pt x="1821040" y="711407"/>
                </a:lnTo>
                <a:lnTo>
                  <a:pt x="1822703" y="670560"/>
                </a:lnTo>
                <a:lnTo>
                  <a:pt x="1821040" y="629712"/>
                </a:lnTo>
                <a:lnTo>
                  <a:pt x="1816114" y="589511"/>
                </a:lnTo>
                <a:lnTo>
                  <a:pt x="1808020" y="550028"/>
                </a:lnTo>
                <a:lnTo>
                  <a:pt x="1796853" y="511332"/>
                </a:lnTo>
                <a:lnTo>
                  <a:pt x="1782709" y="473493"/>
                </a:lnTo>
                <a:lnTo>
                  <a:pt x="1765684" y="436583"/>
                </a:lnTo>
                <a:lnTo>
                  <a:pt x="1745873" y="400670"/>
                </a:lnTo>
                <a:lnTo>
                  <a:pt x="1723370" y="365825"/>
                </a:lnTo>
                <a:lnTo>
                  <a:pt x="1698272" y="332119"/>
                </a:lnTo>
                <a:lnTo>
                  <a:pt x="1670673" y="299620"/>
                </a:lnTo>
                <a:lnTo>
                  <a:pt x="1640670" y="268401"/>
                </a:lnTo>
                <a:lnTo>
                  <a:pt x="1608357" y="238530"/>
                </a:lnTo>
                <a:lnTo>
                  <a:pt x="1573830" y="210077"/>
                </a:lnTo>
                <a:lnTo>
                  <a:pt x="1537183" y="183114"/>
                </a:lnTo>
                <a:lnTo>
                  <a:pt x="1498514" y="157709"/>
                </a:lnTo>
                <a:lnTo>
                  <a:pt x="1457916" y="133934"/>
                </a:lnTo>
                <a:lnTo>
                  <a:pt x="1415485" y="111859"/>
                </a:lnTo>
                <a:lnTo>
                  <a:pt x="1371317" y="91552"/>
                </a:lnTo>
                <a:lnTo>
                  <a:pt x="1325507" y="73086"/>
                </a:lnTo>
                <a:lnTo>
                  <a:pt x="1278150" y="56529"/>
                </a:lnTo>
                <a:lnTo>
                  <a:pt x="1229342" y="41952"/>
                </a:lnTo>
                <a:lnTo>
                  <a:pt x="1179177" y="29426"/>
                </a:lnTo>
                <a:lnTo>
                  <a:pt x="1127752" y="19019"/>
                </a:lnTo>
                <a:lnTo>
                  <a:pt x="1075162" y="10803"/>
                </a:lnTo>
                <a:lnTo>
                  <a:pt x="1021501" y="4848"/>
                </a:lnTo>
                <a:lnTo>
                  <a:pt x="966866" y="1223"/>
                </a:lnTo>
                <a:lnTo>
                  <a:pt x="911351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4299" y="1909317"/>
            <a:ext cx="1050925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E5496"/>
                </a:solidFill>
                <a:latin typeface="Times New Roman"/>
                <a:cs typeface="Times New Roman"/>
              </a:rPr>
              <a:t>H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2000" b="1" spc="5" dirty="0">
                <a:solidFill>
                  <a:srgbClr val="2E5496"/>
                </a:solidFill>
                <a:latin typeface="黑体"/>
                <a:cs typeface="黑体"/>
              </a:rPr>
              <a:t>人类社会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823" y="3823715"/>
            <a:ext cx="1823085" cy="1341120"/>
          </a:xfrm>
          <a:custGeom>
            <a:avLst/>
            <a:gdLst/>
            <a:ahLst/>
            <a:cxnLst/>
            <a:rect l="l" t="t" r="r" b="b"/>
            <a:pathLst>
              <a:path w="1823085" h="1341120">
                <a:moveTo>
                  <a:pt x="911351" y="0"/>
                </a:moveTo>
                <a:lnTo>
                  <a:pt x="855834" y="1223"/>
                </a:lnTo>
                <a:lnTo>
                  <a:pt x="801197" y="4848"/>
                </a:lnTo>
                <a:lnTo>
                  <a:pt x="747535" y="10803"/>
                </a:lnTo>
                <a:lnTo>
                  <a:pt x="694943" y="19019"/>
                </a:lnTo>
                <a:lnTo>
                  <a:pt x="643516" y="29426"/>
                </a:lnTo>
                <a:lnTo>
                  <a:pt x="593351" y="41952"/>
                </a:lnTo>
                <a:lnTo>
                  <a:pt x="544542" y="56529"/>
                </a:lnTo>
                <a:lnTo>
                  <a:pt x="497185" y="73086"/>
                </a:lnTo>
                <a:lnTo>
                  <a:pt x="451374" y="91552"/>
                </a:lnTo>
                <a:lnTo>
                  <a:pt x="407206" y="111859"/>
                </a:lnTo>
                <a:lnTo>
                  <a:pt x="364776" y="133934"/>
                </a:lnTo>
                <a:lnTo>
                  <a:pt x="324179" y="157709"/>
                </a:lnTo>
                <a:lnTo>
                  <a:pt x="285510" y="183114"/>
                </a:lnTo>
                <a:lnTo>
                  <a:pt x="248864" y="210077"/>
                </a:lnTo>
                <a:lnTo>
                  <a:pt x="214338" y="238530"/>
                </a:lnTo>
                <a:lnTo>
                  <a:pt x="182026" y="268401"/>
                </a:lnTo>
                <a:lnTo>
                  <a:pt x="152023" y="299620"/>
                </a:lnTo>
                <a:lnTo>
                  <a:pt x="124426" y="332119"/>
                </a:lnTo>
                <a:lnTo>
                  <a:pt x="99328" y="365825"/>
                </a:lnTo>
                <a:lnTo>
                  <a:pt x="76827" y="400670"/>
                </a:lnTo>
                <a:lnTo>
                  <a:pt x="57016" y="436583"/>
                </a:lnTo>
                <a:lnTo>
                  <a:pt x="39991" y="473493"/>
                </a:lnTo>
                <a:lnTo>
                  <a:pt x="25849" y="511332"/>
                </a:lnTo>
                <a:lnTo>
                  <a:pt x="14683" y="550028"/>
                </a:lnTo>
                <a:lnTo>
                  <a:pt x="6589" y="589511"/>
                </a:lnTo>
                <a:lnTo>
                  <a:pt x="1663" y="629712"/>
                </a:lnTo>
                <a:lnTo>
                  <a:pt x="0" y="670559"/>
                </a:lnTo>
                <a:lnTo>
                  <a:pt x="1663" y="711407"/>
                </a:lnTo>
                <a:lnTo>
                  <a:pt x="6589" y="751608"/>
                </a:lnTo>
                <a:lnTo>
                  <a:pt x="14683" y="791091"/>
                </a:lnTo>
                <a:lnTo>
                  <a:pt x="25849" y="829787"/>
                </a:lnTo>
                <a:lnTo>
                  <a:pt x="39991" y="867626"/>
                </a:lnTo>
                <a:lnTo>
                  <a:pt x="57016" y="904536"/>
                </a:lnTo>
                <a:lnTo>
                  <a:pt x="76827" y="940449"/>
                </a:lnTo>
                <a:lnTo>
                  <a:pt x="99328" y="975294"/>
                </a:lnTo>
                <a:lnTo>
                  <a:pt x="124426" y="1009000"/>
                </a:lnTo>
                <a:lnTo>
                  <a:pt x="152023" y="1041499"/>
                </a:lnTo>
                <a:lnTo>
                  <a:pt x="182026" y="1072718"/>
                </a:lnTo>
                <a:lnTo>
                  <a:pt x="214338" y="1102589"/>
                </a:lnTo>
                <a:lnTo>
                  <a:pt x="248864" y="1131042"/>
                </a:lnTo>
                <a:lnTo>
                  <a:pt x="285510" y="1158005"/>
                </a:lnTo>
                <a:lnTo>
                  <a:pt x="324179" y="1183410"/>
                </a:lnTo>
                <a:lnTo>
                  <a:pt x="364776" y="1207185"/>
                </a:lnTo>
                <a:lnTo>
                  <a:pt x="407206" y="1229260"/>
                </a:lnTo>
                <a:lnTo>
                  <a:pt x="451374" y="1249567"/>
                </a:lnTo>
                <a:lnTo>
                  <a:pt x="497185" y="1268033"/>
                </a:lnTo>
                <a:lnTo>
                  <a:pt x="544542" y="1284590"/>
                </a:lnTo>
                <a:lnTo>
                  <a:pt x="593351" y="1299167"/>
                </a:lnTo>
                <a:lnTo>
                  <a:pt x="643516" y="1311693"/>
                </a:lnTo>
                <a:lnTo>
                  <a:pt x="694943" y="1322100"/>
                </a:lnTo>
                <a:lnTo>
                  <a:pt x="747535" y="1330316"/>
                </a:lnTo>
                <a:lnTo>
                  <a:pt x="801197" y="1336271"/>
                </a:lnTo>
                <a:lnTo>
                  <a:pt x="855834" y="1339896"/>
                </a:lnTo>
                <a:lnTo>
                  <a:pt x="911351" y="1341119"/>
                </a:lnTo>
                <a:lnTo>
                  <a:pt x="966866" y="1339896"/>
                </a:lnTo>
                <a:lnTo>
                  <a:pt x="1021501" y="1336271"/>
                </a:lnTo>
                <a:lnTo>
                  <a:pt x="1075162" y="1330316"/>
                </a:lnTo>
                <a:lnTo>
                  <a:pt x="1127752" y="1322100"/>
                </a:lnTo>
                <a:lnTo>
                  <a:pt x="1179177" y="1311693"/>
                </a:lnTo>
                <a:lnTo>
                  <a:pt x="1229342" y="1299167"/>
                </a:lnTo>
                <a:lnTo>
                  <a:pt x="1278150" y="1284590"/>
                </a:lnTo>
                <a:lnTo>
                  <a:pt x="1325507" y="1268033"/>
                </a:lnTo>
                <a:lnTo>
                  <a:pt x="1371317" y="1249567"/>
                </a:lnTo>
                <a:lnTo>
                  <a:pt x="1415485" y="1229260"/>
                </a:lnTo>
                <a:lnTo>
                  <a:pt x="1457916" y="1207185"/>
                </a:lnTo>
                <a:lnTo>
                  <a:pt x="1498514" y="1183410"/>
                </a:lnTo>
                <a:lnTo>
                  <a:pt x="1537183" y="1158005"/>
                </a:lnTo>
                <a:lnTo>
                  <a:pt x="1573830" y="1131042"/>
                </a:lnTo>
                <a:lnTo>
                  <a:pt x="1608357" y="1102589"/>
                </a:lnTo>
                <a:lnTo>
                  <a:pt x="1640670" y="1072718"/>
                </a:lnTo>
                <a:lnTo>
                  <a:pt x="1670673" y="1041499"/>
                </a:lnTo>
                <a:lnTo>
                  <a:pt x="1698272" y="1009000"/>
                </a:lnTo>
                <a:lnTo>
                  <a:pt x="1723370" y="975294"/>
                </a:lnTo>
                <a:lnTo>
                  <a:pt x="1745873" y="940449"/>
                </a:lnTo>
                <a:lnTo>
                  <a:pt x="1765684" y="904536"/>
                </a:lnTo>
                <a:lnTo>
                  <a:pt x="1782709" y="867626"/>
                </a:lnTo>
                <a:lnTo>
                  <a:pt x="1796853" y="829787"/>
                </a:lnTo>
                <a:lnTo>
                  <a:pt x="1808020" y="791091"/>
                </a:lnTo>
                <a:lnTo>
                  <a:pt x="1816114" y="751608"/>
                </a:lnTo>
                <a:lnTo>
                  <a:pt x="1821040" y="711407"/>
                </a:lnTo>
                <a:lnTo>
                  <a:pt x="1822703" y="670559"/>
                </a:lnTo>
                <a:lnTo>
                  <a:pt x="1821040" y="629712"/>
                </a:lnTo>
                <a:lnTo>
                  <a:pt x="1816114" y="589511"/>
                </a:lnTo>
                <a:lnTo>
                  <a:pt x="1808020" y="550028"/>
                </a:lnTo>
                <a:lnTo>
                  <a:pt x="1796853" y="511332"/>
                </a:lnTo>
                <a:lnTo>
                  <a:pt x="1782709" y="473493"/>
                </a:lnTo>
                <a:lnTo>
                  <a:pt x="1765684" y="436583"/>
                </a:lnTo>
                <a:lnTo>
                  <a:pt x="1745873" y="400670"/>
                </a:lnTo>
                <a:lnTo>
                  <a:pt x="1723370" y="365825"/>
                </a:lnTo>
                <a:lnTo>
                  <a:pt x="1698272" y="332119"/>
                </a:lnTo>
                <a:lnTo>
                  <a:pt x="1670673" y="299620"/>
                </a:lnTo>
                <a:lnTo>
                  <a:pt x="1640670" y="268401"/>
                </a:lnTo>
                <a:lnTo>
                  <a:pt x="1608357" y="238530"/>
                </a:lnTo>
                <a:lnTo>
                  <a:pt x="1573830" y="210077"/>
                </a:lnTo>
                <a:lnTo>
                  <a:pt x="1537183" y="183114"/>
                </a:lnTo>
                <a:lnTo>
                  <a:pt x="1498514" y="157709"/>
                </a:lnTo>
                <a:lnTo>
                  <a:pt x="1457916" y="133934"/>
                </a:lnTo>
                <a:lnTo>
                  <a:pt x="1415485" y="111859"/>
                </a:lnTo>
                <a:lnTo>
                  <a:pt x="1371317" y="91552"/>
                </a:lnTo>
                <a:lnTo>
                  <a:pt x="1325507" y="73086"/>
                </a:lnTo>
                <a:lnTo>
                  <a:pt x="1278150" y="56529"/>
                </a:lnTo>
                <a:lnTo>
                  <a:pt x="1229342" y="41952"/>
                </a:lnTo>
                <a:lnTo>
                  <a:pt x="1179177" y="29426"/>
                </a:lnTo>
                <a:lnTo>
                  <a:pt x="1127752" y="19019"/>
                </a:lnTo>
                <a:lnTo>
                  <a:pt x="1075162" y="10803"/>
                </a:lnTo>
                <a:lnTo>
                  <a:pt x="1021501" y="4848"/>
                </a:lnTo>
                <a:lnTo>
                  <a:pt x="966866" y="1223"/>
                </a:lnTo>
                <a:lnTo>
                  <a:pt x="911351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3936" y="4040504"/>
            <a:ext cx="1049655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E5496"/>
                </a:solidFill>
                <a:latin typeface="Times New Roman"/>
                <a:cs typeface="Times New Roman"/>
              </a:rPr>
              <a:t>P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2000" b="1" spc="5" dirty="0">
                <a:solidFill>
                  <a:srgbClr val="2E5496"/>
                </a:solidFill>
                <a:latin typeface="黑体"/>
                <a:cs typeface="黑体"/>
              </a:rPr>
              <a:t>物理空间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9480" y="5424017"/>
            <a:ext cx="5786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1556AD"/>
                </a:solidFill>
                <a:latin typeface="黑体"/>
                <a:cs typeface="黑体"/>
              </a:rPr>
              <a:t>人类社会从</a:t>
            </a:r>
            <a:r>
              <a:rPr sz="2200" b="1" spc="-5" dirty="0">
                <a:solidFill>
                  <a:srgbClr val="1556AD"/>
                </a:solidFill>
                <a:latin typeface="Times New Roman"/>
                <a:cs typeface="Times New Roman"/>
              </a:rPr>
              <a:t>P-H</a:t>
            </a:r>
            <a:r>
              <a:rPr sz="2200" b="1" spc="5" dirty="0">
                <a:solidFill>
                  <a:srgbClr val="1556AD"/>
                </a:solidFill>
                <a:latin typeface="黑体"/>
                <a:cs typeface="黑体"/>
              </a:rPr>
              <a:t>二元世</a:t>
            </a:r>
            <a:r>
              <a:rPr sz="2200" b="1" spc="-5" dirty="0">
                <a:solidFill>
                  <a:srgbClr val="1556AD"/>
                </a:solidFill>
                <a:latin typeface="黑体"/>
                <a:cs typeface="黑体"/>
              </a:rPr>
              <a:t>界发</a:t>
            </a:r>
            <a:r>
              <a:rPr sz="2200" b="1" spc="5" dirty="0">
                <a:solidFill>
                  <a:srgbClr val="1556AD"/>
                </a:solidFill>
                <a:latin typeface="黑体"/>
                <a:cs typeface="黑体"/>
              </a:rPr>
              <a:t>展</a:t>
            </a:r>
            <a:r>
              <a:rPr sz="2200" b="1" spc="-5" dirty="0">
                <a:solidFill>
                  <a:srgbClr val="1556AD"/>
                </a:solidFill>
                <a:latin typeface="黑体"/>
                <a:cs typeface="黑体"/>
              </a:rPr>
              <a:t>至</a:t>
            </a:r>
            <a:r>
              <a:rPr sz="2200" b="1" spc="-5" dirty="0">
                <a:solidFill>
                  <a:srgbClr val="1556AD"/>
                </a:solidFill>
                <a:latin typeface="Times New Roman"/>
                <a:cs typeface="Times New Roman"/>
              </a:rPr>
              <a:t>C-P-H</a:t>
            </a:r>
            <a:r>
              <a:rPr sz="2200" b="1" spc="5" dirty="0">
                <a:solidFill>
                  <a:srgbClr val="1556AD"/>
                </a:solidFill>
                <a:latin typeface="黑体"/>
                <a:cs typeface="黑体"/>
              </a:rPr>
              <a:t>三元世界</a:t>
            </a:r>
            <a:endParaRPr sz="2200">
              <a:latin typeface="黑体"/>
              <a:cs typeface="黑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0840" marR="6350" indent="-358140" algn="just">
              <a:lnSpc>
                <a:spcPct val="150000"/>
              </a:lnSpc>
              <a:spcBef>
                <a:spcPts val="95"/>
              </a:spcBef>
              <a:buAutoNum type="arabicPeriod"/>
              <a:tabLst>
                <a:tab pos="370840" algn="l"/>
              </a:tabLst>
            </a:pPr>
            <a:r>
              <a:rPr spc="80" dirty="0"/>
              <a:t>信息和</a:t>
            </a:r>
            <a:r>
              <a:rPr spc="70" dirty="0"/>
              <a:t>材</a:t>
            </a:r>
            <a:r>
              <a:rPr spc="85" dirty="0"/>
              <a:t>料</a:t>
            </a:r>
            <a:r>
              <a:rPr spc="80" dirty="0"/>
              <a:t>、能</a:t>
            </a:r>
            <a:r>
              <a:rPr spc="65" dirty="0"/>
              <a:t>源</a:t>
            </a:r>
            <a:r>
              <a:rPr spc="80" dirty="0"/>
              <a:t>一起成</a:t>
            </a:r>
            <a:r>
              <a:rPr spc="65" dirty="0"/>
              <a:t>为</a:t>
            </a:r>
            <a:r>
              <a:rPr dirty="0"/>
              <a:t>人 类社会三大基本资</a:t>
            </a:r>
            <a:r>
              <a:rPr spc="-20" dirty="0"/>
              <a:t>源</a:t>
            </a:r>
            <a:r>
              <a:rPr dirty="0"/>
              <a:t>。</a:t>
            </a:r>
          </a:p>
          <a:p>
            <a:pPr marL="370840" marR="6985" indent="-358140" algn="just">
              <a:lnSpc>
                <a:spcPct val="150000"/>
              </a:lnSpc>
              <a:buAutoNum type="arabicPeriod"/>
              <a:tabLst>
                <a:tab pos="370840" algn="l"/>
              </a:tabLst>
            </a:pPr>
            <a:r>
              <a:rPr spc="85" dirty="0"/>
              <a:t>原</a:t>
            </a:r>
            <a:r>
              <a:rPr spc="80" dirty="0"/>
              <a:t>子、</a:t>
            </a:r>
            <a:r>
              <a:rPr spc="70" dirty="0"/>
              <a:t>电</a:t>
            </a:r>
            <a:r>
              <a:rPr spc="80" dirty="0"/>
              <a:t>、比特</a:t>
            </a:r>
            <a:r>
              <a:rPr spc="65" dirty="0"/>
              <a:t>是</a:t>
            </a:r>
            <a:r>
              <a:rPr spc="80" dirty="0"/>
              <a:t>人类迄</a:t>
            </a:r>
            <a:r>
              <a:rPr spc="65" dirty="0"/>
              <a:t>今</a:t>
            </a:r>
            <a:r>
              <a:rPr dirty="0"/>
              <a:t>为 止三个最重大的发</a:t>
            </a:r>
            <a:r>
              <a:rPr spc="-20" dirty="0"/>
              <a:t>现</a:t>
            </a:r>
            <a:r>
              <a:rPr dirty="0"/>
              <a:t>。</a:t>
            </a:r>
          </a:p>
          <a:p>
            <a:pPr marL="370840" marR="5080" indent="-358140" algn="just">
              <a:lnSpc>
                <a:spcPct val="150000"/>
              </a:lnSpc>
              <a:spcBef>
                <a:spcPts val="5"/>
              </a:spcBef>
              <a:buAutoNum type="arabicPeriod"/>
              <a:tabLst>
                <a:tab pos="370840" algn="l"/>
              </a:tabLst>
            </a:pPr>
            <a:r>
              <a:rPr spc="80" dirty="0"/>
              <a:t>人类过</a:t>
            </a:r>
            <a:r>
              <a:rPr spc="70" dirty="0"/>
              <a:t>去</a:t>
            </a:r>
            <a:r>
              <a:rPr spc="80" dirty="0"/>
              <a:t>数亿</a:t>
            </a:r>
            <a:r>
              <a:rPr spc="85" dirty="0"/>
              <a:t>年</a:t>
            </a:r>
            <a:r>
              <a:rPr spc="70" dirty="0"/>
              <a:t>进</a:t>
            </a:r>
            <a:r>
              <a:rPr spc="80" dirty="0"/>
              <a:t>化遵循</a:t>
            </a:r>
            <a:r>
              <a:rPr spc="70" dirty="0"/>
              <a:t>的</a:t>
            </a:r>
            <a:r>
              <a:rPr dirty="0"/>
              <a:t>是 </a:t>
            </a:r>
            <a:r>
              <a:rPr spc="80" dirty="0"/>
              <a:t>有机演</a:t>
            </a:r>
            <a:r>
              <a:rPr spc="70" dirty="0"/>
              <a:t>化</a:t>
            </a:r>
            <a:r>
              <a:rPr spc="80" dirty="0"/>
              <a:t>的规</a:t>
            </a:r>
            <a:r>
              <a:rPr spc="85" dirty="0"/>
              <a:t>律</a:t>
            </a:r>
            <a:r>
              <a:rPr spc="70" dirty="0"/>
              <a:t>，</a:t>
            </a:r>
            <a:r>
              <a:rPr spc="80" dirty="0"/>
              <a:t>自从有</a:t>
            </a:r>
            <a:r>
              <a:rPr spc="65" dirty="0"/>
              <a:t>了</a:t>
            </a:r>
            <a:r>
              <a:rPr dirty="0"/>
              <a:t>计 </a:t>
            </a:r>
            <a:r>
              <a:rPr spc="80" dirty="0"/>
              <a:t>算机以</a:t>
            </a:r>
            <a:r>
              <a:rPr spc="60" dirty="0"/>
              <a:t>后</a:t>
            </a:r>
            <a:r>
              <a:rPr spc="80" dirty="0"/>
              <a:t>，则朝</a:t>
            </a:r>
            <a:r>
              <a:rPr spc="70" dirty="0"/>
              <a:t>着</a:t>
            </a:r>
            <a:r>
              <a:rPr spc="80" dirty="0"/>
              <a:t>“</a:t>
            </a:r>
            <a:r>
              <a:rPr spc="75" dirty="0"/>
              <a:t>有机</a:t>
            </a:r>
            <a:r>
              <a:rPr spc="65" dirty="0"/>
              <a:t>演</a:t>
            </a:r>
            <a:r>
              <a:rPr dirty="0"/>
              <a:t>化</a:t>
            </a:r>
          </a:p>
          <a:p>
            <a:pPr marL="370840" algn="just">
              <a:lnSpc>
                <a:spcPct val="100000"/>
              </a:lnSpc>
              <a:spcBef>
                <a:spcPts val="1440"/>
              </a:spcBef>
            </a:pPr>
            <a:r>
              <a:rPr dirty="0"/>
              <a:t>+</a:t>
            </a:r>
            <a:r>
              <a:rPr spc="-15" dirty="0"/>
              <a:t> </a:t>
            </a:r>
            <a:r>
              <a:rPr dirty="0"/>
              <a:t>无机智慧化”并</a:t>
            </a:r>
            <a:r>
              <a:rPr spc="-5" dirty="0"/>
              <a:t>存</a:t>
            </a:r>
            <a:r>
              <a:rPr b="1" spc="-10" dirty="0">
                <a:latin typeface="黑体"/>
                <a:cs typeface="黑体"/>
              </a:rPr>
              <a:t>。</a:t>
            </a:r>
          </a:p>
        </p:txBody>
      </p:sp>
      <p:sp>
        <p:nvSpPr>
          <p:cNvPr id="13" name="object 13"/>
          <p:cNvSpPr/>
          <p:nvPr/>
        </p:nvSpPr>
        <p:spPr>
          <a:xfrm>
            <a:off x="2165604" y="3150107"/>
            <a:ext cx="783590" cy="722630"/>
          </a:xfrm>
          <a:custGeom>
            <a:avLst/>
            <a:gdLst/>
            <a:ahLst/>
            <a:cxnLst/>
            <a:rect l="l" t="t" r="r" b="b"/>
            <a:pathLst>
              <a:path w="783589" h="722629">
                <a:moveTo>
                  <a:pt x="422147" y="0"/>
                </a:moveTo>
                <a:lnTo>
                  <a:pt x="422147" y="180593"/>
                </a:lnTo>
                <a:lnTo>
                  <a:pt x="0" y="180593"/>
                </a:lnTo>
                <a:lnTo>
                  <a:pt x="0" y="541781"/>
                </a:lnTo>
                <a:lnTo>
                  <a:pt x="422147" y="541781"/>
                </a:lnTo>
                <a:lnTo>
                  <a:pt x="422147" y="722375"/>
                </a:lnTo>
                <a:lnTo>
                  <a:pt x="783335" y="361188"/>
                </a:lnTo>
                <a:lnTo>
                  <a:pt x="422147" y="0"/>
                </a:lnTo>
                <a:close/>
              </a:path>
            </a:pathLst>
          </a:custGeom>
          <a:solidFill>
            <a:srgbClr val="D3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7640" y="1673351"/>
            <a:ext cx="1823085" cy="1341120"/>
          </a:xfrm>
          <a:custGeom>
            <a:avLst/>
            <a:gdLst/>
            <a:ahLst/>
            <a:cxnLst/>
            <a:rect l="l" t="t" r="r" b="b"/>
            <a:pathLst>
              <a:path w="1823085" h="1341120">
                <a:moveTo>
                  <a:pt x="911351" y="0"/>
                </a:moveTo>
                <a:lnTo>
                  <a:pt x="855837" y="1223"/>
                </a:lnTo>
                <a:lnTo>
                  <a:pt x="801202" y="4848"/>
                </a:lnTo>
                <a:lnTo>
                  <a:pt x="747541" y="10803"/>
                </a:lnTo>
                <a:lnTo>
                  <a:pt x="694951" y="19019"/>
                </a:lnTo>
                <a:lnTo>
                  <a:pt x="643526" y="29426"/>
                </a:lnTo>
                <a:lnTo>
                  <a:pt x="593361" y="41952"/>
                </a:lnTo>
                <a:lnTo>
                  <a:pt x="544553" y="56529"/>
                </a:lnTo>
                <a:lnTo>
                  <a:pt x="497196" y="73086"/>
                </a:lnTo>
                <a:lnTo>
                  <a:pt x="451386" y="91552"/>
                </a:lnTo>
                <a:lnTo>
                  <a:pt x="407218" y="111859"/>
                </a:lnTo>
                <a:lnTo>
                  <a:pt x="364787" y="133934"/>
                </a:lnTo>
                <a:lnTo>
                  <a:pt x="324189" y="157709"/>
                </a:lnTo>
                <a:lnTo>
                  <a:pt x="285520" y="183114"/>
                </a:lnTo>
                <a:lnTo>
                  <a:pt x="248873" y="210077"/>
                </a:lnTo>
                <a:lnTo>
                  <a:pt x="214346" y="238530"/>
                </a:lnTo>
                <a:lnTo>
                  <a:pt x="182033" y="268401"/>
                </a:lnTo>
                <a:lnTo>
                  <a:pt x="152030" y="299620"/>
                </a:lnTo>
                <a:lnTo>
                  <a:pt x="124431" y="332119"/>
                </a:lnTo>
                <a:lnTo>
                  <a:pt x="99333" y="365825"/>
                </a:lnTo>
                <a:lnTo>
                  <a:pt x="76830" y="400670"/>
                </a:lnTo>
                <a:lnTo>
                  <a:pt x="57019" y="436583"/>
                </a:lnTo>
                <a:lnTo>
                  <a:pt x="39994" y="473493"/>
                </a:lnTo>
                <a:lnTo>
                  <a:pt x="25850" y="511332"/>
                </a:lnTo>
                <a:lnTo>
                  <a:pt x="14683" y="550028"/>
                </a:lnTo>
                <a:lnTo>
                  <a:pt x="6589" y="589511"/>
                </a:lnTo>
                <a:lnTo>
                  <a:pt x="1663" y="629712"/>
                </a:lnTo>
                <a:lnTo>
                  <a:pt x="0" y="670560"/>
                </a:lnTo>
                <a:lnTo>
                  <a:pt x="1663" y="711407"/>
                </a:lnTo>
                <a:lnTo>
                  <a:pt x="6589" y="751608"/>
                </a:lnTo>
                <a:lnTo>
                  <a:pt x="14683" y="791091"/>
                </a:lnTo>
                <a:lnTo>
                  <a:pt x="25850" y="829787"/>
                </a:lnTo>
                <a:lnTo>
                  <a:pt x="39994" y="867626"/>
                </a:lnTo>
                <a:lnTo>
                  <a:pt x="57019" y="904536"/>
                </a:lnTo>
                <a:lnTo>
                  <a:pt x="76830" y="940449"/>
                </a:lnTo>
                <a:lnTo>
                  <a:pt x="99333" y="975294"/>
                </a:lnTo>
                <a:lnTo>
                  <a:pt x="124431" y="1009000"/>
                </a:lnTo>
                <a:lnTo>
                  <a:pt x="152030" y="1041499"/>
                </a:lnTo>
                <a:lnTo>
                  <a:pt x="182033" y="1072718"/>
                </a:lnTo>
                <a:lnTo>
                  <a:pt x="214346" y="1102589"/>
                </a:lnTo>
                <a:lnTo>
                  <a:pt x="248873" y="1131042"/>
                </a:lnTo>
                <a:lnTo>
                  <a:pt x="285520" y="1158005"/>
                </a:lnTo>
                <a:lnTo>
                  <a:pt x="324189" y="1183410"/>
                </a:lnTo>
                <a:lnTo>
                  <a:pt x="364787" y="1207185"/>
                </a:lnTo>
                <a:lnTo>
                  <a:pt x="407218" y="1229260"/>
                </a:lnTo>
                <a:lnTo>
                  <a:pt x="451386" y="1249567"/>
                </a:lnTo>
                <a:lnTo>
                  <a:pt x="497196" y="1268033"/>
                </a:lnTo>
                <a:lnTo>
                  <a:pt x="544553" y="1284590"/>
                </a:lnTo>
                <a:lnTo>
                  <a:pt x="593361" y="1299167"/>
                </a:lnTo>
                <a:lnTo>
                  <a:pt x="643526" y="1311693"/>
                </a:lnTo>
                <a:lnTo>
                  <a:pt x="694951" y="1322100"/>
                </a:lnTo>
                <a:lnTo>
                  <a:pt x="747541" y="1330316"/>
                </a:lnTo>
                <a:lnTo>
                  <a:pt x="801202" y="1336271"/>
                </a:lnTo>
                <a:lnTo>
                  <a:pt x="855837" y="1339896"/>
                </a:lnTo>
                <a:lnTo>
                  <a:pt x="911351" y="1341120"/>
                </a:lnTo>
                <a:lnTo>
                  <a:pt x="966866" y="1339896"/>
                </a:lnTo>
                <a:lnTo>
                  <a:pt x="1021501" y="1336271"/>
                </a:lnTo>
                <a:lnTo>
                  <a:pt x="1075162" y="1330316"/>
                </a:lnTo>
                <a:lnTo>
                  <a:pt x="1127752" y="1322100"/>
                </a:lnTo>
                <a:lnTo>
                  <a:pt x="1179177" y="1311693"/>
                </a:lnTo>
                <a:lnTo>
                  <a:pt x="1229342" y="1299167"/>
                </a:lnTo>
                <a:lnTo>
                  <a:pt x="1278150" y="1284590"/>
                </a:lnTo>
                <a:lnTo>
                  <a:pt x="1325507" y="1268033"/>
                </a:lnTo>
                <a:lnTo>
                  <a:pt x="1371317" y="1249567"/>
                </a:lnTo>
                <a:lnTo>
                  <a:pt x="1415485" y="1229260"/>
                </a:lnTo>
                <a:lnTo>
                  <a:pt x="1457916" y="1207185"/>
                </a:lnTo>
                <a:lnTo>
                  <a:pt x="1498514" y="1183410"/>
                </a:lnTo>
                <a:lnTo>
                  <a:pt x="1537183" y="1158005"/>
                </a:lnTo>
                <a:lnTo>
                  <a:pt x="1573830" y="1131042"/>
                </a:lnTo>
                <a:lnTo>
                  <a:pt x="1608357" y="1102589"/>
                </a:lnTo>
                <a:lnTo>
                  <a:pt x="1640670" y="1072718"/>
                </a:lnTo>
                <a:lnTo>
                  <a:pt x="1670673" y="1041499"/>
                </a:lnTo>
                <a:lnTo>
                  <a:pt x="1698272" y="1009000"/>
                </a:lnTo>
                <a:lnTo>
                  <a:pt x="1723370" y="975294"/>
                </a:lnTo>
                <a:lnTo>
                  <a:pt x="1745873" y="940449"/>
                </a:lnTo>
                <a:lnTo>
                  <a:pt x="1765684" y="904536"/>
                </a:lnTo>
                <a:lnTo>
                  <a:pt x="1782709" y="867626"/>
                </a:lnTo>
                <a:lnTo>
                  <a:pt x="1796853" y="829787"/>
                </a:lnTo>
                <a:lnTo>
                  <a:pt x="1808020" y="791091"/>
                </a:lnTo>
                <a:lnTo>
                  <a:pt x="1816114" y="751608"/>
                </a:lnTo>
                <a:lnTo>
                  <a:pt x="1821040" y="711407"/>
                </a:lnTo>
                <a:lnTo>
                  <a:pt x="1822704" y="670560"/>
                </a:lnTo>
                <a:lnTo>
                  <a:pt x="1821040" y="629712"/>
                </a:lnTo>
                <a:lnTo>
                  <a:pt x="1816114" y="589511"/>
                </a:lnTo>
                <a:lnTo>
                  <a:pt x="1808020" y="550028"/>
                </a:lnTo>
                <a:lnTo>
                  <a:pt x="1796853" y="511332"/>
                </a:lnTo>
                <a:lnTo>
                  <a:pt x="1782709" y="473493"/>
                </a:lnTo>
                <a:lnTo>
                  <a:pt x="1765684" y="436583"/>
                </a:lnTo>
                <a:lnTo>
                  <a:pt x="1745873" y="400670"/>
                </a:lnTo>
                <a:lnTo>
                  <a:pt x="1723370" y="365825"/>
                </a:lnTo>
                <a:lnTo>
                  <a:pt x="1698272" y="332119"/>
                </a:lnTo>
                <a:lnTo>
                  <a:pt x="1670673" y="299620"/>
                </a:lnTo>
                <a:lnTo>
                  <a:pt x="1640670" y="268401"/>
                </a:lnTo>
                <a:lnTo>
                  <a:pt x="1608357" y="238530"/>
                </a:lnTo>
                <a:lnTo>
                  <a:pt x="1573830" y="210077"/>
                </a:lnTo>
                <a:lnTo>
                  <a:pt x="1537183" y="183114"/>
                </a:lnTo>
                <a:lnTo>
                  <a:pt x="1498514" y="157709"/>
                </a:lnTo>
                <a:lnTo>
                  <a:pt x="1457916" y="133934"/>
                </a:lnTo>
                <a:lnTo>
                  <a:pt x="1415485" y="111859"/>
                </a:lnTo>
                <a:lnTo>
                  <a:pt x="1371317" y="91552"/>
                </a:lnTo>
                <a:lnTo>
                  <a:pt x="1325507" y="73086"/>
                </a:lnTo>
                <a:lnTo>
                  <a:pt x="1278150" y="56529"/>
                </a:lnTo>
                <a:lnTo>
                  <a:pt x="1229342" y="41952"/>
                </a:lnTo>
                <a:lnTo>
                  <a:pt x="1179177" y="29426"/>
                </a:lnTo>
                <a:lnTo>
                  <a:pt x="1127752" y="19019"/>
                </a:lnTo>
                <a:lnTo>
                  <a:pt x="1075162" y="10803"/>
                </a:lnTo>
                <a:lnTo>
                  <a:pt x="1021501" y="4848"/>
                </a:lnTo>
                <a:lnTo>
                  <a:pt x="966866" y="1223"/>
                </a:lnTo>
                <a:lnTo>
                  <a:pt x="911351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65752" y="1889252"/>
            <a:ext cx="1049655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E5496"/>
                </a:solidFill>
                <a:latin typeface="Times New Roman"/>
                <a:cs typeface="Times New Roman"/>
              </a:rPr>
              <a:t>H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2000" b="1" dirty="0">
                <a:solidFill>
                  <a:srgbClr val="2E5496"/>
                </a:solidFill>
                <a:latin typeface="黑体"/>
                <a:cs typeface="黑体"/>
              </a:rPr>
              <a:t>人类社会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55335" y="3951732"/>
            <a:ext cx="1823085" cy="1343025"/>
          </a:xfrm>
          <a:custGeom>
            <a:avLst/>
            <a:gdLst/>
            <a:ahLst/>
            <a:cxnLst/>
            <a:rect l="l" t="t" r="r" b="b"/>
            <a:pathLst>
              <a:path w="1823084" h="1343025">
                <a:moveTo>
                  <a:pt x="911351" y="0"/>
                </a:moveTo>
                <a:lnTo>
                  <a:pt x="855837" y="1225"/>
                </a:lnTo>
                <a:lnTo>
                  <a:pt x="801202" y="4854"/>
                </a:lnTo>
                <a:lnTo>
                  <a:pt x="747541" y="10817"/>
                </a:lnTo>
                <a:lnTo>
                  <a:pt x="694951" y="19043"/>
                </a:lnTo>
                <a:lnTo>
                  <a:pt x="643526" y="29462"/>
                </a:lnTo>
                <a:lnTo>
                  <a:pt x="593361" y="42005"/>
                </a:lnTo>
                <a:lnTo>
                  <a:pt x="544553" y="56599"/>
                </a:lnTo>
                <a:lnTo>
                  <a:pt x="497196" y="73176"/>
                </a:lnTo>
                <a:lnTo>
                  <a:pt x="451386" y="91665"/>
                </a:lnTo>
                <a:lnTo>
                  <a:pt x="407218" y="111996"/>
                </a:lnTo>
                <a:lnTo>
                  <a:pt x="364787" y="134098"/>
                </a:lnTo>
                <a:lnTo>
                  <a:pt x="324189" y="157902"/>
                </a:lnTo>
                <a:lnTo>
                  <a:pt x="285520" y="183336"/>
                </a:lnTo>
                <a:lnTo>
                  <a:pt x="248873" y="210331"/>
                </a:lnTo>
                <a:lnTo>
                  <a:pt x="214346" y="238817"/>
                </a:lnTo>
                <a:lnTo>
                  <a:pt x="182033" y="268723"/>
                </a:lnTo>
                <a:lnTo>
                  <a:pt x="152030" y="299978"/>
                </a:lnTo>
                <a:lnTo>
                  <a:pt x="124431" y="332514"/>
                </a:lnTo>
                <a:lnTo>
                  <a:pt x="99333" y="366258"/>
                </a:lnTo>
                <a:lnTo>
                  <a:pt x="76830" y="401142"/>
                </a:lnTo>
                <a:lnTo>
                  <a:pt x="57019" y="437095"/>
                </a:lnTo>
                <a:lnTo>
                  <a:pt x="39994" y="474046"/>
                </a:lnTo>
                <a:lnTo>
                  <a:pt x="25850" y="511926"/>
                </a:lnTo>
                <a:lnTo>
                  <a:pt x="14683" y="550663"/>
                </a:lnTo>
                <a:lnTo>
                  <a:pt x="6589" y="590188"/>
                </a:lnTo>
                <a:lnTo>
                  <a:pt x="1663" y="630431"/>
                </a:lnTo>
                <a:lnTo>
                  <a:pt x="0" y="671322"/>
                </a:lnTo>
                <a:lnTo>
                  <a:pt x="1663" y="712212"/>
                </a:lnTo>
                <a:lnTo>
                  <a:pt x="6589" y="752455"/>
                </a:lnTo>
                <a:lnTo>
                  <a:pt x="14683" y="791980"/>
                </a:lnTo>
                <a:lnTo>
                  <a:pt x="25850" y="830717"/>
                </a:lnTo>
                <a:lnTo>
                  <a:pt x="39994" y="868597"/>
                </a:lnTo>
                <a:lnTo>
                  <a:pt x="57019" y="905548"/>
                </a:lnTo>
                <a:lnTo>
                  <a:pt x="76830" y="941501"/>
                </a:lnTo>
                <a:lnTo>
                  <a:pt x="99333" y="976385"/>
                </a:lnTo>
                <a:lnTo>
                  <a:pt x="124431" y="1010129"/>
                </a:lnTo>
                <a:lnTo>
                  <a:pt x="152030" y="1042665"/>
                </a:lnTo>
                <a:lnTo>
                  <a:pt x="182033" y="1073920"/>
                </a:lnTo>
                <a:lnTo>
                  <a:pt x="214346" y="1103826"/>
                </a:lnTo>
                <a:lnTo>
                  <a:pt x="248873" y="1132312"/>
                </a:lnTo>
                <a:lnTo>
                  <a:pt x="285520" y="1159307"/>
                </a:lnTo>
                <a:lnTo>
                  <a:pt x="324189" y="1184741"/>
                </a:lnTo>
                <a:lnTo>
                  <a:pt x="364787" y="1208545"/>
                </a:lnTo>
                <a:lnTo>
                  <a:pt x="407218" y="1230647"/>
                </a:lnTo>
                <a:lnTo>
                  <a:pt x="451386" y="1250978"/>
                </a:lnTo>
                <a:lnTo>
                  <a:pt x="497196" y="1269467"/>
                </a:lnTo>
                <a:lnTo>
                  <a:pt x="544553" y="1286044"/>
                </a:lnTo>
                <a:lnTo>
                  <a:pt x="593361" y="1300638"/>
                </a:lnTo>
                <a:lnTo>
                  <a:pt x="643526" y="1313181"/>
                </a:lnTo>
                <a:lnTo>
                  <a:pt x="694951" y="1323600"/>
                </a:lnTo>
                <a:lnTo>
                  <a:pt x="747541" y="1331826"/>
                </a:lnTo>
                <a:lnTo>
                  <a:pt x="801202" y="1337789"/>
                </a:lnTo>
                <a:lnTo>
                  <a:pt x="855837" y="1341418"/>
                </a:lnTo>
                <a:lnTo>
                  <a:pt x="911351" y="1342644"/>
                </a:lnTo>
                <a:lnTo>
                  <a:pt x="966866" y="1341418"/>
                </a:lnTo>
                <a:lnTo>
                  <a:pt x="1021501" y="1337789"/>
                </a:lnTo>
                <a:lnTo>
                  <a:pt x="1075162" y="1331826"/>
                </a:lnTo>
                <a:lnTo>
                  <a:pt x="1127752" y="1323600"/>
                </a:lnTo>
                <a:lnTo>
                  <a:pt x="1179177" y="1313181"/>
                </a:lnTo>
                <a:lnTo>
                  <a:pt x="1229342" y="1300638"/>
                </a:lnTo>
                <a:lnTo>
                  <a:pt x="1278150" y="1286044"/>
                </a:lnTo>
                <a:lnTo>
                  <a:pt x="1325507" y="1269467"/>
                </a:lnTo>
                <a:lnTo>
                  <a:pt x="1371317" y="1250978"/>
                </a:lnTo>
                <a:lnTo>
                  <a:pt x="1415485" y="1230647"/>
                </a:lnTo>
                <a:lnTo>
                  <a:pt x="1457916" y="1208545"/>
                </a:lnTo>
                <a:lnTo>
                  <a:pt x="1498514" y="1184741"/>
                </a:lnTo>
                <a:lnTo>
                  <a:pt x="1537183" y="1159307"/>
                </a:lnTo>
                <a:lnTo>
                  <a:pt x="1573830" y="1132312"/>
                </a:lnTo>
                <a:lnTo>
                  <a:pt x="1608357" y="1103826"/>
                </a:lnTo>
                <a:lnTo>
                  <a:pt x="1640670" y="1073920"/>
                </a:lnTo>
                <a:lnTo>
                  <a:pt x="1670673" y="1042665"/>
                </a:lnTo>
                <a:lnTo>
                  <a:pt x="1698272" y="1010129"/>
                </a:lnTo>
                <a:lnTo>
                  <a:pt x="1723370" y="976385"/>
                </a:lnTo>
                <a:lnTo>
                  <a:pt x="1745873" y="941501"/>
                </a:lnTo>
                <a:lnTo>
                  <a:pt x="1765684" y="905548"/>
                </a:lnTo>
                <a:lnTo>
                  <a:pt x="1782709" y="868597"/>
                </a:lnTo>
                <a:lnTo>
                  <a:pt x="1796853" y="830717"/>
                </a:lnTo>
                <a:lnTo>
                  <a:pt x="1808020" y="791980"/>
                </a:lnTo>
                <a:lnTo>
                  <a:pt x="1816114" y="752455"/>
                </a:lnTo>
                <a:lnTo>
                  <a:pt x="1821040" y="712212"/>
                </a:lnTo>
                <a:lnTo>
                  <a:pt x="1822704" y="671322"/>
                </a:lnTo>
                <a:lnTo>
                  <a:pt x="1821040" y="630431"/>
                </a:lnTo>
                <a:lnTo>
                  <a:pt x="1816114" y="590188"/>
                </a:lnTo>
                <a:lnTo>
                  <a:pt x="1808020" y="550663"/>
                </a:lnTo>
                <a:lnTo>
                  <a:pt x="1796853" y="511926"/>
                </a:lnTo>
                <a:lnTo>
                  <a:pt x="1782709" y="474046"/>
                </a:lnTo>
                <a:lnTo>
                  <a:pt x="1765684" y="437095"/>
                </a:lnTo>
                <a:lnTo>
                  <a:pt x="1745873" y="401142"/>
                </a:lnTo>
                <a:lnTo>
                  <a:pt x="1723370" y="366258"/>
                </a:lnTo>
                <a:lnTo>
                  <a:pt x="1698272" y="332514"/>
                </a:lnTo>
                <a:lnTo>
                  <a:pt x="1670673" y="299978"/>
                </a:lnTo>
                <a:lnTo>
                  <a:pt x="1640670" y="268723"/>
                </a:lnTo>
                <a:lnTo>
                  <a:pt x="1608357" y="238817"/>
                </a:lnTo>
                <a:lnTo>
                  <a:pt x="1573830" y="210331"/>
                </a:lnTo>
                <a:lnTo>
                  <a:pt x="1537183" y="183336"/>
                </a:lnTo>
                <a:lnTo>
                  <a:pt x="1498514" y="157902"/>
                </a:lnTo>
                <a:lnTo>
                  <a:pt x="1457916" y="134098"/>
                </a:lnTo>
                <a:lnTo>
                  <a:pt x="1415485" y="111996"/>
                </a:lnTo>
                <a:lnTo>
                  <a:pt x="1371317" y="91665"/>
                </a:lnTo>
                <a:lnTo>
                  <a:pt x="1325507" y="73176"/>
                </a:lnTo>
                <a:lnTo>
                  <a:pt x="1278150" y="56599"/>
                </a:lnTo>
                <a:lnTo>
                  <a:pt x="1229342" y="42005"/>
                </a:lnTo>
                <a:lnTo>
                  <a:pt x="1179177" y="29462"/>
                </a:lnTo>
                <a:lnTo>
                  <a:pt x="1127752" y="19043"/>
                </a:lnTo>
                <a:lnTo>
                  <a:pt x="1075162" y="10817"/>
                </a:lnTo>
                <a:lnTo>
                  <a:pt x="1021501" y="4854"/>
                </a:lnTo>
                <a:lnTo>
                  <a:pt x="966866" y="1225"/>
                </a:lnTo>
                <a:lnTo>
                  <a:pt x="911351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743447" y="4169791"/>
            <a:ext cx="1049655" cy="88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E5496"/>
                </a:solidFill>
                <a:latin typeface="Times New Roman"/>
                <a:cs typeface="Times New Roman"/>
              </a:rPr>
              <a:t>P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2000" b="1" spc="5" dirty="0">
                <a:solidFill>
                  <a:srgbClr val="2E5496"/>
                </a:solidFill>
                <a:latin typeface="黑体"/>
                <a:cs typeface="黑体"/>
              </a:rPr>
              <a:t>物理空间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31364" y="3924300"/>
            <a:ext cx="1823085" cy="1341120"/>
          </a:xfrm>
          <a:custGeom>
            <a:avLst/>
            <a:gdLst/>
            <a:ahLst/>
            <a:cxnLst/>
            <a:rect l="l" t="t" r="r" b="b"/>
            <a:pathLst>
              <a:path w="1823085" h="1341120">
                <a:moveTo>
                  <a:pt x="911351" y="0"/>
                </a:moveTo>
                <a:lnTo>
                  <a:pt x="855837" y="1223"/>
                </a:lnTo>
                <a:lnTo>
                  <a:pt x="801202" y="4848"/>
                </a:lnTo>
                <a:lnTo>
                  <a:pt x="747541" y="10803"/>
                </a:lnTo>
                <a:lnTo>
                  <a:pt x="694951" y="19019"/>
                </a:lnTo>
                <a:lnTo>
                  <a:pt x="643526" y="29426"/>
                </a:lnTo>
                <a:lnTo>
                  <a:pt x="593361" y="41952"/>
                </a:lnTo>
                <a:lnTo>
                  <a:pt x="544553" y="56529"/>
                </a:lnTo>
                <a:lnTo>
                  <a:pt x="497196" y="73086"/>
                </a:lnTo>
                <a:lnTo>
                  <a:pt x="451386" y="91552"/>
                </a:lnTo>
                <a:lnTo>
                  <a:pt x="407218" y="111859"/>
                </a:lnTo>
                <a:lnTo>
                  <a:pt x="364787" y="133934"/>
                </a:lnTo>
                <a:lnTo>
                  <a:pt x="324189" y="157709"/>
                </a:lnTo>
                <a:lnTo>
                  <a:pt x="285520" y="183114"/>
                </a:lnTo>
                <a:lnTo>
                  <a:pt x="248873" y="210077"/>
                </a:lnTo>
                <a:lnTo>
                  <a:pt x="214346" y="238530"/>
                </a:lnTo>
                <a:lnTo>
                  <a:pt x="182033" y="268401"/>
                </a:lnTo>
                <a:lnTo>
                  <a:pt x="152030" y="299620"/>
                </a:lnTo>
                <a:lnTo>
                  <a:pt x="124431" y="332119"/>
                </a:lnTo>
                <a:lnTo>
                  <a:pt x="99333" y="365825"/>
                </a:lnTo>
                <a:lnTo>
                  <a:pt x="76830" y="400670"/>
                </a:lnTo>
                <a:lnTo>
                  <a:pt x="57019" y="436583"/>
                </a:lnTo>
                <a:lnTo>
                  <a:pt x="39994" y="473493"/>
                </a:lnTo>
                <a:lnTo>
                  <a:pt x="25850" y="511332"/>
                </a:lnTo>
                <a:lnTo>
                  <a:pt x="14683" y="550028"/>
                </a:lnTo>
                <a:lnTo>
                  <a:pt x="6589" y="589511"/>
                </a:lnTo>
                <a:lnTo>
                  <a:pt x="1663" y="629712"/>
                </a:lnTo>
                <a:lnTo>
                  <a:pt x="0" y="670560"/>
                </a:lnTo>
                <a:lnTo>
                  <a:pt x="1663" y="711407"/>
                </a:lnTo>
                <a:lnTo>
                  <a:pt x="6589" y="751608"/>
                </a:lnTo>
                <a:lnTo>
                  <a:pt x="14683" y="791091"/>
                </a:lnTo>
                <a:lnTo>
                  <a:pt x="25850" y="829787"/>
                </a:lnTo>
                <a:lnTo>
                  <a:pt x="39994" y="867626"/>
                </a:lnTo>
                <a:lnTo>
                  <a:pt x="57019" y="904536"/>
                </a:lnTo>
                <a:lnTo>
                  <a:pt x="76830" y="940449"/>
                </a:lnTo>
                <a:lnTo>
                  <a:pt x="99333" y="975294"/>
                </a:lnTo>
                <a:lnTo>
                  <a:pt x="124431" y="1009000"/>
                </a:lnTo>
                <a:lnTo>
                  <a:pt x="152030" y="1041499"/>
                </a:lnTo>
                <a:lnTo>
                  <a:pt x="182033" y="1072718"/>
                </a:lnTo>
                <a:lnTo>
                  <a:pt x="214346" y="1102589"/>
                </a:lnTo>
                <a:lnTo>
                  <a:pt x="248873" y="1131042"/>
                </a:lnTo>
                <a:lnTo>
                  <a:pt x="285520" y="1158005"/>
                </a:lnTo>
                <a:lnTo>
                  <a:pt x="324189" y="1183410"/>
                </a:lnTo>
                <a:lnTo>
                  <a:pt x="364787" y="1207185"/>
                </a:lnTo>
                <a:lnTo>
                  <a:pt x="407218" y="1229260"/>
                </a:lnTo>
                <a:lnTo>
                  <a:pt x="451386" y="1249567"/>
                </a:lnTo>
                <a:lnTo>
                  <a:pt x="497196" y="1268033"/>
                </a:lnTo>
                <a:lnTo>
                  <a:pt x="544553" y="1284590"/>
                </a:lnTo>
                <a:lnTo>
                  <a:pt x="593361" y="1299167"/>
                </a:lnTo>
                <a:lnTo>
                  <a:pt x="643526" y="1311693"/>
                </a:lnTo>
                <a:lnTo>
                  <a:pt x="694951" y="1322100"/>
                </a:lnTo>
                <a:lnTo>
                  <a:pt x="747541" y="1330316"/>
                </a:lnTo>
                <a:lnTo>
                  <a:pt x="801202" y="1336271"/>
                </a:lnTo>
                <a:lnTo>
                  <a:pt x="855837" y="1339896"/>
                </a:lnTo>
                <a:lnTo>
                  <a:pt x="911351" y="1341120"/>
                </a:lnTo>
                <a:lnTo>
                  <a:pt x="966866" y="1339896"/>
                </a:lnTo>
                <a:lnTo>
                  <a:pt x="1021501" y="1336271"/>
                </a:lnTo>
                <a:lnTo>
                  <a:pt x="1075162" y="1330316"/>
                </a:lnTo>
                <a:lnTo>
                  <a:pt x="1127752" y="1322100"/>
                </a:lnTo>
                <a:lnTo>
                  <a:pt x="1179177" y="1311693"/>
                </a:lnTo>
                <a:lnTo>
                  <a:pt x="1229342" y="1299167"/>
                </a:lnTo>
                <a:lnTo>
                  <a:pt x="1278150" y="1284590"/>
                </a:lnTo>
                <a:lnTo>
                  <a:pt x="1325507" y="1268033"/>
                </a:lnTo>
                <a:lnTo>
                  <a:pt x="1371317" y="1249567"/>
                </a:lnTo>
                <a:lnTo>
                  <a:pt x="1415485" y="1229260"/>
                </a:lnTo>
                <a:lnTo>
                  <a:pt x="1457916" y="1207185"/>
                </a:lnTo>
                <a:lnTo>
                  <a:pt x="1498514" y="1183410"/>
                </a:lnTo>
                <a:lnTo>
                  <a:pt x="1537183" y="1158005"/>
                </a:lnTo>
                <a:lnTo>
                  <a:pt x="1573830" y="1131042"/>
                </a:lnTo>
                <a:lnTo>
                  <a:pt x="1608357" y="1102589"/>
                </a:lnTo>
                <a:lnTo>
                  <a:pt x="1640670" y="1072718"/>
                </a:lnTo>
                <a:lnTo>
                  <a:pt x="1670673" y="1041499"/>
                </a:lnTo>
                <a:lnTo>
                  <a:pt x="1698272" y="1009000"/>
                </a:lnTo>
                <a:lnTo>
                  <a:pt x="1723370" y="975294"/>
                </a:lnTo>
                <a:lnTo>
                  <a:pt x="1745873" y="940449"/>
                </a:lnTo>
                <a:lnTo>
                  <a:pt x="1765684" y="904536"/>
                </a:lnTo>
                <a:lnTo>
                  <a:pt x="1782709" y="867626"/>
                </a:lnTo>
                <a:lnTo>
                  <a:pt x="1796853" y="829787"/>
                </a:lnTo>
                <a:lnTo>
                  <a:pt x="1808020" y="791091"/>
                </a:lnTo>
                <a:lnTo>
                  <a:pt x="1816114" y="751608"/>
                </a:lnTo>
                <a:lnTo>
                  <a:pt x="1821040" y="711407"/>
                </a:lnTo>
                <a:lnTo>
                  <a:pt x="1822703" y="670560"/>
                </a:lnTo>
                <a:lnTo>
                  <a:pt x="1821040" y="629712"/>
                </a:lnTo>
                <a:lnTo>
                  <a:pt x="1816114" y="589511"/>
                </a:lnTo>
                <a:lnTo>
                  <a:pt x="1808020" y="550028"/>
                </a:lnTo>
                <a:lnTo>
                  <a:pt x="1796853" y="511332"/>
                </a:lnTo>
                <a:lnTo>
                  <a:pt x="1782709" y="473493"/>
                </a:lnTo>
                <a:lnTo>
                  <a:pt x="1765684" y="436583"/>
                </a:lnTo>
                <a:lnTo>
                  <a:pt x="1745873" y="400670"/>
                </a:lnTo>
                <a:lnTo>
                  <a:pt x="1723370" y="365825"/>
                </a:lnTo>
                <a:lnTo>
                  <a:pt x="1698272" y="332119"/>
                </a:lnTo>
                <a:lnTo>
                  <a:pt x="1670673" y="299620"/>
                </a:lnTo>
                <a:lnTo>
                  <a:pt x="1640670" y="268401"/>
                </a:lnTo>
                <a:lnTo>
                  <a:pt x="1608357" y="238530"/>
                </a:lnTo>
                <a:lnTo>
                  <a:pt x="1573830" y="210077"/>
                </a:lnTo>
                <a:lnTo>
                  <a:pt x="1537183" y="183114"/>
                </a:lnTo>
                <a:lnTo>
                  <a:pt x="1498514" y="157709"/>
                </a:lnTo>
                <a:lnTo>
                  <a:pt x="1457916" y="133934"/>
                </a:lnTo>
                <a:lnTo>
                  <a:pt x="1415485" y="111859"/>
                </a:lnTo>
                <a:lnTo>
                  <a:pt x="1371317" y="91552"/>
                </a:lnTo>
                <a:lnTo>
                  <a:pt x="1325507" y="73086"/>
                </a:lnTo>
                <a:lnTo>
                  <a:pt x="1278150" y="56529"/>
                </a:lnTo>
                <a:lnTo>
                  <a:pt x="1229342" y="41952"/>
                </a:lnTo>
                <a:lnTo>
                  <a:pt x="1179177" y="29426"/>
                </a:lnTo>
                <a:lnTo>
                  <a:pt x="1127752" y="19019"/>
                </a:lnTo>
                <a:lnTo>
                  <a:pt x="1075162" y="10803"/>
                </a:lnTo>
                <a:lnTo>
                  <a:pt x="1021501" y="4848"/>
                </a:lnTo>
                <a:lnTo>
                  <a:pt x="966866" y="1223"/>
                </a:lnTo>
                <a:lnTo>
                  <a:pt x="911351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19476" y="4140530"/>
            <a:ext cx="1049655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2E5496"/>
                </a:solidFill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2000" b="1" spc="5" dirty="0">
                <a:solidFill>
                  <a:srgbClr val="2E5496"/>
                </a:solidFill>
                <a:latin typeface="黑体"/>
                <a:cs typeface="黑体"/>
              </a:rPr>
              <a:t>网电空间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9975" y="3035045"/>
            <a:ext cx="327025" cy="789305"/>
          </a:xfrm>
          <a:custGeom>
            <a:avLst/>
            <a:gdLst/>
            <a:ahLst/>
            <a:cxnLst/>
            <a:rect l="l" t="t" r="r" b="b"/>
            <a:pathLst>
              <a:path w="327025" h="789304">
                <a:moveTo>
                  <a:pt x="0" y="462279"/>
                </a:moveTo>
                <a:lnTo>
                  <a:pt x="157962" y="789051"/>
                </a:lnTo>
                <a:lnTo>
                  <a:pt x="297341" y="519302"/>
                </a:lnTo>
                <a:lnTo>
                  <a:pt x="215658" y="519302"/>
                </a:lnTo>
                <a:lnTo>
                  <a:pt x="107467" y="517905"/>
                </a:lnTo>
                <a:lnTo>
                  <a:pt x="108188" y="463719"/>
                </a:lnTo>
                <a:lnTo>
                  <a:pt x="0" y="462279"/>
                </a:lnTo>
                <a:close/>
              </a:path>
              <a:path w="327025" h="789304">
                <a:moveTo>
                  <a:pt x="108188" y="463719"/>
                </a:moveTo>
                <a:lnTo>
                  <a:pt x="107467" y="517905"/>
                </a:lnTo>
                <a:lnTo>
                  <a:pt x="215658" y="519302"/>
                </a:lnTo>
                <a:lnTo>
                  <a:pt x="216381" y="465158"/>
                </a:lnTo>
                <a:lnTo>
                  <a:pt x="108188" y="463719"/>
                </a:lnTo>
                <a:close/>
              </a:path>
              <a:path w="327025" h="789304">
                <a:moveTo>
                  <a:pt x="216381" y="465158"/>
                </a:moveTo>
                <a:lnTo>
                  <a:pt x="215658" y="519302"/>
                </a:lnTo>
                <a:lnTo>
                  <a:pt x="297341" y="519302"/>
                </a:lnTo>
                <a:lnTo>
                  <a:pt x="324573" y="466598"/>
                </a:lnTo>
                <a:lnTo>
                  <a:pt x="216381" y="465158"/>
                </a:lnTo>
                <a:close/>
              </a:path>
              <a:path w="327025" h="789304">
                <a:moveTo>
                  <a:pt x="110048" y="323892"/>
                </a:moveTo>
                <a:lnTo>
                  <a:pt x="108188" y="463719"/>
                </a:lnTo>
                <a:lnTo>
                  <a:pt x="216381" y="465158"/>
                </a:lnTo>
                <a:lnTo>
                  <a:pt x="218249" y="325331"/>
                </a:lnTo>
                <a:lnTo>
                  <a:pt x="110048" y="323892"/>
                </a:lnTo>
                <a:close/>
              </a:path>
              <a:path w="327025" h="789304">
                <a:moveTo>
                  <a:pt x="298875" y="269748"/>
                </a:moveTo>
                <a:lnTo>
                  <a:pt x="110769" y="269748"/>
                </a:lnTo>
                <a:lnTo>
                  <a:pt x="218973" y="271144"/>
                </a:lnTo>
                <a:lnTo>
                  <a:pt x="218249" y="325331"/>
                </a:lnTo>
                <a:lnTo>
                  <a:pt x="326440" y="326770"/>
                </a:lnTo>
                <a:lnTo>
                  <a:pt x="298875" y="269748"/>
                </a:lnTo>
                <a:close/>
              </a:path>
              <a:path w="327025" h="789304">
                <a:moveTo>
                  <a:pt x="110769" y="269748"/>
                </a:moveTo>
                <a:lnTo>
                  <a:pt x="110048" y="323892"/>
                </a:lnTo>
                <a:lnTo>
                  <a:pt x="218249" y="325331"/>
                </a:lnTo>
                <a:lnTo>
                  <a:pt x="218973" y="271144"/>
                </a:lnTo>
                <a:lnTo>
                  <a:pt x="110769" y="269748"/>
                </a:lnTo>
                <a:close/>
              </a:path>
              <a:path w="327025" h="789304">
                <a:moveTo>
                  <a:pt x="168478" y="0"/>
                </a:moveTo>
                <a:lnTo>
                  <a:pt x="1854" y="322452"/>
                </a:lnTo>
                <a:lnTo>
                  <a:pt x="110048" y="323892"/>
                </a:lnTo>
                <a:lnTo>
                  <a:pt x="110769" y="269748"/>
                </a:lnTo>
                <a:lnTo>
                  <a:pt x="298875" y="269748"/>
                </a:lnTo>
                <a:lnTo>
                  <a:pt x="16847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483102" y="2818638"/>
            <a:ext cx="3891915" cy="1973580"/>
            <a:chOff x="3483102" y="2818638"/>
            <a:chExt cx="3891915" cy="1973580"/>
          </a:xfrm>
        </p:grpSpPr>
        <p:sp>
          <p:nvSpPr>
            <p:cNvPr id="22" name="object 22"/>
            <p:cNvSpPr/>
            <p:nvPr/>
          </p:nvSpPr>
          <p:spPr>
            <a:xfrm>
              <a:off x="3483102" y="2818637"/>
              <a:ext cx="2784475" cy="1973580"/>
            </a:xfrm>
            <a:custGeom>
              <a:avLst/>
              <a:gdLst/>
              <a:ahLst/>
              <a:cxnLst/>
              <a:rect l="l" t="t" r="r" b="b"/>
              <a:pathLst>
                <a:path w="2784475" h="1973579">
                  <a:moveTo>
                    <a:pt x="762635" y="0"/>
                  </a:moveTo>
                  <a:lnTo>
                    <a:pt x="444754" y="175133"/>
                  </a:lnTo>
                  <a:lnTo>
                    <a:pt x="533806" y="236550"/>
                  </a:lnTo>
                  <a:lnTo>
                    <a:pt x="139674" y="808024"/>
                  </a:lnTo>
                  <a:lnTo>
                    <a:pt x="50673" y="746645"/>
                  </a:lnTo>
                  <a:lnTo>
                    <a:pt x="0" y="1106043"/>
                  </a:lnTo>
                  <a:lnTo>
                    <a:pt x="317881" y="930910"/>
                  </a:lnTo>
                  <a:lnTo>
                    <a:pt x="293382" y="914019"/>
                  </a:lnTo>
                  <a:lnTo>
                    <a:pt x="228815" y="869492"/>
                  </a:lnTo>
                  <a:lnTo>
                    <a:pt x="622808" y="297942"/>
                  </a:lnTo>
                  <a:lnTo>
                    <a:pt x="711962" y="359410"/>
                  </a:lnTo>
                  <a:lnTo>
                    <a:pt x="735558" y="192024"/>
                  </a:lnTo>
                  <a:lnTo>
                    <a:pt x="762635" y="0"/>
                  </a:lnTo>
                  <a:close/>
                </a:path>
                <a:path w="2784475" h="1973579">
                  <a:moveTo>
                    <a:pt x="1872615" y="1805940"/>
                  </a:moveTo>
                  <a:lnTo>
                    <a:pt x="1766658" y="1753997"/>
                  </a:lnTo>
                  <a:lnTo>
                    <a:pt x="1546733" y="1646174"/>
                  </a:lnTo>
                  <a:lnTo>
                    <a:pt x="1547622" y="1754441"/>
                  </a:lnTo>
                  <a:lnTo>
                    <a:pt x="1195908" y="1757248"/>
                  </a:lnTo>
                  <a:lnTo>
                    <a:pt x="1195070" y="1648968"/>
                  </a:lnTo>
                  <a:lnTo>
                    <a:pt x="871728" y="1813941"/>
                  </a:lnTo>
                  <a:lnTo>
                    <a:pt x="1197610" y="1973580"/>
                  </a:lnTo>
                  <a:lnTo>
                    <a:pt x="1196759" y="1865884"/>
                  </a:lnTo>
                  <a:lnTo>
                    <a:pt x="1196759" y="1865452"/>
                  </a:lnTo>
                  <a:lnTo>
                    <a:pt x="1548511" y="1862645"/>
                  </a:lnTo>
                  <a:lnTo>
                    <a:pt x="1549400" y="1970786"/>
                  </a:lnTo>
                  <a:lnTo>
                    <a:pt x="1872615" y="1805940"/>
                  </a:lnTo>
                  <a:close/>
                </a:path>
                <a:path w="2784475" h="1973579">
                  <a:moveTo>
                    <a:pt x="2784221" y="1134872"/>
                  </a:moveTo>
                  <a:lnTo>
                    <a:pt x="2756725" y="943356"/>
                  </a:lnTo>
                  <a:lnTo>
                    <a:pt x="2732659" y="775589"/>
                  </a:lnTo>
                  <a:lnTo>
                    <a:pt x="2643746" y="837234"/>
                  </a:lnTo>
                  <a:lnTo>
                    <a:pt x="2233384" y="245148"/>
                  </a:lnTo>
                  <a:lnTo>
                    <a:pt x="2297569" y="200660"/>
                  </a:lnTo>
                  <a:lnTo>
                    <a:pt x="2322322" y="183515"/>
                  </a:lnTo>
                  <a:lnTo>
                    <a:pt x="2004060" y="9144"/>
                  </a:lnTo>
                  <a:lnTo>
                    <a:pt x="2055495" y="368427"/>
                  </a:lnTo>
                  <a:lnTo>
                    <a:pt x="2144496" y="306755"/>
                  </a:lnTo>
                  <a:lnTo>
                    <a:pt x="2554871" y="898855"/>
                  </a:lnTo>
                  <a:lnTo>
                    <a:pt x="2465959" y="960501"/>
                  </a:lnTo>
                  <a:lnTo>
                    <a:pt x="2784221" y="113487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94348" y="3200400"/>
              <a:ext cx="780415" cy="723900"/>
            </a:xfrm>
            <a:custGeom>
              <a:avLst/>
              <a:gdLst/>
              <a:ahLst/>
              <a:cxnLst/>
              <a:rect l="l" t="t" r="r" b="b"/>
              <a:pathLst>
                <a:path w="780415" h="723900">
                  <a:moveTo>
                    <a:pt x="418337" y="0"/>
                  </a:moveTo>
                  <a:lnTo>
                    <a:pt x="418337" y="180975"/>
                  </a:lnTo>
                  <a:lnTo>
                    <a:pt x="0" y="180975"/>
                  </a:lnTo>
                  <a:lnTo>
                    <a:pt x="0" y="542925"/>
                  </a:lnTo>
                  <a:lnTo>
                    <a:pt x="418337" y="542925"/>
                  </a:lnTo>
                  <a:lnTo>
                    <a:pt x="418337" y="723900"/>
                  </a:lnTo>
                  <a:lnTo>
                    <a:pt x="780287" y="361950"/>
                  </a:lnTo>
                  <a:lnTo>
                    <a:pt x="418337" y="0"/>
                  </a:lnTo>
                  <a:close/>
                </a:path>
              </a:pathLst>
            </a:custGeom>
            <a:solidFill>
              <a:srgbClr val="D33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208328" y="329946"/>
            <a:ext cx="691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时代背景：“百年未有之大变局”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08328" y="329946"/>
            <a:ext cx="782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（一）深刻把握“百年未有之大变局”</a:t>
            </a:r>
            <a:endParaRPr sz="3600">
              <a:latin typeface="黑体"/>
              <a:cs typeface="黑体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4923" y="2180844"/>
            <a:ext cx="2684145" cy="1525905"/>
            <a:chOff x="534923" y="2180844"/>
            <a:chExt cx="2684145" cy="15259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3" y="2180844"/>
              <a:ext cx="2683764" cy="15255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947" y="2372867"/>
              <a:ext cx="2313439" cy="11551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491210" y="2229143"/>
            <a:ext cx="2362835" cy="1429385"/>
            <a:chOff x="3491210" y="2229143"/>
            <a:chExt cx="2362835" cy="14293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1210" y="2229143"/>
              <a:ext cx="2362747" cy="14290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6075" y="2394181"/>
              <a:ext cx="2046767" cy="111253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194941" y="2224898"/>
            <a:ext cx="2376805" cy="1391920"/>
            <a:chOff x="6194941" y="2224898"/>
            <a:chExt cx="2376805" cy="139192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4941" y="2224898"/>
              <a:ext cx="2376271" cy="139183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9651" y="2389595"/>
              <a:ext cx="2087854" cy="1103413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939527" y="2207826"/>
            <a:ext cx="2337435" cy="1403350"/>
            <a:chOff x="8939527" y="2207826"/>
            <a:chExt cx="2337435" cy="140335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9527" y="2207826"/>
              <a:ext cx="2337062" cy="14031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4375" y="2372909"/>
              <a:ext cx="2048229" cy="108654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49072" y="1229613"/>
            <a:ext cx="108680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趋</a:t>
            </a:r>
            <a:r>
              <a:rPr sz="2800" spc="-10" dirty="0">
                <a:solidFill>
                  <a:srgbClr val="FF0000"/>
                </a:solidFill>
                <a:latin typeface="黑体"/>
                <a:cs typeface="黑体"/>
              </a:rPr>
              <a:t>势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1：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第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四次关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于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革命引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发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的产业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革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命、科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技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革命、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教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育革命</a:t>
            </a:r>
            <a:endParaRPr sz="2800">
              <a:latin typeface="黑体"/>
              <a:cs typeface="黑体"/>
            </a:endParaRPr>
          </a:p>
          <a:p>
            <a:pPr marL="249554">
              <a:lnSpc>
                <a:spcPct val="100000"/>
              </a:lnSpc>
              <a:spcBef>
                <a:spcPts val="1920"/>
              </a:spcBef>
              <a:tabLst>
                <a:tab pos="3017520" algn="l"/>
                <a:tab pos="5787390" algn="l"/>
                <a:tab pos="8555990" algn="l"/>
              </a:tabLst>
            </a:pPr>
            <a:r>
              <a:rPr sz="2000" b="1" spc="5" dirty="0">
                <a:solidFill>
                  <a:srgbClr val="3C67B0"/>
                </a:solidFill>
                <a:latin typeface="楷体"/>
                <a:cs typeface="楷体"/>
              </a:rPr>
              <a:t>第一次：</a:t>
            </a:r>
            <a:r>
              <a:rPr sz="2000" b="1" spc="-5" dirty="0">
                <a:solidFill>
                  <a:srgbClr val="3C67B0"/>
                </a:solidFill>
                <a:latin typeface="楷体"/>
                <a:cs typeface="楷体"/>
              </a:rPr>
              <a:t>蒸汽</a:t>
            </a:r>
            <a:r>
              <a:rPr sz="2000" b="1" spc="5" dirty="0">
                <a:solidFill>
                  <a:srgbClr val="3C67B0"/>
                </a:solidFill>
                <a:latin typeface="楷体"/>
                <a:cs typeface="楷体"/>
              </a:rPr>
              <a:t>机革</a:t>
            </a:r>
            <a:r>
              <a:rPr sz="2000" b="1" spc="-5" dirty="0">
                <a:solidFill>
                  <a:srgbClr val="3C67B0"/>
                </a:solidFill>
                <a:latin typeface="楷体"/>
                <a:cs typeface="楷体"/>
              </a:rPr>
              <a:t>命</a:t>
            </a:r>
            <a:r>
              <a:rPr sz="2000" b="1" dirty="0">
                <a:solidFill>
                  <a:srgbClr val="3C67B0"/>
                </a:solidFill>
                <a:latin typeface="楷体"/>
                <a:cs typeface="楷体"/>
              </a:rPr>
              <a:t>	</a:t>
            </a:r>
            <a:r>
              <a:rPr sz="2000" b="1" spc="5" dirty="0">
                <a:solidFill>
                  <a:srgbClr val="3C67B0"/>
                </a:solidFill>
                <a:latin typeface="楷体"/>
                <a:cs typeface="楷体"/>
              </a:rPr>
              <a:t>第二次：</a:t>
            </a:r>
            <a:r>
              <a:rPr sz="2000" b="1" spc="-5" dirty="0">
                <a:solidFill>
                  <a:srgbClr val="3C67B0"/>
                </a:solidFill>
                <a:latin typeface="楷体"/>
                <a:cs typeface="楷体"/>
              </a:rPr>
              <a:t>电气</a:t>
            </a:r>
            <a:r>
              <a:rPr sz="2000" b="1" spc="5" dirty="0">
                <a:solidFill>
                  <a:srgbClr val="3C67B0"/>
                </a:solidFill>
                <a:latin typeface="楷体"/>
                <a:cs typeface="楷体"/>
              </a:rPr>
              <a:t>化革</a:t>
            </a:r>
            <a:r>
              <a:rPr sz="2000" b="1" spc="-5" dirty="0">
                <a:solidFill>
                  <a:srgbClr val="3C67B0"/>
                </a:solidFill>
                <a:latin typeface="楷体"/>
                <a:cs typeface="楷体"/>
              </a:rPr>
              <a:t>命</a:t>
            </a:r>
            <a:r>
              <a:rPr sz="2000" b="1" dirty="0">
                <a:solidFill>
                  <a:srgbClr val="3C67B0"/>
                </a:solidFill>
                <a:latin typeface="楷体"/>
                <a:cs typeface="楷体"/>
              </a:rPr>
              <a:t>	</a:t>
            </a:r>
            <a:r>
              <a:rPr sz="2000" b="1" spc="5" dirty="0">
                <a:solidFill>
                  <a:srgbClr val="3C67B0"/>
                </a:solidFill>
                <a:latin typeface="楷体"/>
                <a:cs typeface="楷体"/>
              </a:rPr>
              <a:t>第三次：</a:t>
            </a:r>
            <a:r>
              <a:rPr sz="2000" b="1" spc="-5" dirty="0">
                <a:solidFill>
                  <a:srgbClr val="3C67B0"/>
                </a:solidFill>
                <a:latin typeface="楷体"/>
                <a:cs typeface="楷体"/>
              </a:rPr>
              <a:t>自动</a:t>
            </a:r>
            <a:r>
              <a:rPr sz="2000" b="1" spc="5" dirty="0">
                <a:solidFill>
                  <a:srgbClr val="3C67B0"/>
                </a:solidFill>
                <a:latin typeface="楷体"/>
                <a:cs typeface="楷体"/>
              </a:rPr>
              <a:t>化革</a:t>
            </a:r>
            <a:r>
              <a:rPr sz="2000" b="1" spc="-5" dirty="0">
                <a:solidFill>
                  <a:srgbClr val="3C67B0"/>
                </a:solidFill>
                <a:latin typeface="楷体"/>
                <a:cs typeface="楷体"/>
              </a:rPr>
              <a:t>命</a:t>
            </a:r>
            <a:r>
              <a:rPr sz="2000" b="1" dirty="0">
                <a:solidFill>
                  <a:srgbClr val="3C67B0"/>
                </a:solidFill>
                <a:latin typeface="楷体"/>
                <a:cs typeface="楷体"/>
              </a:rPr>
              <a:t>	</a:t>
            </a:r>
            <a:r>
              <a:rPr sz="2000" b="1" spc="5" dirty="0">
                <a:solidFill>
                  <a:srgbClr val="C00000"/>
                </a:solidFill>
                <a:latin typeface="楷体"/>
                <a:cs typeface="楷体"/>
              </a:rPr>
              <a:t>第四次：</a:t>
            </a:r>
            <a:r>
              <a:rPr sz="2000" b="1" spc="-5" dirty="0">
                <a:solidFill>
                  <a:srgbClr val="C00000"/>
                </a:solidFill>
                <a:latin typeface="楷体"/>
                <a:cs typeface="楷体"/>
              </a:rPr>
              <a:t>智能</a:t>
            </a:r>
            <a:r>
              <a:rPr sz="2000" b="1" spc="5" dirty="0">
                <a:solidFill>
                  <a:srgbClr val="C00000"/>
                </a:solidFill>
                <a:latin typeface="楷体"/>
                <a:cs typeface="楷体"/>
              </a:rPr>
              <a:t>化革</a:t>
            </a:r>
            <a:r>
              <a:rPr sz="2000" b="1" spc="-5" dirty="0">
                <a:solidFill>
                  <a:srgbClr val="C00000"/>
                </a:solidFill>
                <a:latin typeface="楷体"/>
                <a:cs typeface="楷体"/>
              </a:rPr>
              <a:t>命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04516" y="4747259"/>
            <a:ext cx="1518285" cy="401320"/>
          </a:xfrm>
          <a:prstGeom prst="rect">
            <a:avLst/>
          </a:prstGeom>
          <a:solidFill>
            <a:srgbClr val="123984"/>
          </a:solidFill>
        </p:spPr>
        <p:txBody>
          <a:bodyPr vert="horz" wrap="square" lIns="0" tIns="59055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465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经验归纳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18247" y="4728971"/>
            <a:ext cx="1498600" cy="401320"/>
          </a:xfrm>
          <a:prstGeom prst="rect">
            <a:avLst/>
          </a:prstGeom>
          <a:solidFill>
            <a:srgbClr val="123984"/>
          </a:solidFill>
        </p:spPr>
        <p:txBody>
          <a:bodyPr vert="horz" wrap="square" lIns="0" tIns="5905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465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仿真模拟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25567" y="4732020"/>
            <a:ext cx="1536700" cy="401320"/>
          </a:xfrm>
          <a:prstGeom prst="rect">
            <a:avLst/>
          </a:prstGeom>
          <a:solidFill>
            <a:srgbClr val="123984"/>
          </a:solidFill>
        </p:spPr>
        <p:txBody>
          <a:bodyPr vert="horz" wrap="square" lIns="0" tIns="59055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465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模型推理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86543" y="4728971"/>
            <a:ext cx="1606550" cy="401320"/>
          </a:xfrm>
          <a:prstGeom prst="rect">
            <a:avLst/>
          </a:prstGeom>
          <a:solidFill>
            <a:srgbClr val="123984"/>
          </a:solidFill>
        </p:spPr>
        <p:txBody>
          <a:bodyPr vert="horz" wrap="square" lIns="0" tIns="59054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464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大数据驱动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315967" y="4809744"/>
            <a:ext cx="361315" cy="222885"/>
            <a:chOff x="4315967" y="4809744"/>
            <a:chExt cx="361315" cy="222885"/>
          </a:xfrm>
        </p:grpSpPr>
        <p:sp>
          <p:nvSpPr>
            <p:cNvPr id="28" name="object 28"/>
            <p:cNvSpPr/>
            <p:nvPr/>
          </p:nvSpPr>
          <p:spPr>
            <a:xfrm>
              <a:off x="4322063" y="4815840"/>
              <a:ext cx="349250" cy="210820"/>
            </a:xfrm>
            <a:custGeom>
              <a:avLst/>
              <a:gdLst/>
              <a:ahLst/>
              <a:cxnLst/>
              <a:rect l="l" t="t" r="r" b="b"/>
              <a:pathLst>
                <a:path w="349250" h="210820">
                  <a:moveTo>
                    <a:pt x="243839" y="0"/>
                  </a:moveTo>
                  <a:lnTo>
                    <a:pt x="243839" y="52578"/>
                  </a:lnTo>
                  <a:lnTo>
                    <a:pt x="0" y="52578"/>
                  </a:lnTo>
                  <a:lnTo>
                    <a:pt x="0" y="157734"/>
                  </a:lnTo>
                  <a:lnTo>
                    <a:pt x="243839" y="157734"/>
                  </a:lnTo>
                  <a:lnTo>
                    <a:pt x="243839" y="210312"/>
                  </a:lnTo>
                  <a:lnTo>
                    <a:pt x="348996" y="105156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2063" y="4815840"/>
              <a:ext cx="349250" cy="210820"/>
            </a:xfrm>
            <a:custGeom>
              <a:avLst/>
              <a:gdLst/>
              <a:ahLst/>
              <a:cxnLst/>
              <a:rect l="l" t="t" r="r" b="b"/>
              <a:pathLst>
                <a:path w="349250" h="210820">
                  <a:moveTo>
                    <a:pt x="0" y="52578"/>
                  </a:moveTo>
                  <a:lnTo>
                    <a:pt x="243839" y="52578"/>
                  </a:lnTo>
                  <a:lnTo>
                    <a:pt x="243839" y="0"/>
                  </a:lnTo>
                  <a:lnTo>
                    <a:pt x="348996" y="105156"/>
                  </a:lnTo>
                  <a:lnTo>
                    <a:pt x="243839" y="210312"/>
                  </a:lnTo>
                  <a:lnTo>
                    <a:pt x="243839" y="157734"/>
                  </a:lnTo>
                  <a:lnTo>
                    <a:pt x="0" y="157734"/>
                  </a:lnTo>
                  <a:lnTo>
                    <a:pt x="0" y="52578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760464" y="4791455"/>
            <a:ext cx="361315" cy="222885"/>
            <a:chOff x="6760464" y="4791455"/>
            <a:chExt cx="361315" cy="222885"/>
          </a:xfrm>
        </p:grpSpPr>
        <p:sp>
          <p:nvSpPr>
            <p:cNvPr id="31" name="object 31"/>
            <p:cNvSpPr/>
            <p:nvPr/>
          </p:nvSpPr>
          <p:spPr>
            <a:xfrm>
              <a:off x="6766560" y="4797551"/>
              <a:ext cx="349250" cy="210820"/>
            </a:xfrm>
            <a:custGeom>
              <a:avLst/>
              <a:gdLst/>
              <a:ahLst/>
              <a:cxnLst/>
              <a:rect l="l" t="t" r="r" b="b"/>
              <a:pathLst>
                <a:path w="349250" h="210820">
                  <a:moveTo>
                    <a:pt x="243840" y="0"/>
                  </a:moveTo>
                  <a:lnTo>
                    <a:pt x="243840" y="52578"/>
                  </a:lnTo>
                  <a:lnTo>
                    <a:pt x="0" y="52578"/>
                  </a:lnTo>
                  <a:lnTo>
                    <a:pt x="0" y="157734"/>
                  </a:lnTo>
                  <a:lnTo>
                    <a:pt x="243840" y="157734"/>
                  </a:lnTo>
                  <a:lnTo>
                    <a:pt x="243840" y="210312"/>
                  </a:lnTo>
                  <a:lnTo>
                    <a:pt x="348996" y="105156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66560" y="4797551"/>
              <a:ext cx="349250" cy="210820"/>
            </a:xfrm>
            <a:custGeom>
              <a:avLst/>
              <a:gdLst/>
              <a:ahLst/>
              <a:cxnLst/>
              <a:rect l="l" t="t" r="r" b="b"/>
              <a:pathLst>
                <a:path w="349250" h="210820">
                  <a:moveTo>
                    <a:pt x="0" y="52578"/>
                  </a:moveTo>
                  <a:lnTo>
                    <a:pt x="243840" y="52578"/>
                  </a:lnTo>
                  <a:lnTo>
                    <a:pt x="243840" y="0"/>
                  </a:lnTo>
                  <a:lnTo>
                    <a:pt x="348996" y="105156"/>
                  </a:lnTo>
                  <a:lnTo>
                    <a:pt x="243840" y="210312"/>
                  </a:lnTo>
                  <a:lnTo>
                    <a:pt x="243840" y="157734"/>
                  </a:lnTo>
                  <a:lnTo>
                    <a:pt x="0" y="157734"/>
                  </a:lnTo>
                  <a:lnTo>
                    <a:pt x="0" y="52578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9089135" y="4776215"/>
            <a:ext cx="361315" cy="222885"/>
            <a:chOff x="9089135" y="4776215"/>
            <a:chExt cx="361315" cy="222885"/>
          </a:xfrm>
        </p:grpSpPr>
        <p:sp>
          <p:nvSpPr>
            <p:cNvPr id="34" name="object 34"/>
            <p:cNvSpPr/>
            <p:nvPr/>
          </p:nvSpPr>
          <p:spPr>
            <a:xfrm>
              <a:off x="9095231" y="4782311"/>
              <a:ext cx="349250" cy="210820"/>
            </a:xfrm>
            <a:custGeom>
              <a:avLst/>
              <a:gdLst/>
              <a:ahLst/>
              <a:cxnLst/>
              <a:rect l="l" t="t" r="r" b="b"/>
              <a:pathLst>
                <a:path w="349250" h="210820">
                  <a:moveTo>
                    <a:pt x="243840" y="0"/>
                  </a:moveTo>
                  <a:lnTo>
                    <a:pt x="243840" y="52577"/>
                  </a:lnTo>
                  <a:lnTo>
                    <a:pt x="0" y="52577"/>
                  </a:lnTo>
                  <a:lnTo>
                    <a:pt x="0" y="157733"/>
                  </a:lnTo>
                  <a:lnTo>
                    <a:pt x="243840" y="157733"/>
                  </a:lnTo>
                  <a:lnTo>
                    <a:pt x="243840" y="210312"/>
                  </a:lnTo>
                  <a:lnTo>
                    <a:pt x="348996" y="105156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95231" y="4782311"/>
              <a:ext cx="349250" cy="210820"/>
            </a:xfrm>
            <a:custGeom>
              <a:avLst/>
              <a:gdLst/>
              <a:ahLst/>
              <a:cxnLst/>
              <a:rect l="l" t="t" r="r" b="b"/>
              <a:pathLst>
                <a:path w="349250" h="210820">
                  <a:moveTo>
                    <a:pt x="0" y="52577"/>
                  </a:moveTo>
                  <a:lnTo>
                    <a:pt x="243840" y="52577"/>
                  </a:lnTo>
                  <a:lnTo>
                    <a:pt x="243840" y="0"/>
                  </a:lnTo>
                  <a:lnTo>
                    <a:pt x="348996" y="105156"/>
                  </a:lnTo>
                  <a:lnTo>
                    <a:pt x="243840" y="210312"/>
                  </a:lnTo>
                  <a:lnTo>
                    <a:pt x="243840" y="157733"/>
                  </a:lnTo>
                  <a:lnTo>
                    <a:pt x="0" y="157733"/>
                  </a:lnTo>
                  <a:lnTo>
                    <a:pt x="0" y="5257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9480" y="4647057"/>
            <a:ext cx="18091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科</a:t>
            </a:r>
            <a:r>
              <a:rPr sz="2800" b="1" spc="-5" dirty="0">
                <a:solidFill>
                  <a:srgbClr val="FF0000"/>
                </a:solidFill>
                <a:latin typeface="黑体"/>
                <a:cs typeface="黑体"/>
              </a:rPr>
              <a:t>学范</a:t>
            </a:r>
            <a:r>
              <a:rPr sz="2800" b="1" dirty="0">
                <a:solidFill>
                  <a:srgbClr val="FF0000"/>
                </a:solidFill>
                <a:latin typeface="黑体"/>
                <a:cs typeface="黑体"/>
              </a:rPr>
              <a:t>式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：</a:t>
            </a:r>
            <a:endParaRPr sz="2800">
              <a:latin typeface="楷体"/>
              <a:cs typeface="楷体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244340" y="5574791"/>
            <a:ext cx="927100" cy="441959"/>
            <a:chOff x="4244340" y="5574791"/>
            <a:chExt cx="927100" cy="441959"/>
          </a:xfrm>
        </p:grpSpPr>
        <p:sp>
          <p:nvSpPr>
            <p:cNvPr id="38" name="object 38"/>
            <p:cNvSpPr/>
            <p:nvPr/>
          </p:nvSpPr>
          <p:spPr>
            <a:xfrm>
              <a:off x="4250436" y="5580887"/>
              <a:ext cx="914400" cy="429895"/>
            </a:xfrm>
            <a:custGeom>
              <a:avLst/>
              <a:gdLst/>
              <a:ahLst/>
              <a:cxnLst/>
              <a:rect l="l" t="t" r="r" b="b"/>
              <a:pathLst>
                <a:path w="914400" h="429895">
                  <a:moveTo>
                    <a:pt x="699515" y="0"/>
                  </a:moveTo>
                  <a:lnTo>
                    <a:pt x="699515" y="107442"/>
                  </a:lnTo>
                  <a:lnTo>
                    <a:pt x="0" y="107442"/>
                  </a:lnTo>
                  <a:lnTo>
                    <a:pt x="0" y="322325"/>
                  </a:lnTo>
                  <a:lnTo>
                    <a:pt x="699515" y="322325"/>
                  </a:lnTo>
                  <a:lnTo>
                    <a:pt x="699515" y="429768"/>
                  </a:lnTo>
                  <a:lnTo>
                    <a:pt x="914400" y="214884"/>
                  </a:lnTo>
                  <a:lnTo>
                    <a:pt x="69951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50436" y="5580887"/>
              <a:ext cx="914400" cy="429895"/>
            </a:xfrm>
            <a:custGeom>
              <a:avLst/>
              <a:gdLst/>
              <a:ahLst/>
              <a:cxnLst/>
              <a:rect l="l" t="t" r="r" b="b"/>
              <a:pathLst>
                <a:path w="914400" h="429895">
                  <a:moveTo>
                    <a:pt x="0" y="107442"/>
                  </a:moveTo>
                  <a:lnTo>
                    <a:pt x="699515" y="107442"/>
                  </a:lnTo>
                  <a:lnTo>
                    <a:pt x="699515" y="0"/>
                  </a:lnTo>
                  <a:lnTo>
                    <a:pt x="914400" y="214884"/>
                  </a:lnTo>
                  <a:lnTo>
                    <a:pt x="699515" y="429768"/>
                  </a:lnTo>
                  <a:lnTo>
                    <a:pt x="699515" y="322325"/>
                  </a:lnTo>
                  <a:lnTo>
                    <a:pt x="0" y="322325"/>
                  </a:lnTo>
                  <a:lnTo>
                    <a:pt x="0" y="10744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281554" y="5715101"/>
            <a:ext cx="17081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006FC0"/>
                </a:solidFill>
                <a:latin typeface="楷体"/>
                <a:cs typeface="楷体"/>
              </a:rPr>
              <a:t>（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农耕</a:t>
            </a:r>
            <a:r>
              <a:rPr sz="2200" b="1" dirty="0">
                <a:solidFill>
                  <a:srgbClr val="006FC0"/>
                </a:solidFill>
                <a:latin typeface="楷体"/>
                <a:cs typeface="楷体"/>
              </a:rPr>
              <a:t>时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代</a:t>
            </a:r>
            <a:r>
              <a:rPr sz="2200" b="1" spc="-15" dirty="0">
                <a:solidFill>
                  <a:srgbClr val="006FC0"/>
                </a:solidFill>
                <a:latin typeface="楷体"/>
                <a:cs typeface="楷体"/>
              </a:rPr>
              <a:t>）</a:t>
            </a:r>
            <a:endParaRPr sz="2200">
              <a:latin typeface="楷体"/>
              <a:cs typeface="楷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9480" y="5380126"/>
            <a:ext cx="333057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4525">
              <a:lnSpc>
                <a:spcPts val="2039"/>
              </a:lnSpc>
              <a:spcBef>
                <a:spcPts val="95"/>
              </a:spcBef>
            </a:pPr>
            <a:r>
              <a:rPr sz="2200" b="1" spc="5" dirty="0">
                <a:solidFill>
                  <a:srgbClr val="006FC0"/>
                </a:solidFill>
                <a:latin typeface="楷体"/>
                <a:cs typeface="楷体"/>
              </a:rPr>
              <a:t>人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多力</a:t>
            </a:r>
            <a:r>
              <a:rPr sz="2200" b="1" spc="5" dirty="0">
                <a:solidFill>
                  <a:srgbClr val="006FC0"/>
                </a:solidFill>
                <a:latin typeface="楷体"/>
                <a:cs typeface="楷体"/>
              </a:rPr>
              <a:t>量</a:t>
            </a:r>
            <a:r>
              <a:rPr sz="2200" b="1" spc="-15" dirty="0">
                <a:solidFill>
                  <a:srgbClr val="006FC0"/>
                </a:solidFill>
                <a:latin typeface="楷体"/>
                <a:cs typeface="楷体"/>
              </a:rPr>
              <a:t>大</a:t>
            </a:r>
            <a:endParaRPr sz="2200">
              <a:latin typeface="楷体"/>
              <a:cs typeface="楷体"/>
            </a:endParaRPr>
          </a:p>
          <a:p>
            <a:pPr marL="12700">
              <a:lnSpc>
                <a:spcPts val="2760"/>
              </a:lnSpc>
            </a:pP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力</a:t>
            </a:r>
            <a:r>
              <a:rPr sz="2800" b="1" spc="-5" dirty="0">
                <a:solidFill>
                  <a:srgbClr val="FF0000"/>
                </a:solidFill>
                <a:latin typeface="黑体"/>
                <a:cs typeface="黑体"/>
              </a:rPr>
              <a:t>量范</a:t>
            </a:r>
            <a:r>
              <a:rPr sz="2800" b="1" dirty="0">
                <a:solidFill>
                  <a:srgbClr val="FF0000"/>
                </a:solidFill>
                <a:latin typeface="黑体"/>
                <a:cs typeface="黑体"/>
              </a:rPr>
              <a:t>式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：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20892" y="5476443"/>
            <a:ext cx="19894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006FC0"/>
                </a:solidFill>
                <a:latin typeface="楷体"/>
                <a:cs typeface="楷体"/>
              </a:rPr>
              <a:t>知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识就</a:t>
            </a:r>
            <a:r>
              <a:rPr sz="2200" b="1" spc="5" dirty="0">
                <a:solidFill>
                  <a:srgbClr val="006FC0"/>
                </a:solidFill>
                <a:latin typeface="楷体"/>
                <a:cs typeface="楷体"/>
              </a:rPr>
              <a:t>是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力</a:t>
            </a:r>
            <a:r>
              <a:rPr sz="2200" b="1" spc="-15" dirty="0">
                <a:solidFill>
                  <a:srgbClr val="006FC0"/>
                </a:solidFill>
                <a:latin typeface="楷体"/>
                <a:cs typeface="楷体"/>
              </a:rPr>
              <a:t>量</a:t>
            </a:r>
            <a:endParaRPr sz="2200">
              <a:latin typeface="楷体"/>
              <a:cs typeface="楷体"/>
            </a:endParaRPr>
          </a:p>
          <a:p>
            <a:pPr algn="ctr">
              <a:lnSpc>
                <a:spcPct val="100000"/>
              </a:lnSpc>
            </a:pPr>
            <a:r>
              <a:rPr sz="2200" b="1" spc="5" dirty="0">
                <a:solidFill>
                  <a:srgbClr val="006FC0"/>
                </a:solidFill>
                <a:latin typeface="楷体"/>
                <a:cs typeface="楷体"/>
              </a:rPr>
              <a:t>（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工业</a:t>
            </a:r>
            <a:r>
              <a:rPr sz="2200" b="1" spc="5" dirty="0">
                <a:solidFill>
                  <a:srgbClr val="006FC0"/>
                </a:solidFill>
                <a:latin typeface="楷体"/>
                <a:cs typeface="楷体"/>
              </a:rPr>
              <a:t>化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时</a:t>
            </a:r>
            <a:r>
              <a:rPr sz="2200" b="1" spc="5" dirty="0">
                <a:solidFill>
                  <a:srgbClr val="006FC0"/>
                </a:solidFill>
                <a:latin typeface="楷体"/>
                <a:cs typeface="楷体"/>
              </a:rPr>
              <a:t>代</a:t>
            </a:r>
            <a:r>
              <a:rPr sz="2200" b="1" spc="-15" dirty="0">
                <a:solidFill>
                  <a:srgbClr val="006FC0"/>
                </a:solidFill>
                <a:latin typeface="楷体"/>
                <a:cs typeface="楷体"/>
              </a:rPr>
              <a:t>）</a:t>
            </a:r>
            <a:endParaRPr sz="2200">
              <a:latin typeface="楷体"/>
              <a:cs typeface="楷体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418066" y="5380126"/>
            <a:ext cx="199008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006FC0"/>
                </a:solidFill>
                <a:latin typeface="楷体"/>
                <a:cs typeface="楷体"/>
              </a:rPr>
              <a:t>少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数决</a:t>
            </a:r>
            <a:r>
              <a:rPr sz="2200" b="1" spc="5" dirty="0">
                <a:solidFill>
                  <a:srgbClr val="006FC0"/>
                </a:solidFill>
                <a:latin typeface="楷体"/>
                <a:cs typeface="楷体"/>
              </a:rPr>
              <a:t>定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多</a:t>
            </a:r>
            <a:r>
              <a:rPr sz="2200" b="1" spc="-15" dirty="0">
                <a:solidFill>
                  <a:srgbClr val="006FC0"/>
                </a:solidFill>
                <a:latin typeface="楷体"/>
                <a:cs typeface="楷体"/>
              </a:rPr>
              <a:t>数</a:t>
            </a:r>
            <a:endParaRPr sz="2200">
              <a:latin typeface="楷体"/>
              <a:cs typeface="楷体"/>
            </a:endParaRPr>
          </a:p>
          <a:p>
            <a:pPr algn="ctr">
              <a:lnSpc>
                <a:spcPct val="100000"/>
              </a:lnSpc>
            </a:pPr>
            <a:r>
              <a:rPr sz="2200" b="1" dirty="0">
                <a:solidFill>
                  <a:srgbClr val="006FC0"/>
                </a:solidFill>
                <a:latin typeface="楷体"/>
                <a:cs typeface="楷体"/>
              </a:rPr>
              <a:t>（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智能</a:t>
            </a:r>
            <a:r>
              <a:rPr sz="2200" b="1" dirty="0">
                <a:solidFill>
                  <a:srgbClr val="006FC0"/>
                </a:solidFill>
                <a:latin typeface="楷体"/>
                <a:cs typeface="楷体"/>
              </a:rPr>
              <a:t>化</a:t>
            </a:r>
            <a:r>
              <a:rPr sz="2200" b="1" spc="-10" dirty="0">
                <a:solidFill>
                  <a:srgbClr val="006FC0"/>
                </a:solidFill>
                <a:latin typeface="楷体"/>
                <a:cs typeface="楷体"/>
              </a:rPr>
              <a:t>时</a:t>
            </a:r>
            <a:r>
              <a:rPr sz="2200" b="1" dirty="0">
                <a:solidFill>
                  <a:srgbClr val="006FC0"/>
                </a:solidFill>
                <a:latin typeface="楷体"/>
                <a:cs typeface="楷体"/>
              </a:rPr>
              <a:t>代</a:t>
            </a:r>
            <a:r>
              <a:rPr sz="2200" b="1" spc="-15" dirty="0">
                <a:solidFill>
                  <a:srgbClr val="006FC0"/>
                </a:solidFill>
                <a:latin typeface="楷体"/>
                <a:cs typeface="楷体"/>
              </a:rPr>
              <a:t>）</a:t>
            </a:r>
            <a:endParaRPr sz="2200">
              <a:latin typeface="楷体"/>
              <a:cs typeface="楷体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016240" y="5574791"/>
            <a:ext cx="998219" cy="441959"/>
            <a:chOff x="8016240" y="5574791"/>
            <a:chExt cx="998219" cy="441959"/>
          </a:xfrm>
        </p:grpSpPr>
        <p:sp>
          <p:nvSpPr>
            <p:cNvPr id="45" name="object 45"/>
            <p:cNvSpPr/>
            <p:nvPr/>
          </p:nvSpPr>
          <p:spPr>
            <a:xfrm>
              <a:off x="8022336" y="5580887"/>
              <a:ext cx="986155" cy="429895"/>
            </a:xfrm>
            <a:custGeom>
              <a:avLst/>
              <a:gdLst/>
              <a:ahLst/>
              <a:cxnLst/>
              <a:rect l="l" t="t" r="r" b="b"/>
              <a:pathLst>
                <a:path w="986154" h="429895">
                  <a:moveTo>
                    <a:pt x="771144" y="0"/>
                  </a:moveTo>
                  <a:lnTo>
                    <a:pt x="771144" y="107442"/>
                  </a:lnTo>
                  <a:lnTo>
                    <a:pt x="0" y="107442"/>
                  </a:lnTo>
                  <a:lnTo>
                    <a:pt x="0" y="322325"/>
                  </a:lnTo>
                  <a:lnTo>
                    <a:pt x="771144" y="322325"/>
                  </a:lnTo>
                  <a:lnTo>
                    <a:pt x="771144" y="429768"/>
                  </a:lnTo>
                  <a:lnTo>
                    <a:pt x="986028" y="214884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22336" y="5580887"/>
              <a:ext cx="986155" cy="429895"/>
            </a:xfrm>
            <a:custGeom>
              <a:avLst/>
              <a:gdLst/>
              <a:ahLst/>
              <a:cxnLst/>
              <a:rect l="l" t="t" r="r" b="b"/>
              <a:pathLst>
                <a:path w="986154" h="429895">
                  <a:moveTo>
                    <a:pt x="0" y="107442"/>
                  </a:moveTo>
                  <a:lnTo>
                    <a:pt x="771144" y="107442"/>
                  </a:lnTo>
                  <a:lnTo>
                    <a:pt x="771144" y="0"/>
                  </a:lnTo>
                  <a:lnTo>
                    <a:pt x="986028" y="214884"/>
                  </a:lnTo>
                  <a:lnTo>
                    <a:pt x="771144" y="429768"/>
                  </a:lnTo>
                  <a:lnTo>
                    <a:pt x="771144" y="322325"/>
                  </a:lnTo>
                  <a:lnTo>
                    <a:pt x="0" y="322325"/>
                  </a:lnTo>
                  <a:lnTo>
                    <a:pt x="0" y="10744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6140196" y="3877055"/>
            <a:ext cx="937260" cy="464820"/>
            <a:chOff x="6140196" y="3877055"/>
            <a:chExt cx="937260" cy="464820"/>
          </a:xfrm>
        </p:grpSpPr>
        <p:sp>
          <p:nvSpPr>
            <p:cNvPr id="48" name="object 48"/>
            <p:cNvSpPr/>
            <p:nvPr/>
          </p:nvSpPr>
          <p:spPr>
            <a:xfrm>
              <a:off x="6146292" y="3883151"/>
              <a:ext cx="925194" cy="452755"/>
            </a:xfrm>
            <a:custGeom>
              <a:avLst/>
              <a:gdLst/>
              <a:ahLst/>
              <a:cxnLst/>
              <a:rect l="l" t="t" r="r" b="b"/>
              <a:pathLst>
                <a:path w="925195" h="452754">
                  <a:moveTo>
                    <a:pt x="698754" y="0"/>
                  </a:moveTo>
                  <a:lnTo>
                    <a:pt x="698754" y="113156"/>
                  </a:lnTo>
                  <a:lnTo>
                    <a:pt x="0" y="113156"/>
                  </a:lnTo>
                  <a:lnTo>
                    <a:pt x="0" y="339471"/>
                  </a:lnTo>
                  <a:lnTo>
                    <a:pt x="698754" y="339471"/>
                  </a:lnTo>
                  <a:lnTo>
                    <a:pt x="698754" y="452628"/>
                  </a:lnTo>
                  <a:lnTo>
                    <a:pt x="925067" y="226314"/>
                  </a:lnTo>
                  <a:lnTo>
                    <a:pt x="69875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46292" y="3883151"/>
              <a:ext cx="925194" cy="452755"/>
            </a:xfrm>
            <a:custGeom>
              <a:avLst/>
              <a:gdLst/>
              <a:ahLst/>
              <a:cxnLst/>
              <a:rect l="l" t="t" r="r" b="b"/>
              <a:pathLst>
                <a:path w="925195" h="452754">
                  <a:moveTo>
                    <a:pt x="0" y="113156"/>
                  </a:moveTo>
                  <a:lnTo>
                    <a:pt x="698754" y="113156"/>
                  </a:lnTo>
                  <a:lnTo>
                    <a:pt x="698754" y="0"/>
                  </a:lnTo>
                  <a:lnTo>
                    <a:pt x="925067" y="226314"/>
                  </a:lnTo>
                  <a:lnTo>
                    <a:pt x="698754" y="452628"/>
                  </a:lnTo>
                  <a:lnTo>
                    <a:pt x="698754" y="339471"/>
                  </a:lnTo>
                  <a:lnTo>
                    <a:pt x="0" y="339471"/>
                  </a:lnTo>
                  <a:lnTo>
                    <a:pt x="0" y="11315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09727" y="3850970"/>
            <a:ext cx="5028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基本逻辑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：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科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技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造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物，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物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帮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人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类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76515" y="3850970"/>
            <a:ext cx="3242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人机混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合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增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强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赋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能</a:t>
            </a:r>
            <a:endParaRPr sz="28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27354" y="1436370"/>
            <a:ext cx="596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sz="3600" dirty="0">
                <a:solidFill>
                  <a:srgbClr val="FF0000"/>
                </a:solidFill>
                <a:latin typeface="黑体"/>
                <a:cs typeface="黑体"/>
              </a:rPr>
              <a:t>第四次工业革命的关键技术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88516" y="362458"/>
            <a:ext cx="78238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（一）深刻把握“百年未有之大变局”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4444" y="2249480"/>
            <a:ext cx="2595880" cy="3684904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548640" indent="-536575">
              <a:lnSpc>
                <a:spcPct val="100000"/>
              </a:lnSpc>
              <a:spcBef>
                <a:spcPts val="2025"/>
              </a:spcBef>
              <a:buAutoNum type="arabicPeriod"/>
              <a:tabLst>
                <a:tab pos="549275" algn="l"/>
              </a:tabLst>
            </a:pP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计算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技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术</a:t>
            </a:r>
            <a:endParaRPr sz="3200">
              <a:latin typeface="黑体"/>
              <a:cs typeface="黑体"/>
            </a:endParaRPr>
          </a:p>
          <a:p>
            <a:pPr marL="548640" indent="-53657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549275" algn="l"/>
              </a:tabLst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区块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链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技术</a:t>
            </a:r>
            <a:endParaRPr sz="3200">
              <a:latin typeface="黑体"/>
              <a:cs typeface="黑体"/>
            </a:endParaRPr>
          </a:p>
          <a:p>
            <a:pPr marL="548640" indent="-53657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549275" algn="l"/>
              </a:tabLst>
            </a:pP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物联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网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技术</a:t>
            </a:r>
            <a:endParaRPr sz="3200">
              <a:latin typeface="黑体"/>
              <a:cs typeface="黑体"/>
            </a:endParaRPr>
          </a:p>
          <a:p>
            <a:pPr marL="548640" indent="-536575">
              <a:lnSpc>
                <a:spcPct val="100000"/>
              </a:lnSpc>
              <a:spcBef>
                <a:spcPts val="1925"/>
              </a:spcBef>
              <a:buAutoNum type="arabicPeriod"/>
              <a:tabLst>
                <a:tab pos="549275" algn="l"/>
              </a:tabLst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人工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智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能</a:t>
            </a:r>
            <a:endParaRPr sz="3200">
              <a:latin typeface="黑体"/>
              <a:cs typeface="黑体"/>
            </a:endParaRPr>
          </a:p>
          <a:p>
            <a:pPr marL="548640" indent="-53657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549275" algn="l"/>
              </a:tabLst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先进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材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料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56630" y="2180437"/>
            <a:ext cx="2188845" cy="368427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48640" indent="-536575">
              <a:lnSpc>
                <a:spcPct val="100000"/>
              </a:lnSpc>
              <a:spcBef>
                <a:spcPts val="2020"/>
              </a:spcBef>
              <a:buFont typeface="Arial"/>
              <a:buAutoNum type="arabicPeriod" startAt="6"/>
              <a:tabLst>
                <a:tab pos="549275" algn="l"/>
              </a:tabLst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多维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打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印</a:t>
            </a:r>
            <a:endParaRPr sz="3200">
              <a:latin typeface="黑体"/>
              <a:cs typeface="黑体"/>
            </a:endParaRPr>
          </a:p>
          <a:p>
            <a:pPr marL="548640" indent="-536575">
              <a:lnSpc>
                <a:spcPct val="100000"/>
              </a:lnSpc>
              <a:spcBef>
                <a:spcPts val="1920"/>
              </a:spcBef>
              <a:buFont typeface="Arial"/>
              <a:buAutoNum type="arabicPeriod" startAt="6"/>
              <a:tabLst>
                <a:tab pos="549275" algn="l"/>
              </a:tabLst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生物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技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术</a:t>
            </a:r>
            <a:endParaRPr sz="3200">
              <a:latin typeface="黑体"/>
              <a:cs typeface="黑体"/>
            </a:endParaRPr>
          </a:p>
          <a:p>
            <a:pPr marL="548640" indent="-536575">
              <a:lnSpc>
                <a:spcPct val="100000"/>
              </a:lnSpc>
              <a:spcBef>
                <a:spcPts val="1920"/>
              </a:spcBef>
              <a:buAutoNum type="arabicPeriod" startAt="6"/>
              <a:tabLst>
                <a:tab pos="549275" algn="l"/>
              </a:tabLst>
            </a:pP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地球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工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程</a:t>
            </a:r>
            <a:endParaRPr sz="3200">
              <a:latin typeface="黑体"/>
              <a:cs typeface="黑体"/>
            </a:endParaRPr>
          </a:p>
          <a:p>
            <a:pPr marL="548640" indent="-536575">
              <a:lnSpc>
                <a:spcPct val="100000"/>
              </a:lnSpc>
              <a:spcBef>
                <a:spcPts val="1925"/>
              </a:spcBef>
              <a:buAutoNum type="arabicPeriod" startAt="6"/>
              <a:tabLst>
                <a:tab pos="549275" algn="l"/>
              </a:tabLst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空间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技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术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10.……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83284" y="3796284"/>
            <a:ext cx="1595755" cy="1905635"/>
            <a:chOff x="783284" y="3796284"/>
            <a:chExt cx="1595755" cy="19056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284" y="3799259"/>
              <a:ext cx="1595730" cy="19021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483" y="3802380"/>
              <a:ext cx="1517904" cy="18242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24483" y="3802380"/>
              <a:ext cx="1518285" cy="1824355"/>
            </a:xfrm>
            <a:custGeom>
              <a:avLst/>
              <a:gdLst/>
              <a:ahLst/>
              <a:cxnLst/>
              <a:rect l="l" t="t" r="r" b="b"/>
              <a:pathLst>
                <a:path w="1518285" h="1824354">
                  <a:moveTo>
                    <a:pt x="758952" y="903986"/>
                  </a:moveTo>
                  <a:lnTo>
                    <a:pt x="753491" y="912114"/>
                  </a:lnTo>
                  <a:lnTo>
                    <a:pt x="758952" y="920242"/>
                  </a:lnTo>
                  <a:lnTo>
                    <a:pt x="764413" y="912114"/>
                  </a:lnTo>
                  <a:lnTo>
                    <a:pt x="758952" y="903986"/>
                  </a:lnTo>
                  <a:close/>
                </a:path>
                <a:path w="1518285" h="1824354">
                  <a:moveTo>
                    <a:pt x="437603" y="0"/>
                  </a:moveTo>
                  <a:lnTo>
                    <a:pt x="488632" y="3633"/>
                  </a:lnTo>
                  <a:lnTo>
                    <a:pt x="537938" y="14262"/>
                  </a:lnTo>
                  <a:lnTo>
                    <a:pt x="585191" y="31480"/>
                  </a:lnTo>
                  <a:lnTo>
                    <a:pt x="630058" y="54881"/>
                  </a:lnTo>
                  <a:lnTo>
                    <a:pt x="672206" y="84058"/>
                  </a:lnTo>
                  <a:lnTo>
                    <a:pt x="711302" y="118605"/>
                  </a:lnTo>
                  <a:lnTo>
                    <a:pt x="747013" y="158115"/>
                  </a:lnTo>
                  <a:lnTo>
                    <a:pt x="758952" y="175895"/>
                  </a:lnTo>
                  <a:lnTo>
                    <a:pt x="770890" y="158115"/>
                  </a:lnTo>
                  <a:lnTo>
                    <a:pt x="806601" y="118605"/>
                  </a:lnTo>
                  <a:lnTo>
                    <a:pt x="845697" y="84058"/>
                  </a:lnTo>
                  <a:lnTo>
                    <a:pt x="887842" y="54881"/>
                  </a:lnTo>
                  <a:lnTo>
                    <a:pt x="932705" y="31480"/>
                  </a:lnTo>
                  <a:lnTo>
                    <a:pt x="979951" y="14262"/>
                  </a:lnTo>
                  <a:lnTo>
                    <a:pt x="1029247" y="3633"/>
                  </a:lnTo>
                  <a:lnTo>
                    <a:pt x="1080261" y="0"/>
                  </a:lnTo>
                  <a:lnTo>
                    <a:pt x="1122406" y="2471"/>
                  </a:lnTo>
                  <a:lnTo>
                    <a:pt x="1163418" y="9733"/>
                  </a:lnTo>
                  <a:lnTo>
                    <a:pt x="1203113" y="21561"/>
                  </a:lnTo>
                  <a:lnTo>
                    <a:pt x="1241309" y="37728"/>
                  </a:lnTo>
                  <a:lnTo>
                    <a:pt x="1277822" y="58008"/>
                  </a:lnTo>
                  <a:lnTo>
                    <a:pt x="1312468" y="82175"/>
                  </a:lnTo>
                  <a:lnTo>
                    <a:pt x="1345064" y="110003"/>
                  </a:lnTo>
                  <a:lnTo>
                    <a:pt x="1375427" y="141266"/>
                  </a:lnTo>
                  <a:lnTo>
                    <a:pt x="1403372" y="175737"/>
                  </a:lnTo>
                  <a:lnTo>
                    <a:pt x="1428717" y="213190"/>
                  </a:lnTo>
                  <a:lnTo>
                    <a:pt x="1451278" y="253400"/>
                  </a:lnTo>
                  <a:lnTo>
                    <a:pt x="1470871" y="296140"/>
                  </a:lnTo>
                  <a:lnTo>
                    <a:pt x="1487313" y="341184"/>
                  </a:lnTo>
                  <a:lnTo>
                    <a:pt x="1500421" y="388306"/>
                  </a:lnTo>
                  <a:lnTo>
                    <a:pt x="1510011" y="437279"/>
                  </a:lnTo>
                  <a:lnTo>
                    <a:pt x="1515900" y="487878"/>
                  </a:lnTo>
                  <a:lnTo>
                    <a:pt x="1517904" y="539877"/>
                  </a:lnTo>
                  <a:lnTo>
                    <a:pt x="1515644" y="595109"/>
                  </a:lnTo>
                  <a:lnTo>
                    <a:pt x="1509013" y="648739"/>
                  </a:lnTo>
                  <a:lnTo>
                    <a:pt x="1498234" y="700500"/>
                  </a:lnTo>
                  <a:lnTo>
                    <a:pt x="1483529" y="750123"/>
                  </a:lnTo>
                  <a:lnTo>
                    <a:pt x="1465119" y="797340"/>
                  </a:lnTo>
                  <a:lnTo>
                    <a:pt x="1443228" y="841883"/>
                  </a:lnTo>
                  <a:lnTo>
                    <a:pt x="1396111" y="912114"/>
                  </a:lnTo>
                  <a:lnTo>
                    <a:pt x="1443228" y="982345"/>
                  </a:lnTo>
                  <a:lnTo>
                    <a:pt x="1465119" y="1026887"/>
                  </a:lnTo>
                  <a:lnTo>
                    <a:pt x="1483529" y="1074104"/>
                  </a:lnTo>
                  <a:lnTo>
                    <a:pt x="1498234" y="1123727"/>
                  </a:lnTo>
                  <a:lnTo>
                    <a:pt x="1509013" y="1175488"/>
                  </a:lnTo>
                  <a:lnTo>
                    <a:pt x="1515644" y="1229118"/>
                  </a:lnTo>
                  <a:lnTo>
                    <a:pt x="1517904" y="1284351"/>
                  </a:lnTo>
                  <a:lnTo>
                    <a:pt x="1515900" y="1336349"/>
                  </a:lnTo>
                  <a:lnTo>
                    <a:pt x="1510011" y="1386948"/>
                  </a:lnTo>
                  <a:lnTo>
                    <a:pt x="1500421" y="1435921"/>
                  </a:lnTo>
                  <a:lnTo>
                    <a:pt x="1487313" y="1483043"/>
                  </a:lnTo>
                  <a:lnTo>
                    <a:pt x="1470871" y="1528087"/>
                  </a:lnTo>
                  <a:lnTo>
                    <a:pt x="1451278" y="1570827"/>
                  </a:lnTo>
                  <a:lnTo>
                    <a:pt x="1428717" y="1611037"/>
                  </a:lnTo>
                  <a:lnTo>
                    <a:pt x="1403372" y="1648490"/>
                  </a:lnTo>
                  <a:lnTo>
                    <a:pt x="1375427" y="1682961"/>
                  </a:lnTo>
                  <a:lnTo>
                    <a:pt x="1345064" y="1714224"/>
                  </a:lnTo>
                  <a:lnTo>
                    <a:pt x="1312468" y="1742052"/>
                  </a:lnTo>
                  <a:lnTo>
                    <a:pt x="1277822" y="1766219"/>
                  </a:lnTo>
                  <a:lnTo>
                    <a:pt x="1241309" y="1786499"/>
                  </a:lnTo>
                  <a:lnTo>
                    <a:pt x="1203113" y="1802666"/>
                  </a:lnTo>
                  <a:lnTo>
                    <a:pt x="1163418" y="1814494"/>
                  </a:lnTo>
                  <a:lnTo>
                    <a:pt x="1122406" y="1821756"/>
                  </a:lnTo>
                  <a:lnTo>
                    <a:pt x="1080261" y="1824228"/>
                  </a:lnTo>
                  <a:lnTo>
                    <a:pt x="1029247" y="1820594"/>
                  </a:lnTo>
                  <a:lnTo>
                    <a:pt x="979951" y="1809965"/>
                  </a:lnTo>
                  <a:lnTo>
                    <a:pt x="932705" y="1792747"/>
                  </a:lnTo>
                  <a:lnTo>
                    <a:pt x="887842" y="1769346"/>
                  </a:lnTo>
                  <a:lnTo>
                    <a:pt x="845697" y="1740169"/>
                  </a:lnTo>
                  <a:lnTo>
                    <a:pt x="806601" y="1705622"/>
                  </a:lnTo>
                  <a:lnTo>
                    <a:pt x="770890" y="1666113"/>
                  </a:lnTo>
                  <a:lnTo>
                    <a:pt x="758952" y="1648333"/>
                  </a:lnTo>
                  <a:lnTo>
                    <a:pt x="747013" y="1666113"/>
                  </a:lnTo>
                  <a:lnTo>
                    <a:pt x="711302" y="1705622"/>
                  </a:lnTo>
                  <a:lnTo>
                    <a:pt x="672206" y="1740169"/>
                  </a:lnTo>
                  <a:lnTo>
                    <a:pt x="630058" y="1769346"/>
                  </a:lnTo>
                  <a:lnTo>
                    <a:pt x="585191" y="1792747"/>
                  </a:lnTo>
                  <a:lnTo>
                    <a:pt x="537938" y="1809965"/>
                  </a:lnTo>
                  <a:lnTo>
                    <a:pt x="488632" y="1820594"/>
                  </a:lnTo>
                  <a:lnTo>
                    <a:pt x="437603" y="1824228"/>
                  </a:lnTo>
                  <a:lnTo>
                    <a:pt x="395459" y="1821756"/>
                  </a:lnTo>
                  <a:lnTo>
                    <a:pt x="354449" y="1814494"/>
                  </a:lnTo>
                  <a:lnTo>
                    <a:pt x="314755" y="1802666"/>
                  </a:lnTo>
                  <a:lnTo>
                    <a:pt x="276561" y="1786499"/>
                  </a:lnTo>
                  <a:lnTo>
                    <a:pt x="240051" y="1766219"/>
                  </a:lnTo>
                  <a:lnTo>
                    <a:pt x="205408" y="1742052"/>
                  </a:lnTo>
                  <a:lnTo>
                    <a:pt x="172815" y="1714224"/>
                  </a:lnTo>
                  <a:lnTo>
                    <a:pt x="142456" y="1682961"/>
                  </a:lnTo>
                  <a:lnTo>
                    <a:pt x="114514" y="1648490"/>
                  </a:lnTo>
                  <a:lnTo>
                    <a:pt x="89172" y="1611037"/>
                  </a:lnTo>
                  <a:lnTo>
                    <a:pt x="66614" y="1570827"/>
                  </a:lnTo>
                  <a:lnTo>
                    <a:pt x="47024" y="1528087"/>
                  </a:lnTo>
                  <a:lnTo>
                    <a:pt x="30584" y="1483043"/>
                  </a:lnTo>
                  <a:lnTo>
                    <a:pt x="17478" y="1435921"/>
                  </a:lnTo>
                  <a:lnTo>
                    <a:pt x="7890" y="1386948"/>
                  </a:lnTo>
                  <a:lnTo>
                    <a:pt x="2003" y="1336349"/>
                  </a:lnTo>
                  <a:lnTo>
                    <a:pt x="0" y="1284351"/>
                  </a:lnTo>
                  <a:lnTo>
                    <a:pt x="2258" y="1229118"/>
                  </a:lnTo>
                  <a:lnTo>
                    <a:pt x="8889" y="1175488"/>
                  </a:lnTo>
                  <a:lnTo>
                    <a:pt x="19672" y="1123727"/>
                  </a:lnTo>
                  <a:lnTo>
                    <a:pt x="34387" y="1074104"/>
                  </a:lnTo>
                  <a:lnTo>
                    <a:pt x="52816" y="1026887"/>
                  </a:lnTo>
                  <a:lnTo>
                    <a:pt x="74739" y="982345"/>
                  </a:lnTo>
                  <a:lnTo>
                    <a:pt x="121742" y="912114"/>
                  </a:lnTo>
                  <a:lnTo>
                    <a:pt x="74739" y="841883"/>
                  </a:lnTo>
                  <a:lnTo>
                    <a:pt x="52816" y="797340"/>
                  </a:lnTo>
                  <a:lnTo>
                    <a:pt x="34387" y="750123"/>
                  </a:lnTo>
                  <a:lnTo>
                    <a:pt x="19672" y="700500"/>
                  </a:lnTo>
                  <a:lnTo>
                    <a:pt x="8889" y="648739"/>
                  </a:lnTo>
                  <a:lnTo>
                    <a:pt x="2258" y="595109"/>
                  </a:lnTo>
                  <a:lnTo>
                    <a:pt x="0" y="539877"/>
                  </a:lnTo>
                  <a:lnTo>
                    <a:pt x="2003" y="487878"/>
                  </a:lnTo>
                  <a:lnTo>
                    <a:pt x="7890" y="437279"/>
                  </a:lnTo>
                  <a:lnTo>
                    <a:pt x="17478" y="388306"/>
                  </a:lnTo>
                  <a:lnTo>
                    <a:pt x="30584" y="341184"/>
                  </a:lnTo>
                  <a:lnTo>
                    <a:pt x="47024" y="296140"/>
                  </a:lnTo>
                  <a:lnTo>
                    <a:pt x="66614" y="253400"/>
                  </a:lnTo>
                  <a:lnTo>
                    <a:pt x="89172" y="213190"/>
                  </a:lnTo>
                  <a:lnTo>
                    <a:pt x="114514" y="175737"/>
                  </a:lnTo>
                  <a:lnTo>
                    <a:pt x="142456" y="141266"/>
                  </a:lnTo>
                  <a:lnTo>
                    <a:pt x="172815" y="110003"/>
                  </a:lnTo>
                  <a:lnTo>
                    <a:pt x="205408" y="82175"/>
                  </a:lnTo>
                  <a:lnTo>
                    <a:pt x="240051" y="58008"/>
                  </a:lnTo>
                  <a:lnTo>
                    <a:pt x="276561" y="37728"/>
                  </a:lnTo>
                  <a:lnTo>
                    <a:pt x="314755" y="21561"/>
                  </a:lnTo>
                  <a:lnTo>
                    <a:pt x="354449" y="9733"/>
                  </a:lnTo>
                  <a:lnTo>
                    <a:pt x="395459" y="2471"/>
                  </a:lnTo>
                  <a:lnTo>
                    <a:pt x="437603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569120" y="3802379"/>
            <a:ext cx="1556385" cy="1902460"/>
            <a:chOff x="3569120" y="3802379"/>
            <a:chExt cx="1556385" cy="19024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120" y="3805399"/>
              <a:ext cx="1556135" cy="189894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4260" y="3802379"/>
              <a:ext cx="1481327" cy="182422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046679" y="3762755"/>
            <a:ext cx="1341755" cy="1902460"/>
            <a:chOff x="8046679" y="3762755"/>
            <a:chExt cx="1341755" cy="190246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6679" y="3765775"/>
              <a:ext cx="1341180" cy="18989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1772" y="3762755"/>
              <a:ext cx="1266444" cy="182422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707302" y="3755135"/>
            <a:ext cx="1402715" cy="1905635"/>
            <a:chOff x="5707302" y="3755135"/>
            <a:chExt cx="1402715" cy="190563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7302" y="3758110"/>
              <a:ext cx="1402234" cy="19021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8527" y="3761231"/>
              <a:ext cx="1324355" cy="18242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748527" y="3761231"/>
              <a:ext cx="1324610" cy="1824355"/>
            </a:xfrm>
            <a:custGeom>
              <a:avLst/>
              <a:gdLst/>
              <a:ahLst/>
              <a:cxnLst/>
              <a:rect l="l" t="t" r="r" b="b"/>
              <a:pathLst>
                <a:path w="1324609" h="1824354">
                  <a:moveTo>
                    <a:pt x="662177" y="903986"/>
                  </a:moveTo>
                  <a:lnTo>
                    <a:pt x="657351" y="912114"/>
                  </a:lnTo>
                  <a:lnTo>
                    <a:pt x="662177" y="920242"/>
                  </a:lnTo>
                  <a:lnTo>
                    <a:pt x="667004" y="912114"/>
                  </a:lnTo>
                  <a:lnTo>
                    <a:pt x="662177" y="903986"/>
                  </a:lnTo>
                  <a:close/>
                </a:path>
                <a:path w="1324609" h="1824354">
                  <a:moveTo>
                    <a:pt x="381762" y="0"/>
                  </a:moveTo>
                  <a:lnTo>
                    <a:pt x="426323" y="3633"/>
                  </a:lnTo>
                  <a:lnTo>
                    <a:pt x="469357" y="14262"/>
                  </a:lnTo>
                  <a:lnTo>
                    <a:pt x="510584" y="31480"/>
                  </a:lnTo>
                  <a:lnTo>
                    <a:pt x="549720" y="54881"/>
                  </a:lnTo>
                  <a:lnTo>
                    <a:pt x="586483" y="84058"/>
                  </a:lnTo>
                  <a:lnTo>
                    <a:pt x="620592" y="118605"/>
                  </a:lnTo>
                  <a:lnTo>
                    <a:pt x="651763" y="158115"/>
                  </a:lnTo>
                  <a:lnTo>
                    <a:pt x="662177" y="175895"/>
                  </a:lnTo>
                  <a:lnTo>
                    <a:pt x="672592" y="158115"/>
                  </a:lnTo>
                  <a:lnTo>
                    <a:pt x="703763" y="118605"/>
                  </a:lnTo>
                  <a:lnTo>
                    <a:pt x="737872" y="84058"/>
                  </a:lnTo>
                  <a:lnTo>
                    <a:pt x="774635" y="54881"/>
                  </a:lnTo>
                  <a:lnTo>
                    <a:pt x="813771" y="31480"/>
                  </a:lnTo>
                  <a:lnTo>
                    <a:pt x="854998" y="14262"/>
                  </a:lnTo>
                  <a:lnTo>
                    <a:pt x="898032" y="3633"/>
                  </a:lnTo>
                  <a:lnTo>
                    <a:pt x="942594" y="0"/>
                  </a:lnTo>
                  <a:lnTo>
                    <a:pt x="981623" y="2786"/>
                  </a:lnTo>
                  <a:lnTo>
                    <a:pt x="1019526" y="10967"/>
                  </a:lnTo>
                  <a:lnTo>
                    <a:pt x="1056110" y="24269"/>
                  </a:lnTo>
                  <a:lnTo>
                    <a:pt x="1091184" y="42421"/>
                  </a:lnTo>
                  <a:lnTo>
                    <a:pt x="1124554" y="65154"/>
                  </a:lnTo>
                  <a:lnTo>
                    <a:pt x="1156031" y="92194"/>
                  </a:lnTo>
                  <a:lnTo>
                    <a:pt x="1185421" y="123271"/>
                  </a:lnTo>
                  <a:lnTo>
                    <a:pt x="1212532" y="158115"/>
                  </a:lnTo>
                  <a:lnTo>
                    <a:pt x="1237173" y="196452"/>
                  </a:lnTo>
                  <a:lnTo>
                    <a:pt x="1259151" y="238013"/>
                  </a:lnTo>
                  <a:lnTo>
                    <a:pt x="1278275" y="282526"/>
                  </a:lnTo>
                  <a:lnTo>
                    <a:pt x="1294352" y="329719"/>
                  </a:lnTo>
                  <a:lnTo>
                    <a:pt x="1307190" y="379322"/>
                  </a:lnTo>
                  <a:lnTo>
                    <a:pt x="1316599" y="431064"/>
                  </a:lnTo>
                  <a:lnTo>
                    <a:pt x="1322384" y="484672"/>
                  </a:lnTo>
                  <a:lnTo>
                    <a:pt x="1324355" y="539877"/>
                  </a:lnTo>
                  <a:lnTo>
                    <a:pt x="1322387" y="595109"/>
                  </a:lnTo>
                  <a:lnTo>
                    <a:pt x="1316608" y="648739"/>
                  </a:lnTo>
                  <a:lnTo>
                    <a:pt x="1307210" y="700500"/>
                  </a:lnTo>
                  <a:lnTo>
                    <a:pt x="1294383" y="750123"/>
                  </a:lnTo>
                  <a:lnTo>
                    <a:pt x="1278318" y="797340"/>
                  </a:lnTo>
                  <a:lnTo>
                    <a:pt x="1259204" y="841883"/>
                  </a:lnTo>
                  <a:lnTo>
                    <a:pt x="1218183" y="912114"/>
                  </a:lnTo>
                  <a:lnTo>
                    <a:pt x="1259204" y="982345"/>
                  </a:lnTo>
                  <a:lnTo>
                    <a:pt x="1278318" y="1026887"/>
                  </a:lnTo>
                  <a:lnTo>
                    <a:pt x="1294383" y="1074104"/>
                  </a:lnTo>
                  <a:lnTo>
                    <a:pt x="1307210" y="1123727"/>
                  </a:lnTo>
                  <a:lnTo>
                    <a:pt x="1316608" y="1175488"/>
                  </a:lnTo>
                  <a:lnTo>
                    <a:pt x="1322387" y="1229118"/>
                  </a:lnTo>
                  <a:lnTo>
                    <a:pt x="1324355" y="1284351"/>
                  </a:lnTo>
                  <a:lnTo>
                    <a:pt x="1322384" y="1339555"/>
                  </a:lnTo>
                  <a:lnTo>
                    <a:pt x="1316599" y="1393163"/>
                  </a:lnTo>
                  <a:lnTo>
                    <a:pt x="1307190" y="1444905"/>
                  </a:lnTo>
                  <a:lnTo>
                    <a:pt x="1294352" y="1494508"/>
                  </a:lnTo>
                  <a:lnTo>
                    <a:pt x="1278275" y="1541701"/>
                  </a:lnTo>
                  <a:lnTo>
                    <a:pt x="1259151" y="1586214"/>
                  </a:lnTo>
                  <a:lnTo>
                    <a:pt x="1237173" y="1627775"/>
                  </a:lnTo>
                  <a:lnTo>
                    <a:pt x="1212532" y="1666113"/>
                  </a:lnTo>
                  <a:lnTo>
                    <a:pt x="1185421" y="1700956"/>
                  </a:lnTo>
                  <a:lnTo>
                    <a:pt x="1156031" y="1732033"/>
                  </a:lnTo>
                  <a:lnTo>
                    <a:pt x="1124554" y="1759073"/>
                  </a:lnTo>
                  <a:lnTo>
                    <a:pt x="1091184" y="1781806"/>
                  </a:lnTo>
                  <a:lnTo>
                    <a:pt x="1056110" y="1799958"/>
                  </a:lnTo>
                  <a:lnTo>
                    <a:pt x="1019526" y="1813260"/>
                  </a:lnTo>
                  <a:lnTo>
                    <a:pt x="981623" y="1821441"/>
                  </a:lnTo>
                  <a:lnTo>
                    <a:pt x="942594" y="1824228"/>
                  </a:lnTo>
                  <a:lnTo>
                    <a:pt x="898032" y="1820594"/>
                  </a:lnTo>
                  <a:lnTo>
                    <a:pt x="854998" y="1809965"/>
                  </a:lnTo>
                  <a:lnTo>
                    <a:pt x="813771" y="1792747"/>
                  </a:lnTo>
                  <a:lnTo>
                    <a:pt x="774635" y="1769346"/>
                  </a:lnTo>
                  <a:lnTo>
                    <a:pt x="737872" y="1740169"/>
                  </a:lnTo>
                  <a:lnTo>
                    <a:pt x="703763" y="1705622"/>
                  </a:lnTo>
                  <a:lnTo>
                    <a:pt x="672592" y="1666113"/>
                  </a:lnTo>
                  <a:lnTo>
                    <a:pt x="662177" y="1648333"/>
                  </a:lnTo>
                  <a:lnTo>
                    <a:pt x="651763" y="1666113"/>
                  </a:lnTo>
                  <a:lnTo>
                    <a:pt x="620592" y="1705622"/>
                  </a:lnTo>
                  <a:lnTo>
                    <a:pt x="586483" y="1740169"/>
                  </a:lnTo>
                  <a:lnTo>
                    <a:pt x="549720" y="1769346"/>
                  </a:lnTo>
                  <a:lnTo>
                    <a:pt x="510584" y="1792747"/>
                  </a:lnTo>
                  <a:lnTo>
                    <a:pt x="469357" y="1809965"/>
                  </a:lnTo>
                  <a:lnTo>
                    <a:pt x="426323" y="1820594"/>
                  </a:lnTo>
                  <a:lnTo>
                    <a:pt x="381762" y="1824228"/>
                  </a:lnTo>
                  <a:lnTo>
                    <a:pt x="342732" y="1821441"/>
                  </a:lnTo>
                  <a:lnTo>
                    <a:pt x="304829" y="1813260"/>
                  </a:lnTo>
                  <a:lnTo>
                    <a:pt x="268245" y="1799958"/>
                  </a:lnTo>
                  <a:lnTo>
                    <a:pt x="233172" y="1781806"/>
                  </a:lnTo>
                  <a:lnTo>
                    <a:pt x="199801" y="1759073"/>
                  </a:lnTo>
                  <a:lnTo>
                    <a:pt x="168324" y="1732033"/>
                  </a:lnTo>
                  <a:lnTo>
                    <a:pt x="138934" y="1700956"/>
                  </a:lnTo>
                  <a:lnTo>
                    <a:pt x="111823" y="1666113"/>
                  </a:lnTo>
                  <a:lnTo>
                    <a:pt x="87182" y="1627775"/>
                  </a:lnTo>
                  <a:lnTo>
                    <a:pt x="65204" y="1586214"/>
                  </a:lnTo>
                  <a:lnTo>
                    <a:pt x="46080" y="1541701"/>
                  </a:lnTo>
                  <a:lnTo>
                    <a:pt x="30003" y="1494508"/>
                  </a:lnTo>
                  <a:lnTo>
                    <a:pt x="17165" y="1444905"/>
                  </a:lnTo>
                  <a:lnTo>
                    <a:pt x="7756" y="1393163"/>
                  </a:lnTo>
                  <a:lnTo>
                    <a:pt x="1971" y="1339555"/>
                  </a:lnTo>
                  <a:lnTo>
                    <a:pt x="0" y="1284351"/>
                  </a:lnTo>
                  <a:lnTo>
                    <a:pt x="1968" y="1229118"/>
                  </a:lnTo>
                  <a:lnTo>
                    <a:pt x="7746" y="1175488"/>
                  </a:lnTo>
                  <a:lnTo>
                    <a:pt x="17144" y="1123727"/>
                  </a:lnTo>
                  <a:lnTo>
                    <a:pt x="29971" y="1074104"/>
                  </a:lnTo>
                  <a:lnTo>
                    <a:pt x="46037" y="1026887"/>
                  </a:lnTo>
                  <a:lnTo>
                    <a:pt x="65150" y="982345"/>
                  </a:lnTo>
                  <a:lnTo>
                    <a:pt x="106172" y="912114"/>
                  </a:lnTo>
                  <a:lnTo>
                    <a:pt x="65150" y="841883"/>
                  </a:lnTo>
                  <a:lnTo>
                    <a:pt x="46037" y="797340"/>
                  </a:lnTo>
                  <a:lnTo>
                    <a:pt x="29972" y="750123"/>
                  </a:lnTo>
                  <a:lnTo>
                    <a:pt x="17145" y="700500"/>
                  </a:lnTo>
                  <a:lnTo>
                    <a:pt x="7747" y="648739"/>
                  </a:lnTo>
                  <a:lnTo>
                    <a:pt x="1968" y="595109"/>
                  </a:lnTo>
                  <a:lnTo>
                    <a:pt x="0" y="539877"/>
                  </a:lnTo>
                  <a:lnTo>
                    <a:pt x="1971" y="484672"/>
                  </a:lnTo>
                  <a:lnTo>
                    <a:pt x="7756" y="431064"/>
                  </a:lnTo>
                  <a:lnTo>
                    <a:pt x="17165" y="379322"/>
                  </a:lnTo>
                  <a:lnTo>
                    <a:pt x="30003" y="329719"/>
                  </a:lnTo>
                  <a:lnTo>
                    <a:pt x="46080" y="282526"/>
                  </a:lnTo>
                  <a:lnTo>
                    <a:pt x="65204" y="238013"/>
                  </a:lnTo>
                  <a:lnTo>
                    <a:pt x="87182" y="196452"/>
                  </a:lnTo>
                  <a:lnTo>
                    <a:pt x="111823" y="158115"/>
                  </a:lnTo>
                  <a:lnTo>
                    <a:pt x="138934" y="123271"/>
                  </a:lnTo>
                  <a:lnTo>
                    <a:pt x="168324" y="92194"/>
                  </a:lnTo>
                  <a:lnTo>
                    <a:pt x="199801" y="65154"/>
                  </a:lnTo>
                  <a:lnTo>
                    <a:pt x="233172" y="42421"/>
                  </a:lnTo>
                  <a:lnTo>
                    <a:pt x="268245" y="24269"/>
                  </a:lnTo>
                  <a:lnTo>
                    <a:pt x="304829" y="10967"/>
                  </a:lnTo>
                  <a:lnTo>
                    <a:pt x="342732" y="2786"/>
                  </a:lnTo>
                  <a:lnTo>
                    <a:pt x="381762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988720" y="1676400"/>
            <a:ext cx="1237615" cy="1902460"/>
            <a:chOff x="7988720" y="1676400"/>
            <a:chExt cx="1237615" cy="190246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8720" y="1679419"/>
              <a:ext cx="1237619" cy="18989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3859" y="1676400"/>
              <a:ext cx="1162812" cy="182422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663126" y="1836420"/>
            <a:ext cx="1403985" cy="1684655"/>
            <a:chOff x="5663126" y="1836420"/>
            <a:chExt cx="1403985" cy="168465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63126" y="1839451"/>
              <a:ext cx="1403719" cy="16809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4331" y="1842516"/>
              <a:ext cx="1325879" cy="15941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704331" y="1842516"/>
              <a:ext cx="1325880" cy="1594485"/>
            </a:xfrm>
            <a:custGeom>
              <a:avLst/>
              <a:gdLst/>
              <a:ahLst/>
              <a:cxnLst/>
              <a:rect l="l" t="t" r="r" b="b"/>
              <a:pathLst>
                <a:path w="1325879" h="1594485">
                  <a:moveTo>
                    <a:pt x="662939" y="789939"/>
                  </a:moveTo>
                  <a:lnTo>
                    <a:pt x="658113" y="797051"/>
                  </a:lnTo>
                  <a:lnTo>
                    <a:pt x="662939" y="804163"/>
                  </a:lnTo>
                  <a:lnTo>
                    <a:pt x="667765" y="797051"/>
                  </a:lnTo>
                  <a:lnTo>
                    <a:pt x="662939" y="789939"/>
                  </a:lnTo>
                  <a:close/>
                </a:path>
                <a:path w="1325879" h="1594485">
                  <a:moveTo>
                    <a:pt x="382269" y="0"/>
                  </a:moveTo>
                  <a:lnTo>
                    <a:pt x="434127" y="4308"/>
                  </a:lnTo>
                  <a:lnTo>
                    <a:pt x="483860" y="16858"/>
                  </a:lnTo>
                  <a:lnTo>
                    <a:pt x="531018" y="37084"/>
                  </a:lnTo>
                  <a:lnTo>
                    <a:pt x="575150" y="64421"/>
                  </a:lnTo>
                  <a:lnTo>
                    <a:pt x="615803" y="98307"/>
                  </a:lnTo>
                  <a:lnTo>
                    <a:pt x="652526" y="138175"/>
                  </a:lnTo>
                  <a:lnTo>
                    <a:pt x="662939" y="153797"/>
                  </a:lnTo>
                  <a:lnTo>
                    <a:pt x="673353" y="138175"/>
                  </a:lnTo>
                  <a:lnTo>
                    <a:pt x="710076" y="98307"/>
                  </a:lnTo>
                  <a:lnTo>
                    <a:pt x="750729" y="64421"/>
                  </a:lnTo>
                  <a:lnTo>
                    <a:pt x="794861" y="37084"/>
                  </a:lnTo>
                  <a:lnTo>
                    <a:pt x="842019" y="16858"/>
                  </a:lnTo>
                  <a:lnTo>
                    <a:pt x="891752" y="4308"/>
                  </a:lnTo>
                  <a:lnTo>
                    <a:pt x="943610" y="0"/>
                  </a:lnTo>
                  <a:lnTo>
                    <a:pt x="985254" y="2768"/>
                  </a:lnTo>
                  <a:lnTo>
                    <a:pt x="1025601" y="10880"/>
                  </a:lnTo>
                  <a:lnTo>
                    <a:pt x="1064418" y="24049"/>
                  </a:lnTo>
                  <a:lnTo>
                    <a:pt x="1101471" y="41988"/>
                  </a:lnTo>
                  <a:lnTo>
                    <a:pt x="1136527" y="64407"/>
                  </a:lnTo>
                  <a:lnTo>
                    <a:pt x="1169353" y="91021"/>
                  </a:lnTo>
                  <a:lnTo>
                    <a:pt x="1199714" y="121541"/>
                  </a:lnTo>
                  <a:lnTo>
                    <a:pt x="1227377" y="155679"/>
                  </a:lnTo>
                  <a:lnTo>
                    <a:pt x="1252110" y="193148"/>
                  </a:lnTo>
                  <a:lnTo>
                    <a:pt x="1273678" y="233661"/>
                  </a:lnTo>
                  <a:lnTo>
                    <a:pt x="1291848" y="276929"/>
                  </a:lnTo>
                  <a:lnTo>
                    <a:pt x="1306387" y="322665"/>
                  </a:lnTo>
                  <a:lnTo>
                    <a:pt x="1317060" y="370581"/>
                  </a:lnTo>
                  <a:lnTo>
                    <a:pt x="1323636" y="420390"/>
                  </a:lnTo>
                  <a:lnTo>
                    <a:pt x="1325879" y="471805"/>
                  </a:lnTo>
                  <a:lnTo>
                    <a:pt x="1323041" y="529559"/>
                  </a:lnTo>
                  <a:lnTo>
                    <a:pt x="1314752" y="585210"/>
                  </a:lnTo>
                  <a:lnTo>
                    <a:pt x="1301355" y="638362"/>
                  </a:lnTo>
                  <a:lnTo>
                    <a:pt x="1283191" y="688619"/>
                  </a:lnTo>
                  <a:lnTo>
                    <a:pt x="1260601" y="735584"/>
                  </a:lnTo>
                  <a:lnTo>
                    <a:pt x="1219581" y="797051"/>
                  </a:lnTo>
                  <a:lnTo>
                    <a:pt x="1260601" y="858520"/>
                  </a:lnTo>
                  <a:lnTo>
                    <a:pt x="1283191" y="905484"/>
                  </a:lnTo>
                  <a:lnTo>
                    <a:pt x="1301355" y="955741"/>
                  </a:lnTo>
                  <a:lnTo>
                    <a:pt x="1314752" y="1008893"/>
                  </a:lnTo>
                  <a:lnTo>
                    <a:pt x="1323041" y="1064544"/>
                  </a:lnTo>
                  <a:lnTo>
                    <a:pt x="1325879" y="1122299"/>
                  </a:lnTo>
                  <a:lnTo>
                    <a:pt x="1323636" y="1173713"/>
                  </a:lnTo>
                  <a:lnTo>
                    <a:pt x="1317060" y="1223522"/>
                  </a:lnTo>
                  <a:lnTo>
                    <a:pt x="1306387" y="1271438"/>
                  </a:lnTo>
                  <a:lnTo>
                    <a:pt x="1291848" y="1317174"/>
                  </a:lnTo>
                  <a:lnTo>
                    <a:pt x="1273678" y="1360442"/>
                  </a:lnTo>
                  <a:lnTo>
                    <a:pt x="1252110" y="1400955"/>
                  </a:lnTo>
                  <a:lnTo>
                    <a:pt x="1227377" y="1438424"/>
                  </a:lnTo>
                  <a:lnTo>
                    <a:pt x="1199714" y="1472562"/>
                  </a:lnTo>
                  <a:lnTo>
                    <a:pt x="1169353" y="1503082"/>
                  </a:lnTo>
                  <a:lnTo>
                    <a:pt x="1136527" y="1529696"/>
                  </a:lnTo>
                  <a:lnTo>
                    <a:pt x="1101471" y="1552115"/>
                  </a:lnTo>
                  <a:lnTo>
                    <a:pt x="1064418" y="1570054"/>
                  </a:lnTo>
                  <a:lnTo>
                    <a:pt x="1025601" y="1583223"/>
                  </a:lnTo>
                  <a:lnTo>
                    <a:pt x="985254" y="1591335"/>
                  </a:lnTo>
                  <a:lnTo>
                    <a:pt x="943610" y="1594104"/>
                  </a:lnTo>
                  <a:lnTo>
                    <a:pt x="891752" y="1589795"/>
                  </a:lnTo>
                  <a:lnTo>
                    <a:pt x="842019" y="1577245"/>
                  </a:lnTo>
                  <a:lnTo>
                    <a:pt x="794861" y="1557020"/>
                  </a:lnTo>
                  <a:lnTo>
                    <a:pt x="750729" y="1529682"/>
                  </a:lnTo>
                  <a:lnTo>
                    <a:pt x="710076" y="1495796"/>
                  </a:lnTo>
                  <a:lnTo>
                    <a:pt x="673353" y="1455928"/>
                  </a:lnTo>
                  <a:lnTo>
                    <a:pt x="662939" y="1440307"/>
                  </a:lnTo>
                  <a:lnTo>
                    <a:pt x="652526" y="1455928"/>
                  </a:lnTo>
                  <a:lnTo>
                    <a:pt x="615803" y="1495796"/>
                  </a:lnTo>
                  <a:lnTo>
                    <a:pt x="575150" y="1529682"/>
                  </a:lnTo>
                  <a:lnTo>
                    <a:pt x="531018" y="1557020"/>
                  </a:lnTo>
                  <a:lnTo>
                    <a:pt x="483860" y="1577245"/>
                  </a:lnTo>
                  <a:lnTo>
                    <a:pt x="434127" y="1589795"/>
                  </a:lnTo>
                  <a:lnTo>
                    <a:pt x="382269" y="1594104"/>
                  </a:lnTo>
                  <a:lnTo>
                    <a:pt x="340625" y="1591335"/>
                  </a:lnTo>
                  <a:lnTo>
                    <a:pt x="300278" y="1583223"/>
                  </a:lnTo>
                  <a:lnTo>
                    <a:pt x="261461" y="1570054"/>
                  </a:lnTo>
                  <a:lnTo>
                    <a:pt x="224408" y="1552115"/>
                  </a:lnTo>
                  <a:lnTo>
                    <a:pt x="189352" y="1529696"/>
                  </a:lnTo>
                  <a:lnTo>
                    <a:pt x="156526" y="1503082"/>
                  </a:lnTo>
                  <a:lnTo>
                    <a:pt x="126165" y="1472562"/>
                  </a:lnTo>
                  <a:lnTo>
                    <a:pt x="98502" y="1438424"/>
                  </a:lnTo>
                  <a:lnTo>
                    <a:pt x="73769" y="1400955"/>
                  </a:lnTo>
                  <a:lnTo>
                    <a:pt x="52201" y="1360442"/>
                  </a:lnTo>
                  <a:lnTo>
                    <a:pt x="34031" y="1317174"/>
                  </a:lnTo>
                  <a:lnTo>
                    <a:pt x="19492" y="1271438"/>
                  </a:lnTo>
                  <a:lnTo>
                    <a:pt x="8819" y="1223522"/>
                  </a:lnTo>
                  <a:lnTo>
                    <a:pt x="2243" y="1173713"/>
                  </a:lnTo>
                  <a:lnTo>
                    <a:pt x="0" y="1122299"/>
                  </a:lnTo>
                  <a:lnTo>
                    <a:pt x="2826" y="1064544"/>
                  </a:lnTo>
                  <a:lnTo>
                    <a:pt x="11090" y="1008893"/>
                  </a:lnTo>
                  <a:lnTo>
                    <a:pt x="24469" y="955741"/>
                  </a:lnTo>
                  <a:lnTo>
                    <a:pt x="42639" y="905484"/>
                  </a:lnTo>
                  <a:lnTo>
                    <a:pt x="65277" y="858520"/>
                  </a:lnTo>
                  <a:lnTo>
                    <a:pt x="106298" y="797051"/>
                  </a:lnTo>
                  <a:lnTo>
                    <a:pt x="65277" y="735584"/>
                  </a:lnTo>
                  <a:lnTo>
                    <a:pt x="42639" y="688619"/>
                  </a:lnTo>
                  <a:lnTo>
                    <a:pt x="24469" y="638362"/>
                  </a:lnTo>
                  <a:lnTo>
                    <a:pt x="11090" y="585210"/>
                  </a:lnTo>
                  <a:lnTo>
                    <a:pt x="2826" y="529559"/>
                  </a:lnTo>
                  <a:lnTo>
                    <a:pt x="0" y="471805"/>
                  </a:lnTo>
                  <a:lnTo>
                    <a:pt x="2243" y="420390"/>
                  </a:lnTo>
                  <a:lnTo>
                    <a:pt x="8819" y="370581"/>
                  </a:lnTo>
                  <a:lnTo>
                    <a:pt x="19492" y="322665"/>
                  </a:lnTo>
                  <a:lnTo>
                    <a:pt x="34031" y="276929"/>
                  </a:lnTo>
                  <a:lnTo>
                    <a:pt x="52201" y="233661"/>
                  </a:lnTo>
                  <a:lnTo>
                    <a:pt x="73769" y="193148"/>
                  </a:lnTo>
                  <a:lnTo>
                    <a:pt x="98502" y="155679"/>
                  </a:lnTo>
                  <a:lnTo>
                    <a:pt x="126165" y="121541"/>
                  </a:lnTo>
                  <a:lnTo>
                    <a:pt x="156526" y="91021"/>
                  </a:lnTo>
                  <a:lnTo>
                    <a:pt x="189352" y="64407"/>
                  </a:lnTo>
                  <a:lnTo>
                    <a:pt x="224408" y="41988"/>
                  </a:lnTo>
                  <a:lnTo>
                    <a:pt x="261461" y="24049"/>
                  </a:lnTo>
                  <a:lnTo>
                    <a:pt x="300278" y="10880"/>
                  </a:lnTo>
                  <a:lnTo>
                    <a:pt x="340625" y="2768"/>
                  </a:lnTo>
                  <a:lnTo>
                    <a:pt x="382269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569120" y="1722120"/>
            <a:ext cx="1556385" cy="1902460"/>
            <a:chOff x="3569120" y="1722120"/>
            <a:chExt cx="1556385" cy="190246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120" y="1725139"/>
              <a:ext cx="1556135" cy="18989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4260" y="1722120"/>
              <a:ext cx="1481327" cy="1824227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83270" y="1716023"/>
            <a:ext cx="1667510" cy="1905635"/>
            <a:chOff x="783270" y="1716023"/>
            <a:chExt cx="1667510" cy="1905635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3270" y="1718986"/>
              <a:ext cx="1667386" cy="19021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4483" y="1722119"/>
              <a:ext cx="1589532" cy="182422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24483" y="1722119"/>
              <a:ext cx="1590040" cy="1824355"/>
            </a:xfrm>
            <a:custGeom>
              <a:avLst/>
              <a:gdLst/>
              <a:ahLst/>
              <a:cxnLst/>
              <a:rect l="l" t="t" r="r" b="b"/>
              <a:pathLst>
                <a:path w="1590039" h="1824354">
                  <a:moveTo>
                    <a:pt x="794766" y="903985"/>
                  </a:moveTo>
                  <a:lnTo>
                    <a:pt x="789051" y="912113"/>
                  </a:lnTo>
                  <a:lnTo>
                    <a:pt x="794766" y="920241"/>
                  </a:lnTo>
                  <a:lnTo>
                    <a:pt x="800481" y="912113"/>
                  </a:lnTo>
                  <a:lnTo>
                    <a:pt x="794766" y="903985"/>
                  </a:lnTo>
                  <a:close/>
                </a:path>
                <a:path w="1590039" h="1824354">
                  <a:moveTo>
                    <a:pt x="458216" y="0"/>
                  </a:moveTo>
                  <a:lnTo>
                    <a:pt x="505094" y="2788"/>
                  </a:lnTo>
                  <a:lnTo>
                    <a:pt x="550612" y="10971"/>
                  </a:lnTo>
                  <a:lnTo>
                    <a:pt x="594541" y="24277"/>
                  </a:lnTo>
                  <a:lnTo>
                    <a:pt x="636650" y="42433"/>
                  </a:lnTo>
                  <a:lnTo>
                    <a:pt x="676713" y="65168"/>
                  </a:lnTo>
                  <a:lnTo>
                    <a:pt x="714498" y="92207"/>
                  </a:lnTo>
                  <a:lnTo>
                    <a:pt x="749776" y="123281"/>
                  </a:lnTo>
                  <a:lnTo>
                    <a:pt x="782319" y="158114"/>
                  </a:lnTo>
                  <a:lnTo>
                    <a:pt x="794766" y="175894"/>
                  </a:lnTo>
                  <a:lnTo>
                    <a:pt x="807211" y="158114"/>
                  </a:lnTo>
                  <a:lnTo>
                    <a:pt x="839755" y="123281"/>
                  </a:lnTo>
                  <a:lnTo>
                    <a:pt x="875033" y="92207"/>
                  </a:lnTo>
                  <a:lnTo>
                    <a:pt x="912818" y="65168"/>
                  </a:lnTo>
                  <a:lnTo>
                    <a:pt x="952880" y="42433"/>
                  </a:lnTo>
                  <a:lnTo>
                    <a:pt x="994990" y="24277"/>
                  </a:lnTo>
                  <a:lnTo>
                    <a:pt x="1038919" y="10971"/>
                  </a:lnTo>
                  <a:lnTo>
                    <a:pt x="1084437" y="2788"/>
                  </a:lnTo>
                  <a:lnTo>
                    <a:pt x="1131316" y="0"/>
                  </a:lnTo>
                  <a:lnTo>
                    <a:pt x="1175432" y="2471"/>
                  </a:lnTo>
                  <a:lnTo>
                    <a:pt x="1218365" y="9733"/>
                  </a:lnTo>
                  <a:lnTo>
                    <a:pt x="1259921" y="21561"/>
                  </a:lnTo>
                  <a:lnTo>
                    <a:pt x="1299910" y="37728"/>
                  </a:lnTo>
                  <a:lnTo>
                    <a:pt x="1338138" y="58008"/>
                  </a:lnTo>
                  <a:lnTo>
                    <a:pt x="1374412" y="82175"/>
                  </a:lnTo>
                  <a:lnTo>
                    <a:pt x="1408542" y="110003"/>
                  </a:lnTo>
                  <a:lnTo>
                    <a:pt x="1440333" y="141266"/>
                  </a:lnTo>
                  <a:lnTo>
                    <a:pt x="1469595" y="175737"/>
                  </a:lnTo>
                  <a:lnTo>
                    <a:pt x="1496135" y="213190"/>
                  </a:lnTo>
                  <a:lnTo>
                    <a:pt x="1519759" y="253400"/>
                  </a:lnTo>
                  <a:lnTo>
                    <a:pt x="1540277" y="296140"/>
                  </a:lnTo>
                  <a:lnTo>
                    <a:pt x="1557496" y="341184"/>
                  </a:lnTo>
                  <a:lnTo>
                    <a:pt x="1571223" y="388306"/>
                  </a:lnTo>
                  <a:lnTo>
                    <a:pt x="1581266" y="437279"/>
                  </a:lnTo>
                  <a:lnTo>
                    <a:pt x="1587433" y="487878"/>
                  </a:lnTo>
                  <a:lnTo>
                    <a:pt x="1589532" y="539876"/>
                  </a:lnTo>
                  <a:lnTo>
                    <a:pt x="1587167" y="595109"/>
                  </a:lnTo>
                  <a:lnTo>
                    <a:pt x="1580228" y="648739"/>
                  </a:lnTo>
                  <a:lnTo>
                    <a:pt x="1568942" y="700500"/>
                  </a:lnTo>
                  <a:lnTo>
                    <a:pt x="1553539" y="750123"/>
                  </a:lnTo>
                  <a:lnTo>
                    <a:pt x="1534248" y="797340"/>
                  </a:lnTo>
                  <a:lnTo>
                    <a:pt x="1511299" y="841882"/>
                  </a:lnTo>
                  <a:lnTo>
                    <a:pt x="1462023" y="912113"/>
                  </a:lnTo>
                  <a:lnTo>
                    <a:pt x="1511299" y="982344"/>
                  </a:lnTo>
                  <a:lnTo>
                    <a:pt x="1534248" y="1026887"/>
                  </a:lnTo>
                  <a:lnTo>
                    <a:pt x="1553539" y="1074104"/>
                  </a:lnTo>
                  <a:lnTo>
                    <a:pt x="1568942" y="1123727"/>
                  </a:lnTo>
                  <a:lnTo>
                    <a:pt x="1580228" y="1175488"/>
                  </a:lnTo>
                  <a:lnTo>
                    <a:pt x="1587167" y="1229118"/>
                  </a:lnTo>
                  <a:lnTo>
                    <a:pt x="1589532" y="1284351"/>
                  </a:lnTo>
                  <a:lnTo>
                    <a:pt x="1587433" y="1336349"/>
                  </a:lnTo>
                  <a:lnTo>
                    <a:pt x="1581266" y="1386948"/>
                  </a:lnTo>
                  <a:lnTo>
                    <a:pt x="1571223" y="1435921"/>
                  </a:lnTo>
                  <a:lnTo>
                    <a:pt x="1557496" y="1483043"/>
                  </a:lnTo>
                  <a:lnTo>
                    <a:pt x="1540277" y="1528087"/>
                  </a:lnTo>
                  <a:lnTo>
                    <a:pt x="1519759" y="1570827"/>
                  </a:lnTo>
                  <a:lnTo>
                    <a:pt x="1496135" y="1611037"/>
                  </a:lnTo>
                  <a:lnTo>
                    <a:pt x="1469595" y="1648490"/>
                  </a:lnTo>
                  <a:lnTo>
                    <a:pt x="1440333" y="1682961"/>
                  </a:lnTo>
                  <a:lnTo>
                    <a:pt x="1408542" y="1714224"/>
                  </a:lnTo>
                  <a:lnTo>
                    <a:pt x="1374412" y="1742052"/>
                  </a:lnTo>
                  <a:lnTo>
                    <a:pt x="1338138" y="1766219"/>
                  </a:lnTo>
                  <a:lnTo>
                    <a:pt x="1299910" y="1786499"/>
                  </a:lnTo>
                  <a:lnTo>
                    <a:pt x="1259921" y="1802666"/>
                  </a:lnTo>
                  <a:lnTo>
                    <a:pt x="1218365" y="1814494"/>
                  </a:lnTo>
                  <a:lnTo>
                    <a:pt x="1175432" y="1821756"/>
                  </a:lnTo>
                  <a:lnTo>
                    <a:pt x="1131316" y="1824227"/>
                  </a:lnTo>
                  <a:lnTo>
                    <a:pt x="1084437" y="1821439"/>
                  </a:lnTo>
                  <a:lnTo>
                    <a:pt x="1038919" y="1813256"/>
                  </a:lnTo>
                  <a:lnTo>
                    <a:pt x="994990" y="1799950"/>
                  </a:lnTo>
                  <a:lnTo>
                    <a:pt x="952881" y="1781794"/>
                  </a:lnTo>
                  <a:lnTo>
                    <a:pt x="912818" y="1759059"/>
                  </a:lnTo>
                  <a:lnTo>
                    <a:pt x="875033" y="1732020"/>
                  </a:lnTo>
                  <a:lnTo>
                    <a:pt x="839755" y="1700946"/>
                  </a:lnTo>
                  <a:lnTo>
                    <a:pt x="807211" y="1666113"/>
                  </a:lnTo>
                  <a:lnTo>
                    <a:pt x="794766" y="1648332"/>
                  </a:lnTo>
                  <a:lnTo>
                    <a:pt x="782319" y="1666113"/>
                  </a:lnTo>
                  <a:lnTo>
                    <a:pt x="749776" y="1700946"/>
                  </a:lnTo>
                  <a:lnTo>
                    <a:pt x="714498" y="1732020"/>
                  </a:lnTo>
                  <a:lnTo>
                    <a:pt x="676713" y="1759059"/>
                  </a:lnTo>
                  <a:lnTo>
                    <a:pt x="636650" y="1781794"/>
                  </a:lnTo>
                  <a:lnTo>
                    <a:pt x="594541" y="1799950"/>
                  </a:lnTo>
                  <a:lnTo>
                    <a:pt x="550612" y="1813256"/>
                  </a:lnTo>
                  <a:lnTo>
                    <a:pt x="505094" y="1821439"/>
                  </a:lnTo>
                  <a:lnTo>
                    <a:pt x="458216" y="1824227"/>
                  </a:lnTo>
                  <a:lnTo>
                    <a:pt x="414089" y="1821756"/>
                  </a:lnTo>
                  <a:lnTo>
                    <a:pt x="371149" y="1814494"/>
                  </a:lnTo>
                  <a:lnTo>
                    <a:pt x="329587" y="1802666"/>
                  </a:lnTo>
                  <a:lnTo>
                    <a:pt x="289595" y="1786499"/>
                  </a:lnTo>
                  <a:lnTo>
                    <a:pt x="251366" y="1766219"/>
                  </a:lnTo>
                  <a:lnTo>
                    <a:pt x="215091" y="1742052"/>
                  </a:lnTo>
                  <a:lnTo>
                    <a:pt x="180962" y="1714224"/>
                  </a:lnTo>
                  <a:lnTo>
                    <a:pt x="149173" y="1682961"/>
                  </a:lnTo>
                  <a:lnTo>
                    <a:pt x="119914" y="1648490"/>
                  </a:lnTo>
                  <a:lnTo>
                    <a:pt x="93377" y="1611037"/>
                  </a:lnTo>
                  <a:lnTo>
                    <a:pt x="69756" y="1570827"/>
                  </a:lnTo>
                  <a:lnTo>
                    <a:pt x="49242" y="1528087"/>
                  </a:lnTo>
                  <a:lnTo>
                    <a:pt x="32027" y="1483043"/>
                  </a:lnTo>
                  <a:lnTo>
                    <a:pt x="18303" y="1435921"/>
                  </a:lnTo>
                  <a:lnTo>
                    <a:pt x="8262" y="1386948"/>
                  </a:lnTo>
                  <a:lnTo>
                    <a:pt x="2097" y="1336349"/>
                  </a:lnTo>
                  <a:lnTo>
                    <a:pt x="0" y="1284351"/>
                  </a:lnTo>
                  <a:lnTo>
                    <a:pt x="2366" y="1229118"/>
                  </a:lnTo>
                  <a:lnTo>
                    <a:pt x="9310" y="1175488"/>
                  </a:lnTo>
                  <a:lnTo>
                    <a:pt x="20604" y="1123727"/>
                  </a:lnTo>
                  <a:lnTo>
                    <a:pt x="36015" y="1074104"/>
                  </a:lnTo>
                  <a:lnTo>
                    <a:pt x="55314" y="1026887"/>
                  </a:lnTo>
                  <a:lnTo>
                    <a:pt x="78270" y="982344"/>
                  </a:lnTo>
                  <a:lnTo>
                    <a:pt x="127482" y="912113"/>
                  </a:lnTo>
                  <a:lnTo>
                    <a:pt x="78270" y="841882"/>
                  </a:lnTo>
                  <a:lnTo>
                    <a:pt x="55314" y="797340"/>
                  </a:lnTo>
                  <a:lnTo>
                    <a:pt x="36015" y="750123"/>
                  </a:lnTo>
                  <a:lnTo>
                    <a:pt x="20604" y="700500"/>
                  </a:lnTo>
                  <a:lnTo>
                    <a:pt x="9310" y="648739"/>
                  </a:lnTo>
                  <a:lnTo>
                    <a:pt x="2366" y="595109"/>
                  </a:lnTo>
                  <a:lnTo>
                    <a:pt x="0" y="539876"/>
                  </a:lnTo>
                  <a:lnTo>
                    <a:pt x="2097" y="487878"/>
                  </a:lnTo>
                  <a:lnTo>
                    <a:pt x="8262" y="437279"/>
                  </a:lnTo>
                  <a:lnTo>
                    <a:pt x="18303" y="388306"/>
                  </a:lnTo>
                  <a:lnTo>
                    <a:pt x="32027" y="341184"/>
                  </a:lnTo>
                  <a:lnTo>
                    <a:pt x="49242" y="296140"/>
                  </a:lnTo>
                  <a:lnTo>
                    <a:pt x="69756" y="253400"/>
                  </a:lnTo>
                  <a:lnTo>
                    <a:pt x="93377" y="213190"/>
                  </a:lnTo>
                  <a:lnTo>
                    <a:pt x="119914" y="175737"/>
                  </a:lnTo>
                  <a:lnTo>
                    <a:pt x="149173" y="141266"/>
                  </a:lnTo>
                  <a:lnTo>
                    <a:pt x="180962" y="110003"/>
                  </a:lnTo>
                  <a:lnTo>
                    <a:pt x="215091" y="82175"/>
                  </a:lnTo>
                  <a:lnTo>
                    <a:pt x="251366" y="58008"/>
                  </a:lnTo>
                  <a:lnTo>
                    <a:pt x="289595" y="37728"/>
                  </a:lnTo>
                  <a:lnTo>
                    <a:pt x="329587" y="21561"/>
                  </a:lnTo>
                  <a:lnTo>
                    <a:pt x="371149" y="9733"/>
                  </a:lnTo>
                  <a:lnTo>
                    <a:pt x="414089" y="2471"/>
                  </a:lnTo>
                  <a:lnTo>
                    <a:pt x="458216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59027" y="1138809"/>
            <a:ext cx="10114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创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新是第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一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动力</a:t>
            </a:r>
            <a:r>
              <a:rPr sz="2800" b="1" spc="20" dirty="0">
                <a:solidFill>
                  <a:srgbClr val="FF0000"/>
                </a:solidFill>
                <a:latin typeface="楷体"/>
                <a:cs typeface="楷体"/>
              </a:rPr>
              <a:t>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科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技创新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成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为知识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经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济时代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主要驱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动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力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96772" y="1892230"/>
            <a:ext cx="1305560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黑体"/>
                <a:cs typeface="黑体"/>
              </a:rPr>
              <a:t>几十亿年 </a:t>
            </a: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没有价值 的“沙子”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02507" y="1875465"/>
            <a:ext cx="1050925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2D75B6"/>
                </a:solidFill>
                <a:latin typeface="楷体"/>
                <a:cs typeface="楷体"/>
              </a:rPr>
              <a:t>十分珍贵 的“半导 体材料”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9708" y="4188942"/>
            <a:ext cx="1557655" cy="939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1300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有害的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“大肠杆</a:t>
            </a:r>
            <a:r>
              <a:rPr sz="2000" b="1" spc="-5" dirty="0">
                <a:solidFill>
                  <a:srgbClr val="FFFFFF"/>
                </a:solidFill>
                <a:latin typeface="黑体"/>
                <a:cs typeface="黑体"/>
              </a:rPr>
              <a:t>菌”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03141" y="3804894"/>
            <a:ext cx="10496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2D75B6"/>
                </a:solidFill>
                <a:latin typeface="楷体"/>
                <a:cs typeface="楷体"/>
              </a:rPr>
              <a:t>效率最高 的“合成 </a:t>
            </a:r>
            <a:r>
              <a:rPr sz="2000" b="1" dirty="0">
                <a:solidFill>
                  <a:srgbClr val="2D75B6"/>
                </a:solidFill>
                <a:latin typeface="楷体"/>
                <a:cs typeface="楷体"/>
              </a:rPr>
              <a:t>化合物工 </a:t>
            </a:r>
            <a:r>
              <a:rPr sz="2000" b="1" spc="5" dirty="0">
                <a:solidFill>
                  <a:srgbClr val="2D75B6"/>
                </a:solidFill>
                <a:latin typeface="楷体"/>
                <a:cs typeface="楷体"/>
              </a:rPr>
              <a:t>厂”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57494" y="2092299"/>
            <a:ext cx="10496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-128270">
              <a:lnSpc>
                <a:spcPct val="15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普洒世界 的阳光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66282" y="3928338"/>
            <a:ext cx="79375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杂乱无 章的各 </a:t>
            </a:r>
            <a:r>
              <a:rPr sz="2000" b="1" dirty="0">
                <a:solidFill>
                  <a:srgbClr val="FFFFFF"/>
                </a:solidFill>
                <a:latin typeface="黑体"/>
                <a:cs typeface="黑体"/>
              </a:rPr>
              <a:t>种数据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48955" y="1821916"/>
            <a:ext cx="104965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220979" indent="-128270">
              <a:lnSpc>
                <a:spcPct val="15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2D75B6"/>
                </a:solidFill>
                <a:latin typeface="楷体"/>
                <a:cs typeface="楷体"/>
              </a:rPr>
              <a:t>永不枯 竭的</a:t>
            </a:r>
            <a:endParaRPr sz="2000">
              <a:latin typeface="楷体"/>
              <a:cs typeface="楷体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spc="5" dirty="0">
                <a:solidFill>
                  <a:srgbClr val="2D75B6"/>
                </a:solidFill>
                <a:latin typeface="楷体"/>
                <a:cs typeface="楷体"/>
              </a:rPr>
              <a:t>“光能”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46185" y="4142289"/>
            <a:ext cx="79375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5"/>
              </a:spcBef>
            </a:pPr>
            <a:r>
              <a:rPr sz="2000" b="1" dirty="0">
                <a:solidFill>
                  <a:srgbClr val="2D75B6"/>
                </a:solidFill>
                <a:latin typeface="楷体"/>
                <a:cs typeface="楷体"/>
              </a:rPr>
              <a:t>未来</a:t>
            </a:r>
            <a:endParaRPr sz="2000">
              <a:latin typeface="楷体"/>
              <a:cs typeface="楷体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 b="1" spc="5" dirty="0">
                <a:solidFill>
                  <a:srgbClr val="2D75B6"/>
                </a:solidFill>
                <a:latin typeface="楷体"/>
                <a:cs typeface="楷体"/>
              </a:rPr>
              <a:t>新石油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46014" y="2169414"/>
            <a:ext cx="0" cy="3419475"/>
          </a:xfrm>
          <a:custGeom>
            <a:avLst/>
            <a:gdLst/>
            <a:ahLst/>
            <a:cxnLst/>
            <a:rect l="l" t="t" r="r" b="b"/>
            <a:pathLst>
              <a:path h="3419475">
                <a:moveTo>
                  <a:pt x="0" y="0"/>
                </a:moveTo>
                <a:lnTo>
                  <a:pt x="0" y="3419271"/>
                </a:lnTo>
              </a:path>
            </a:pathLst>
          </a:custGeom>
          <a:ln w="3200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17292" y="2336292"/>
            <a:ext cx="762000" cy="702945"/>
          </a:xfrm>
          <a:custGeom>
            <a:avLst/>
            <a:gdLst/>
            <a:ahLst/>
            <a:cxnLst/>
            <a:rect l="l" t="t" r="r" b="b"/>
            <a:pathLst>
              <a:path w="762000" h="702944">
                <a:moveTo>
                  <a:pt x="410718" y="0"/>
                </a:moveTo>
                <a:lnTo>
                  <a:pt x="0" y="0"/>
                </a:lnTo>
                <a:lnTo>
                  <a:pt x="351281" y="351282"/>
                </a:lnTo>
                <a:lnTo>
                  <a:pt x="0" y="702563"/>
                </a:lnTo>
                <a:lnTo>
                  <a:pt x="410718" y="702563"/>
                </a:lnTo>
                <a:lnTo>
                  <a:pt x="761999" y="351282"/>
                </a:lnTo>
                <a:lnTo>
                  <a:pt x="41071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17292" y="4395215"/>
            <a:ext cx="762000" cy="702945"/>
          </a:xfrm>
          <a:custGeom>
            <a:avLst/>
            <a:gdLst/>
            <a:ahLst/>
            <a:cxnLst/>
            <a:rect l="l" t="t" r="r" b="b"/>
            <a:pathLst>
              <a:path w="762000" h="702945">
                <a:moveTo>
                  <a:pt x="410718" y="0"/>
                </a:moveTo>
                <a:lnTo>
                  <a:pt x="0" y="0"/>
                </a:lnTo>
                <a:lnTo>
                  <a:pt x="351281" y="351281"/>
                </a:lnTo>
                <a:lnTo>
                  <a:pt x="0" y="702563"/>
                </a:lnTo>
                <a:lnTo>
                  <a:pt x="410718" y="702563"/>
                </a:lnTo>
                <a:lnTo>
                  <a:pt x="761999" y="351281"/>
                </a:lnTo>
                <a:lnTo>
                  <a:pt x="41071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74992" y="4302252"/>
            <a:ext cx="763905" cy="702945"/>
          </a:xfrm>
          <a:custGeom>
            <a:avLst/>
            <a:gdLst/>
            <a:ahLst/>
            <a:cxnLst/>
            <a:rect l="l" t="t" r="r" b="b"/>
            <a:pathLst>
              <a:path w="763904" h="702945">
                <a:moveTo>
                  <a:pt x="412241" y="0"/>
                </a:moveTo>
                <a:lnTo>
                  <a:pt x="0" y="0"/>
                </a:lnTo>
                <a:lnTo>
                  <a:pt x="351281" y="351281"/>
                </a:lnTo>
                <a:lnTo>
                  <a:pt x="0" y="702564"/>
                </a:lnTo>
                <a:lnTo>
                  <a:pt x="412241" y="702564"/>
                </a:lnTo>
                <a:lnTo>
                  <a:pt x="763524" y="351281"/>
                </a:lnTo>
                <a:lnTo>
                  <a:pt x="41224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53656" y="2316479"/>
            <a:ext cx="763905" cy="702945"/>
          </a:xfrm>
          <a:custGeom>
            <a:avLst/>
            <a:gdLst/>
            <a:ahLst/>
            <a:cxnLst/>
            <a:rect l="l" t="t" r="r" b="b"/>
            <a:pathLst>
              <a:path w="763904" h="702944">
                <a:moveTo>
                  <a:pt x="412242" y="0"/>
                </a:moveTo>
                <a:lnTo>
                  <a:pt x="0" y="0"/>
                </a:lnTo>
                <a:lnTo>
                  <a:pt x="351282" y="351282"/>
                </a:lnTo>
                <a:lnTo>
                  <a:pt x="0" y="702564"/>
                </a:lnTo>
                <a:lnTo>
                  <a:pt x="412242" y="702564"/>
                </a:lnTo>
                <a:lnTo>
                  <a:pt x="763524" y="351282"/>
                </a:lnTo>
                <a:lnTo>
                  <a:pt x="41224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1208328" y="317753"/>
            <a:ext cx="782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（一）深刻把握“百年未有之大变局”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78814" y="5917183"/>
            <a:ext cx="4006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来源：《麻省理工科技评论</a:t>
            </a:r>
            <a:r>
              <a:rPr sz="2400" b="1" spc="-10" dirty="0">
                <a:solidFill>
                  <a:srgbClr val="1556AD"/>
                </a:solidFill>
                <a:latin typeface="楷体"/>
                <a:cs typeface="楷体"/>
              </a:rPr>
              <a:t>》</a:t>
            </a:r>
            <a:endParaRPr sz="2400">
              <a:latin typeface="楷体"/>
              <a:cs typeface="楷体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85604" y="1961388"/>
            <a:ext cx="2124455" cy="34198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0900" cy="739140"/>
          </a:xfrm>
          <a:custGeom>
            <a:avLst/>
            <a:gdLst/>
            <a:ahLst/>
            <a:cxnLst/>
            <a:rect l="l" t="t" r="r" b="b"/>
            <a:pathLst>
              <a:path w="850900" h="739140">
                <a:moveTo>
                  <a:pt x="850391" y="0"/>
                </a:moveTo>
                <a:lnTo>
                  <a:pt x="0" y="0"/>
                </a:lnTo>
                <a:lnTo>
                  <a:pt x="0" y="739140"/>
                </a:lnTo>
                <a:lnTo>
                  <a:pt x="850391" y="739140"/>
                </a:lnTo>
                <a:lnTo>
                  <a:pt x="850391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87311"/>
            <a:ext cx="12192000" cy="170815"/>
          </a:xfrm>
          <a:custGeom>
            <a:avLst/>
            <a:gdLst/>
            <a:ahLst/>
            <a:cxnLst/>
            <a:rect l="l" t="t" r="r" b="b"/>
            <a:pathLst>
              <a:path w="12192000" h="170815">
                <a:moveTo>
                  <a:pt x="12192000" y="0"/>
                </a:moveTo>
                <a:lnTo>
                  <a:pt x="0" y="0"/>
                </a:lnTo>
                <a:lnTo>
                  <a:pt x="0" y="170687"/>
                </a:lnTo>
                <a:lnTo>
                  <a:pt x="12192000" y="1706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47344" y="1033272"/>
            <a:ext cx="11344910" cy="5824855"/>
            <a:chOff x="847344" y="1033272"/>
            <a:chExt cx="11344910" cy="58248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2560" y="4075175"/>
              <a:ext cx="3139439" cy="27828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344" y="1033272"/>
              <a:ext cx="10125456" cy="53888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7344" y="6320028"/>
            <a:ext cx="10125710" cy="32956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43180" rIns="0" bIns="0" rtlCol="0">
            <a:spAutoFit/>
          </a:bodyPr>
          <a:lstStyle/>
          <a:p>
            <a:pPr marL="3101340" indent="-342900">
              <a:lnSpc>
                <a:spcPct val="100000"/>
              </a:lnSpc>
              <a:spcBef>
                <a:spcPts val="340"/>
              </a:spcBef>
              <a:buFont typeface="Wingdings"/>
              <a:buChar char=""/>
              <a:tabLst>
                <a:tab pos="3100705" algn="l"/>
                <a:tab pos="3101340" algn="l"/>
              </a:tabLst>
            </a:pPr>
            <a:r>
              <a:rPr sz="1600" spc="5" dirty="0">
                <a:solidFill>
                  <a:srgbClr val="FFFFFF"/>
                </a:solidFill>
                <a:latin typeface="黑体"/>
                <a:cs typeface="黑体"/>
              </a:rPr>
              <a:t>来</a:t>
            </a:r>
            <a:r>
              <a:rPr sz="1600" spc="-5" dirty="0">
                <a:solidFill>
                  <a:srgbClr val="FFFFFF"/>
                </a:solidFill>
                <a:latin typeface="黑体"/>
                <a:cs typeface="黑体"/>
              </a:rPr>
              <a:t>源：</a:t>
            </a:r>
            <a:r>
              <a:rPr sz="1600" spc="5" dirty="0">
                <a:solidFill>
                  <a:srgbClr val="FFFFFF"/>
                </a:solidFill>
                <a:latin typeface="黑体"/>
                <a:cs typeface="黑体"/>
              </a:rPr>
              <a:t>邬</a:t>
            </a:r>
            <a:r>
              <a:rPr sz="1600" spc="-5" dirty="0">
                <a:solidFill>
                  <a:srgbClr val="FFFFFF"/>
                </a:solidFill>
                <a:latin typeface="黑体"/>
                <a:cs typeface="黑体"/>
              </a:rPr>
              <a:t>贺铨院</a:t>
            </a:r>
            <a:r>
              <a:rPr sz="1600" spc="10" dirty="0">
                <a:solidFill>
                  <a:srgbClr val="FFFFFF"/>
                </a:solidFill>
                <a:latin typeface="黑体"/>
                <a:cs typeface="黑体"/>
              </a:rPr>
              <a:t>士</a:t>
            </a:r>
            <a:r>
              <a:rPr sz="1600" spc="-5" dirty="0">
                <a:solidFill>
                  <a:srgbClr val="FFFFFF"/>
                </a:solidFill>
                <a:latin typeface="黑体"/>
                <a:cs typeface="黑体"/>
              </a:rPr>
              <a:t>《新</a:t>
            </a:r>
            <a:r>
              <a:rPr sz="1600" spc="5" dirty="0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r>
              <a:rPr sz="1600" spc="-5" dirty="0">
                <a:solidFill>
                  <a:srgbClr val="FFFFFF"/>
                </a:solidFill>
                <a:latin typeface="黑体"/>
                <a:cs typeface="黑体"/>
              </a:rPr>
              <a:t>代信息</a:t>
            </a:r>
            <a:r>
              <a:rPr sz="1600" spc="5" dirty="0">
                <a:solidFill>
                  <a:srgbClr val="FFFFFF"/>
                </a:solidFill>
                <a:latin typeface="黑体"/>
                <a:cs typeface="黑体"/>
              </a:rPr>
              <a:t>技</a:t>
            </a:r>
            <a:r>
              <a:rPr sz="1600" spc="-5" dirty="0">
                <a:solidFill>
                  <a:srgbClr val="FFFFFF"/>
                </a:solidFill>
                <a:latin typeface="黑体"/>
                <a:cs typeface="黑体"/>
              </a:rPr>
              <a:t>术方</a:t>
            </a:r>
            <a:r>
              <a:rPr sz="1600" spc="5" dirty="0">
                <a:solidFill>
                  <a:srgbClr val="FFFFFF"/>
                </a:solidFill>
                <a:latin typeface="黑体"/>
                <a:cs typeface="黑体"/>
              </a:rPr>
              <a:t>兴</a:t>
            </a:r>
            <a:r>
              <a:rPr sz="1600" spc="-5" dirty="0">
                <a:solidFill>
                  <a:srgbClr val="FFFFFF"/>
                </a:solidFill>
                <a:latin typeface="黑体"/>
                <a:cs typeface="黑体"/>
              </a:rPr>
              <a:t>未</a:t>
            </a:r>
            <a:r>
              <a:rPr sz="1600" dirty="0">
                <a:solidFill>
                  <a:srgbClr val="FFFFFF"/>
                </a:solidFill>
                <a:latin typeface="黑体"/>
                <a:cs typeface="黑体"/>
              </a:rPr>
              <a:t>艾</a:t>
            </a:r>
            <a:r>
              <a:rPr sz="1600" spc="-5" dirty="0">
                <a:solidFill>
                  <a:srgbClr val="FFFFFF"/>
                </a:solidFill>
                <a:latin typeface="黑体"/>
                <a:cs typeface="黑体"/>
              </a:rPr>
              <a:t>》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0360" y="1048511"/>
            <a:ext cx="6230620" cy="523240"/>
          </a:xfrm>
          <a:prstGeom prst="rect">
            <a:avLst/>
          </a:prstGeom>
          <a:solidFill>
            <a:srgbClr val="2E5496"/>
          </a:solidFill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800" b="1" spc="5" dirty="0">
                <a:solidFill>
                  <a:srgbClr val="FFFF00"/>
                </a:solidFill>
                <a:latin typeface="楷体"/>
                <a:cs typeface="楷体"/>
              </a:rPr>
              <a:t>趋势</a:t>
            </a:r>
            <a:r>
              <a:rPr sz="2800" b="1" spc="5" dirty="0">
                <a:solidFill>
                  <a:srgbClr val="FFFF00"/>
                </a:solidFill>
                <a:latin typeface="Arial"/>
                <a:cs typeface="Arial"/>
              </a:rPr>
              <a:t>2</a:t>
            </a:r>
            <a:r>
              <a:rPr sz="2800" b="1" spc="5" dirty="0">
                <a:solidFill>
                  <a:srgbClr val="FFFF00"/>
                </a:solidFill>
                <a:latin typeface="楷体"/>
                <a:cs typeface="楷体"/>
              </a:rPr>
              <a:t>：互联</a:t>
            </a:r>
            <a:r>
              <a:rPr sz="2800" b="1" spc="-15" dirty="0">
                <a:solidFill>
                  <a:srgbClr val="FFFF00"/>
                </a:solidFill>
                <a:latin typeface="楷体"/>
                <a:cs typeface="楷体"/>
              </a:rPr>
              <a:t>网</a:t>
            </a:r>
            <a:r>
              <a:rPr sz="2800" b="1" spc="-670" dirty="0">
                <a:solidFill>
                  <a:srgbClr val="FFFF00"/>
                </a:solidFill>
                <a:latin typeface="楷体"/>
                <a:cs typeface="楷体"/>
              </a:rPr>
              <a:t> </a:t>
            </a:r>
            <a:r>
              <a:rPr sz="2800" b="1" spc="-5" dirty="0">
                <a:solidFill>
                  <a:srgbClr val="FFFF00"/>
                </a:solidFill>
                <a:latin typeface="Arial"/>
                <a:cs typeface="Arial"/>
              </a:rPr>
              <a:t>+</a:t>
            </a:r>
            <a:r>
              <a:rPr sz="2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800" b="1" spc="5" dirty="0">
                <a:solidFill>
                  <a:srgbClr val="FFFF00"/>
                </a:solidFill>
                <a:latin typeface="楷体"/>
                <a:cs typeface="楷体"/>
              </a:rPr>
              <a:t>计</a:t>
            </a:r>
            <a:r>
              <a:rPr sz="2800" b="1" spc="-15" dirty="0">
                <a:solidFill>
                  <a:srgbClr val="FFFF00"/>
                </a:solidFill>
                <a:latin typeface="楷体"/>
                <a:cs typeface="楷体"/>
              </a:rPr>
              <a:t>算</a:t>
            </a:r>
            <a:r>
              <a:rPr sz="2800" b="1" spc="-645" dirty="0">
                <a:solidFill>
                  <a:srgbClr val="FFFF00"/>
                </a:solidFill>
                <a:latin typeface="楷体"/>
                <a:cs typeface="楷体"/>
              </a:rPr>
              <a:t> </a:t>
            </a:r>
            <a:r>
              <a:rPr sz="2800" b="1" spc="-5" dirty="0">
                <a:solidFill>
                  <a:srgbClr val="FFFF00"/>
                </a:solidFill>
                <a:latin typeface="Arial"/>
                <a:cs typeface="Arial"/>
              </a:rPr>
              <a:t>+ X</a:t>
            </a:r>
            <a:r>
              <a:rPr sz="2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800" b="1" spc="5" dirty="0">
                <a:solidFill>
                  <a:srgbClr val="FFFF00"/>
                </a:solidFill>
                <a:latin typeface="楷体"/>
                <a:cs typeface="楷体"/>
              </a:rPr>
              <a:t>，创新无限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88516" y="312801"/>
            <a:ext cx="78238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（一）深刻把握“百年未有之大变局”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856101" y="4734068"/>
            <a:ext cx="5969635" cy="1562735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400" spc="-5" dirty="0">
                <a:solidFill>
                  <a:srgbClr val="2E5496"/>
                </a:solidFill>
                <a:latin typeface="黑体"/>
                <a:cs typeface="黑体"/>
              </a:rPr>
              <a:t>1、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从</a:t>
            </a:r>
            <a:r>
              <a:rPr sz="2400" spc="-5" dirty="0">
                <a:solidFill>
                  <a:srgbClr val="2E5496"/>
                </a:solidFill>
                <a:latin typeface="黑体"/>
                <a:cs typeface="黑体"/>
              </a:rPr>
              <a:t>专家知识表示到大数据驱动的自主学习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2、从“个体智能”到“网络群体智能”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3、从“机器智能”到“人机混合智能”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8891" y="1322832"/>
            <a:ext cx="11477625" cy="2554605"/>
          </a:xfrm>
          <a:custGeom>
            <a:avLst/>
            <a:gdLst/>
            <a:ahLst/>
            <a:cxnLst/>
            <a:rect l="l" t="t" r="r" b="b"/>
            <a:pathLst>
              <a:path w="11477625" h="2554604">
                <a:moveTo>
                  <a:pt x="0" y="2554224"/>
                </a:moveTo>
                <a:lnTo>
                  <a:pt x="11477244" y="2554224"/>
                </a:lnTo>
                <a:lnTo>
                  <a:pt x="11477244" y="0"/>
                </a:lnTo>
                <a:lnTo>
                  <a:pt x="0" y="0"/>
                </a:lnTo>
                <a:lnTo>
                  <a:pt x="0" y="2554224"/>
                </a:lnTo>
                <a:close/>
              </a:path>
            </a:pathLst>
          </a:custGeom>
          <a:ln w="12192">
            <a:solidFill>
              <a:srgbClr val="C55A1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76828" y="3188207"/>
            <a:ext cx="6134100" cy="562610"/>
          </a:xfrm>
          <a:prstGeom prst="rect">
            <a:avLst/>
          </a:prstGeom>
          <a:solidFill>
            <a:srgbClr val="E1EFD9"/>
          </a:solidFill>
          <a:ln w="9144">
            <a:solidFill>
              <a:srgbClr val="41709C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006FC0"/>
                </a:solidFill>
                <a:latin typeface="黑体"/>
                <a:cs typeface="黑体"/>
              </a:rPr>
              <a:t>脑科学认知机理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127" y="2552700"/>
            <a:ext cx="3249295" cy="463550"/>
          </a:xfrm>
          <a:prstGeom prst="rect">
            <a:avLst/>
          </a:prstGeom>
          <a:solidFill>
            <a:srgbClr val="E1EFD9"/>
          </a:solidFill>
          <a:ln w="9144">
            <a:solidFill>
              <a:srgbClr val="41709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solidFill>
                  <a:srgbClr val="006FC0"/>
                </a:solidFill>
                <a:latin typeface="黑体"/>
                <a:cs typeface="黑体"/>
              </a:rPr>
              <a:t>智能感知与模式识别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9532" y="2552700"/>
            <a:ext cx="2840990" cy="463550"/>
          </a:xfrm>
          <a:prstGeom prst="rect">
            <a:avLst/>
          </a:prstGeom>
          <a:solidFill>
            <a:srgbClr val="E1EFD9"/>
          </a:solidFill>
          <a:ln w="9144">
            <a:solidFill>
              <a:srgbClr val="41709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506095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solidFill>
                  <a:srgbClr val="006FC0"/>
                </a:solidFill>
                <a:latin typeface="黑体"/>
                <a:cs typeface="黑体"/>
              </a:rPr>
              <a:t>自然语言处理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43655" y="1034796"/>
            <a:ext cx="5430520" cy="577850"/>
            <a:chOff x="3343655" y="1034796"/>
            <a:chExt cx="5430520" cy="577850"/>
          </a:xfrm>
        </p:grpSpPr>
        <p:sp>
          <p:nvSpPr>
            <p:cNvPr id="13" name="object 13"/>
            <p:cNvSpPr/>
            <p:nvPr/>
          </p:nvSpPr>
          <p:spPr>
            <a:xfrm>
              <a:off x="3359657" y="1050798"/>
              <a:ext cx="5398135" cy="546100"/>
            </a:xfrm>
            <a:custGeom>
              <a:avLst/>
              <a:gdLst/>
              <a:ahLst/>
              <a:cxnLst/>
              <a:rect l="l" t="t" r="r" b="b"/>
              <a:pathLst>
                <a:path w="5398134" h="546100">
                  <a:moveTo>
                    <a:pt x="5398008" y="0"/>
                  </a:moveTo>
                  <a:lnTo>
                    <a:pt x="0" y="0"/>
                  </a:lnTo>
                  <a:lnTo>
                    <a:pt x="0" y="545591"/>
                  </a:lnTo>
                  <a:lnTo>
                    <a:pt x="5398008" y="545591"/>
                  </a:lnTo>
                  <a:lnTo>
                    <a:pt x="5398008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9657" y="1050798"/>
              <a:ext cx="5398135" cy="546100"/>
            </a:xfrm>
            <a:custGeom>
              <a:avLst/>
              <a:gdLst/>
              <a:ahLst/>
              <a:cxnLst/>
              <a:rect l="l" t="t" r="r" b="b"/>
              <a:pathLst>
                <a:path w="5398134" h="546100">
                  <a:moveTo>
                    <a:pt x="0" y="545591"/>
                  </a:moveTo>
                  <a:lnTo>
                    <a:pt x="5398008" y="545591"/>
                  </a:lnTo>
                  <a:lnTo>
                    <a:pt x="5398008" y="0"/>
                  </a:lnTo>
                  <a:lnTo>
                    <a:pt x="0" y="0"/>
                  </a:lnTo>
                  <a:lnTo>
                    <a:pt x="0" y="545591"/>
                  </a:lnTo>
                  <a:close/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59658" y="1050797"/>
            <a:ext cx="5398135" cy="5461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780"/>
              </a:spcBef>
            </a:pP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趋势</a:t>
            </a:r>
            <a:r>
              <a:rPr sz="2400" spc="-5" dirty="0">
                <a:solidFill>
                  <a:srgbClr val="2E5496"/>
                </a:solidFill>
                <a:latin typeface="Arial"/>
                <a:cs typeface="Arial"/>
              </a:rPr>
              <a:t>3</a:t>
            </a:r>
            <a:r>
              <a:rPr sz="2400" spc="-5" dirty="0">
                <a:solidFill>
                  <a:srgbClr val="2E5496"/>
                </a:solidFill>
                <a:latin typeface="黑体"/>
                <a:cs typeface="黑体"/>
              </a:rPr>
              <a:t>：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《新一代人工智能发展规划》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2164" y="2490216"/>
            <a:ext cx="2585085" cy="464820"/>
          </a:xfrm>
          <a:prstGeom prst="rect">
            <a:avLst/>
          </a:prstGeom>
          <a:solidFill>
            <a:srgbClr val="E1EFD9"/>
          </a:solidFill>
          <a:ln w="9144">
            <a:solidFill>
              <a:srgbClr val="41709C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683895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006FC0"/>
                </a:solidFill>
                <a:latin typeface="黑体"/>
                <a:cs typeface="黑体"/>
              </a:rPr>
              <a:t>知识工程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9491" y="1773935"/>
            <a:ext cx="1812289" cy="464820"/>
          </a:xfrm>
          <a:prstGeom prst="rect">
            <a:avLst/>
          </a:prstGeom>
          <a:solidFill>
            <a:srgbClr val="E1EFD9"/>
          </a:solidFill>
          <a:ln w="9144">
            <a:solidFill>
              <a:srgbClr val="41709C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solidFill>
                  <a:srgbClr val="006FC0"/>
                </a:solidFill>
                <a:latin typeface="黑体"/>
                <a:cs typeface="黑体"/>
              </a:rPr>
              <a:t>智慧城市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62755" y="1758695"/>
            <a:ext cx="1812289" cy="463550"/>
          </a:xfrm>
          <a:prstGeom prst="rect">
            <a:avLst/>
          </a:prstGeom>
          <a:solidFill>
            <a:srgbClr val="E1EFD9"/>
          </a:solidFill>
          <a:ln w="9144">
            <a:solidFill>
              <a:srgbClr val="41709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solidFill>
                  <a:srgbClr val="006FC0"/>
                </a:solidFill>
                <a:latin typeface="黑体"/>
                <a:cs typeface="黑体"/>
              </a:rPr>
              <a:t>智慧教育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7544" y="1773935"/>
            <a:ext cx="1812289" cy="464820"/>
          </a:xfrm>
          <a:prstGeom prst="rect">
            <a:avLst/>
          </a:prstGeom>
          <a:solidFill>
            <a:srgbClr val="E1EFD9"/>
          </a:solidFill>
          <a:ln w="9144">
            <a:solidFill>
              <a:srgbClr val="41709C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434"/>
              </a:spcBef>
            </a:pPr>
            <a:r>
              <a:rPr sz="2400" spc="-5" dirty="0">
                <a:solidFill>
                  <a:srgbClr val="006FC0"/>
                </a:solidFill>
                <a:latin typeface="黑体"/>
                <a:cs typeface="黑体"/>
              </a:rPr>
              <a:t>智慧财经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37676" y="1758695"/>
            <a:ext cx="1812289" cy="463550"/>
          </a:xfrm>
          <a:prstGeom prst="rect">
            <a:avLst/>
          </a:prstGeom>
          <a:solidFill>
            <a:srgbClr val="E1EFD9"/>
          </a:solidFill>
          <a:ln w="9144">
            <a:solidFill>
              <a:srgbClr val="41709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297180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solidFill>
                  <a:srgbClr val="006FC0"/>
                </a:solidFill>
                <a:latin typeface="黑体"/>
                <a:cs typeface="黑体"/>
              </a:rPr>
              <a:t>智慧医疗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62207" y="1863598"/>
            <a:ext cx="534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6FC0"/>
                </a:solidFill>
                <a:latin typeface="黑体"/>
                <a:cs typeface="黑体"/>
              </a:rPr>
              <a:t>……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65647" y="3988308"/>
            <a:ext cx="789940" cy="623570"/>
            <a:chOff x="5565647" y="3988308"/>
            <a:chExt cx="789940" cy="623570"/>
          </a:xfrm>
        </p:grpSpPr>
        <p:sp>
          <p:nvSpPr>
            <p:cNvPr id="25" name="object 25"/>
            <p:cNvSpPr/>
            <p:nvPr/>
          </p:nvSpPr>
          <p:spPr>
            <a:xfrm>
              <a:off x="5571743" y="3994404"/>
              <a:ext cx="777240" cy="611505"/>
            </a:xfrm>
            <a:custGeom>
              <a:avLst/>
              <a:gdLst/>
              <a:ahLst/>
              <a:cxnLst/>
              <a:rect l="l" t="t" r="r" b="b"/>
              <a:pathLst>
                <a:path w="777239" h="611504">
                  <a:moveTo>
                    <a:pt x="582929" y="0"/>
                  </a:moveTo>
                  <a:lnTo>
                    <a:pt x="194309" y="0"/>
                  </a:lnTo>
                  <a:lnTo>
                    <a:pt x="194309" y="305562"/>
                  </a:lnTo>
                  <a:lnTo>
                    <a:pt x="0" y="305562"/>
                  </a:lnTo>
                  <a:lnTo>
                    <a:pt x="388619" y="611124"/>
                  </a:lnTo>
                  <a:lnTo>
                    <a:pt x="777239" y="305562"/>
                  </a:lnTo>
                  <a:lnTo>
                    <a:pt x="582929" y="305562"/>
                  </a:lnTo>
                  <a:lnTo>
                    <a:pt x="58292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71743" y="3994404"/>
              <a:ext cx="777240" cy="611505"/>
            </a:xfrm>
            <a:custGeom>
              <a:avLst/>
              <a:gdLst/>
              <a:ahLst/>
              <a:cxnLst/>
              <a:rect l="l" t="t" r="r" b="b"/>
              <a:pathLst>
                <a:path w="777239" h="611504">
                  <a:moveTo>
                    <a:pt x="0" y="305562"/>
                  </a:moveTo>
                  <a:lnTo>
                    <a:pt x="194309" y="305562"/>
                  </a:lnTo>
                  <a:lnTo>
                    <a:pt x="194309" y="0"/>
                  </a:lnTo>
                  <a:lnTo>
                    <a:pt x="582929" y="0"/>
                  </a:lnTo>
                  <a:lnTo>
                    <a:pt x="582929" y="305562"/>
                  </a:lnTo>
                  <a:lnTo>
                    <a:pt x="777239" y="305562"/>
                  </a:lnTo>
                  <a:lnTo>
                    <a:pt x="388619" y="611124"/>
                  </a:lnTo>
                  <a:lnTo>
                    <a:pt x="0" y="30556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82624" y="4908803"/>
            <a:ext cx="1812289" cy="1152525"/>
          </a:xfrm>
          <a:prstGeom prst="rect">
            <a:avLst/>
          </a:prstGeom>
          <a:solidFill>
            <a:srgbClr val="E1EFD9"/>
          </a:solidFill>
          <a:ln w="9144">
            <a:solidFill>
              <a:srgbClr val="41709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2800" spc="-5" dirty="0">
                <a:solidFill>
                  <a:srgbClr val="006FC0"/>
                </a:solidFill>
                <a:latin typeface="Times New Roman"/>
                <a:cs typeface="Times New Roman"/>
              </a:rPr>
              <a:t>AI 2.0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800" dirty="0">
                <a:solidFill>
                  <a:srgbClr val="006FC0"/>
                </a:solidFill>
                <a:latin typeface="黑体"/>
                <a:cs typeface="黑体"/>
              </a:rPr>
              <a:t>三</a:t>
            </a:r>
            <a:r>
              <a:rPr sz="2800" spc="-10" dirty="0">
                <a:solidFill>
                  <a:srgbClr val="006FC0"/>
                </a:solidFill>
                <a:latin typeface="黑体"/>
                <a:cs typeface="黑体"/>
              </a:rPr>
              <a:t>大</a:t>
            </a:r>
            <a:r>
              <a:rPr sz="2800" spc="-5" dirty="0">
                <a:solidFill>
                  <a:srgbClr val="006FC0"/>
                </a:solidFill>
                <a:latin typeface="黑体"/>
                <a:cs typeface="黑体"/>
              </a:rPr>
              <a:t>变化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68217" y="4909565"/>
            <a:ext cx="361315" cy="1275715"/>
          </a:xfrm>
          <a:custGeom>
            <a:avLst/>
            <a:gdLst/>
            <a:ahLst/>
            <a:cxnLst/>
            <a:rect l="l" t="t" r="r" b="b"/>
            <a:pathLst>
              <a:path w="361314" h="1275714">
                <a:moveTo>
                  <a:pt x="361188" y="1275587"/>
                </a:moveTo>
                <a:lnTo>
                  <a:pt x="290911" y="1273222"/>
                </a:lnTo>
                <a:lnTo>
                  <a:pt x="233505" y="1266772"/>
                </a:lnTo>
                <a:lnTo>
                  <a:pt x="194792" y="1257205"/>
                </a:lnTo>
                <a:lnTo>
                  <a:pt x="180594" y="1245488"/>
                </a:lnTo>
                <a:lnTo>
                  <a:pt x="180594" y="679030"/>
                </a:lnTo>
                <a:lnTo>
                  <a:pt x="166395" y="667331"/>
                </a:lnTo>
                <a:lnTo>
                  <a:pt x="127682" y="657775"/>
                </a:lnTo>
                <a:lnTo>
                  <a:pt x="70276" y="651332"/>
                </a:lnTo>
                <a:lnTo>
                  <a:pt x="0" y="648969"/>
                </a:lnTo>
                <a:lnTo>
                  <a:pt x="70276" y="646606"/>
                </a:lnTo>
                <a:lnTo>
                  <a:pt x="127682" y="640159"/>
                </a:lnTo>
                <a:lnTo>
                  <a:pt x="166395" y="630592"/>
                </a:lnTo>
                <a:lnTo>
                  <a:pt x="180594" y="618870"/>
                </a:lnTo>
                <a:lnTo>
                  <a:pt x="180594" y="30098"/>
                </a:lnTo>
                <a:lnTo>
                  <a:pt x="194792" y="18377"/>
                </a:lnTo>
                <a:lnTo>
                  <a:pt x="233505" y="8810"/>
                </a:lnTo>
                <a:lnTo>
                  <a:pt x="290911" y="2363"/>
                </a:lnTo>
                <a:lnTo>
                  <a:pt x="361188" y="0"/>
                </a:lnTo>
              </a:path>
            </a:pathLst>
          </a:custGeom>
          <a:ln w="381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208328" y="317753"/>
            <a:ext cx="782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（二）深刻把握“百年未有之大变局”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0900" cy="739140"/>
          </a:xfrm>
          <a:custGeom>
            <a:avLst/>
            <a:gdLst/>
            <a:ahLst/>
            <a:cxnLst/>
            <a:rect l="l" t="t" r="r" b="b"/>
            <a:pathLst>
              <a:path w="850900" h="739140">
                <a:moveTo>
                  <a:pt x="850391" y="0"/>
                </a:moveTo>
                <a:lnTo>
                  <a:pt x="0" y="0"/>
                </a:lnTo>
                <a:lnTo>
                  <a:pt x="0" y="739140"/>
                </a:lnTo>
                <a:lnTo>
                  <a:pt x="850391" y="739140"/>
                </a:lnTo>
                <a:lnTo>
                  <a:pt x="850391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87311"/>
            <a:ext cx="12192000" cy="170815"/>
          </a:xfrm>
          <a:custGeom>
            <a:avLst/>
            <a:gdLst/>
            <a:ahLst/>
            <a:cxnLst/>
            <a:rect l="l" t="t" r="r" b="b"/>
            <a:pathLst>
              <a:path w="12192000" h="170815">
                <a:moveTo>
                  <a:pt x="12192000" y="0"/>
                </a:moveTo>
                <a:lnTo>
                  <a:pt x="0" y="0"/>
                </a:lnTo>
                <a:lnTo>
                  <a:pt x="0" y="170687"/>
                </a:lnTo>
                <a:lnTo>
                  <a:pt x="12192000" y="1706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2559" y="4075175"/>
            <a:ext cx="3139439" cy="27828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8527" y="953394"/>
            <a:ext cx="10831830" cy="514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人</a:t>
            </a:r>
            <a:r>
              <a:rPr sz="2800" b="1" spc="-10" dirty="0">
                <a:solidFill>
                  <a:srgbClr val="FF0000"/>
                </a:solidFill>
                <a:latin typeface="黑体"/>
                <a:cs typeface="黑体"/>
              </a:rPr>
              <a:t>机混合</a:t>
            </a: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增</a:t>
            </a:r>
            <a:r>
              <a:rPr sz="2800" b="1" spc="-10" dirty="0">
                <a:solidFill>
                  <a:srgbClr val="FF0000"/>
                </a:solidFill>
                <a:latin typeface="黑体"/>
                <a:cs typeface="黑体"/>
              </a:rPr>
              <a:t>强智</a:t>
            </a:r>
            <a:r>
              <a:rPr sz="2800" b="1" spc="20" dirty="0">
                <a:solidFill>
                  <a:srgbClr val="FF0000"/>
                </a:solidFill>
                <a:latin typeface="黑体"/>
                <a:cs typeface="黑体"/>
              </a:rPr>
              <a:t>能</a:t>
            </a:r>
            <a:r>
              <a:rPr sz="2800" b="1" spc="5" dirty="0">
                <a:solidFill>
                  <a:srgbClr val="2E5496"/>
                </a:solidFill>
                <a:latin typeface="黑体"/>
                <a:cs typeface="黑体"/>
              </a:rPr>
              <a:t>：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旨在将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人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类的认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知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能力和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计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算机的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快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速运算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及 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海量存储能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力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有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机结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合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，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实</a:t>
            </a:r>
            <a:r>
              <a:rPr sz="2800" b="1" spc="30" dirty="0">
                <a:solidFill>
                  <a:srgbClr val="2E5496"/>
                </a:solidFill>
                <a:latin typeface="楷体"/>
                <a:cs typeface="楷体"/>
              </a:rPr>
              <a:t>现</a:t>
            </a:r>
            <a:r>
              <a:rPr sz="2800" b="1" spc="-5" dirty="0">
                <a:solidFill>
                  <a:srgbClr val="2E5496"/>
                </a:solidFill>
                <a:latin typeface="Arial"/>
                <a:cs typeface="Arial"/>
              </a:rPr>
              <a:t>1+1&gt;2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。由此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，提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出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超人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类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主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义</a:t>
            </a:r>
            <a:endParaRPr sz="2800">
              <a:latin typeface="楷体"/>
              <a:cs typeface="楷体"/>
            </a:endParaRPr>
          </a:p>
          <a:p>
            <a:pPr marL="469900">
              <a:lnSpc>
                <a:spcPct val="100000"/>
              </a:lnSpc>
              <a:spcBef>
                <a:spcPts val="1680"/>
              </a:spcBef>
            </a:pP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（</a:t>
            </a:r>
            <a:r>
              <a:rPr sz="2800" b="1" spc="-15" dirty="0">
                <a:solidFill>
                  <a:srgbClr val="2E5496"/>
                </a:solidFill>
                <a:latin typeface="Arial"/>
                <a:cs typeface="Arial"/>
              </a:rPr>
              <a:t>TransHumanism,</a:t>
            </a:r>
            <a:r>
              <a:rPr sz="2800" b="1" spc="30" dirty="0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2E5496"/>
                </a:solidFill>
                <a:latin typeface="Arial"/>
                <a:cs typeface="Arial"/>
              </a:rPr>
              <a:t>H+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）</a:t>
            </a:r>
            <a:endParaRPr sz="2800">
              <a:latin typeface="楷体"/>
              <a:cs typeface="楷体"/>
            </a:endParaRPr>
          </a:p>
          <a:p>
            <a:pPr marL="469900">
              <a:lnSpc>
                <a:spcPct val="100000"/>
              </a:lnSpc>
              <a:spcBef>
                <a:spcPts val="1680"/>
              </a:spcBef>
            </a:pPr>
            <a:r>
              <a:rPr sz="2800" spc="5" dirty="0">
                <a:solidFill>
                  <a:srgbClr val="1556AD"/>
                </a:solidFill>
                <a:latin typeface="黑体"/>
                <a:cs typeface="黑体"/>
              </a:rPr>
              <a:t>雷</a:t>
            </a:r>
            <a:r>
              <a:rPr sz="2800" spc="-5" dirty="0">
                <a:solidFill>
                  <a:srgbClr val="1556AD"/>
                </a:solidFill>
                <a:latin typeface="Arial"/>
                <a:cs typeface="Arial"/>
              </a:rPr>
              <a:t>.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库兹韦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尔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（</a:t>
            </a:r>
            <a:r>
              <a:rPr sz="2800" dirty="0">
                <a:solidFill>
                  <a:srgbClr val="1556AD"/>
                </a:solidFill>
                <a:latin typeface="Arial"/>
                <a:cs typeface="Arial"/>
              </a:rPr>
              <a:t>2016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）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关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于</a:t>
            </a:r>
            <a:r>
              <a:rPr sz="2800" spc="-5" dirty="0">
                <a:solidFill>
                  <a:srgbClr val="1556AD"/>
                </a:solidFill>
                <a:latin typeface="Arial"/>
                <a:cs typeface="Arial"/>
              </a:rPr>
              <a:t>AI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三个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预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言：</a:t>
            </a:r>
            <a:endParaRPr sz="2800">
              <a:latin typeface="黑体"/>
              <a:cs typeface="黑体"/>
            </a:endParaRPr>
          </a:p>
          <a:p>
            <a:pPr marL="864235" lvl="1" indent="-394970">
              <a:lnSpc>
                <a:spcPct val="100000"/>
              </a:lnSpc>
              <a:spcBef>
                <a:spcPts val="1685"/>
              </a:spcBef>
              <a:buAutoNum type="arabicPeriod"/>
              <a:tabLst>
                <a:tab pos="864869" algn="l"/>
              </a:tabLst>
            </a:pP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2029</a:t>
            </a:r>
            <a:r>
              <a:rPr sz="2800" b="1" spc="10" dirty="0">
                <a:solidFill>
                  <a:srgbClr val="1556AD"/>
                </a:solidFill>
                <a:latin typeface="黑体"/>
                <a:cs typeface="黑体"/>
              </a:rPr>
              <a:t>年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，</a:t>
            </a:r>
            <a:r>
              <a:rPr sz="2800" b="1" spc="5" dirty="0">
                <a:latin typeface="楷体"/>
                <a:cs typeface="楷体"/>
              </a:rPr>
              <a:t>机器人智能</a:t>
            </a:r>
            <a:r>
              <a:rPr sz="2800" b="1" spc="-10" dirty="0">
                <a:latin typeface="楷体"/>
                <a:cs typeface="楷体"/>
              </a:rPr>
              <a:t>将</a:t>
            </a:r>
            <a:r>
              <a:rPr sz="2800" b="1" spc="5" dirty="0">
                <a:latin typeface="楷体"/>
                <a:cs typeface="楷体"/>
              </a:rPr>
              <a:t>与</a:t>
            </a:r>
            <a:r>
              <a:rPr sz="2800" b="1" spc="-10" dirty="0">
                <a:latin typeface="楷体"/>
                <a:cs typeface="楷体"/>
              </a:rPr>
              <a:t>人类</a:t>
            </a:r>
            <a:r>
              <a:rPr sz="2800" b="1" spc="5" dirty="0">
                <a:latin typeface="楷体"/>
                <a:cs typeface="楷体"/>
              </a:rPr>
              <a:t>智</a:t>
            </a:r>
            <a:r>
              <a:rPr sz="2800" b="1" spc="-10" dirty="0">
                <a:latin typeface="楷体"/>
                <a:cs typeface="楷体"/>
              </a:rPr>
              <a:t>能匹</a:t>
            </a:r>
            <a:r>
              <a:rPr sz="2800" b="1" spc="5" dirty="0">
                <a:latin typeface="楷体"/>
                <a:cs typeface="楷体"/>
              </a:rPr>
              <a:t>敌</a:t>
            </a:r>
            <a:r>
              <a:rPr sz="2800" b="1" spc="-15" dirty="0">
                <a:latin typeface="楷体"/>
                <a:cs typeface="楷体"/>
              </a:rPr>
              <a:t>；</a:t>
            </a:r>
            <a:endParaRPr sz="2800">
              <a:latin typeface="楷体"/>
              <a:cs typeface="楷体"/>
            </a:endParaRPr>
          </a:p>
          <a:p>
            <a:pPr marL="864235" lvl="1" indent="-39497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864869" algn="l"/>
              </a:tabLst>
            </a:pP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2030</a:t>
            </a:r>
            <a:r>
              <a:rPr sz="2800" b="1" spc="10" dirty="0">
                <a:solidFill>
                  <a:srgbClr val="1556AD"/>
                </a:solidFill>
                <a:latin typeface="黑体"/>
                <a:cs typeface="黑体"/>
              </a:rPr>
              <a:t>年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，</a:t>
            </a:r>
            <a:r>
              <a:rPr sz="2800" b="1" spc="5" dirty="0">
                <a:latin typeface="楷体"/>
                <a:cs typeface="楷体"/>
              </a:rPr>
              <a:t>人类将与</a:t>
            </a:r>
            <a:r>
              <a:rPr sz="2800" b="1" spc="-5" dirty="0">
                <a:latin typeface="Arial"/>
                <a:cs typeface="Arial"/>
              </a:rPr>
              <a:t>AI</a:t>
            </a:r>
            <a:r>
              <a:rPr sz="2800" b="1" spc="5" dirty="0">
                <a:latin typeface="楷体"/>
                <a:cs typeface="楷体"/>
              </a:rPr>
              <a:t>结合</a:t>
            </a:r>
            <a:r>
              <a:rPr sz="2800" b="1" spc="-10" dirty="0">
                <a:latin typeface="楷体"/>
                <a:cs typeface="楷体"/>
              </a:rPr>
              <a:t>变身</a:t>
            </a:r>
            <a:r>
              <a:rPr sz="2800" b="1" spc="5" dirty="0">
                <a:latin typeface="楷体"/>
                <a:cs typeface="楷体"/>
              </a:rPr>
              <a:t>成</a:t>
            </a:r>
            <a:r>
              <a:rPr sz="2800" b="1" spc="-10" dirty="0">
                <a:latin typeface="楷体"/>
                <a:cs typeface="楷体"/>
              </a:rPr>
              <a:t>为“</a:t>
            </a:r>
            <a:r>
              <a:rPr sz="2800" b="1" spc="5" dirty="0">
                <a:latin typeface="楷体"/>
                <a:cs typeface="楷体"/>
              </a:rPr>
              <a:t>混</a:t>
            </a:r>
            <a:r>
              <a:rPr sz="2800" b="1" spc="-10" dirty="0">
                <a:latin typeface="楷体"/>
                <a:cs typeface="楷体"/>
              </a:rPr>
              <a:t>血</a:t>
            </a:r>
            <a:r>
              <a:rPr sz="2800" b="1" spc="5" dirty="0">
                <a:latin typeface="楷体"/>
                <a:cs typeface="楷体"/>
              </a:rPr>
              <a:t>儿</a:t>
            </a:r>
            <a:r>
              <a:rPr sz="2800" b="1" spc="-15" dirty="0">
                <a:latin typeface="楷体"/>
                <a:cs typeface="楷体"/>
              </a:rPr>
              <a:t>”；</a:t>
            </a:r>
            <a:endParaRPr sz="2800">
              <a:latin typeface="楷体"/>
              <a:cs typeface="楷体"/>
            </a:endParaRPr>
          </a:p>
          <a:p>
            <a:pPr marL="469900" marR="240029" lvl="1">
              <a:lnSpc>
                <a:spcPct val="150000"/>
              </a:lnSpc>
              <a:buAutoNum type="arabicPeriod"/>
              <a:tabLst>
                <a:tab pos="864869" algn="l"/>
              </a:tabLst>
            </a:pP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2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0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4</a:t>
            </a:r>
            <a:r>
              <a:rPr sz="2800" b="1" spc="10" dirty="0">
                <a:solidFill>
                  <a:srgbClr val="1556AD"/>
                </a:solidFill>
                <a:latin typeface="Arial"/>
                <a:cs typeface="Arial"/>
              </a:rPr>
              <a:t>5</a:t>
            </a:r>
            <a:r>
              <a:rPr sz="2800" b="1" spc="10" dirty="0">
                <a:solidFill>
                  <a:srgbClr val="1556AD"/>
                </a:solidFill>
                <a:latin typeface="黑体"/>
                <a:cs typeface="黑体"/>
              </a:rPr>
              <a:t>年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，</a:t>
            </a:r>
            <a:r>
              <a:rPr sz="2800" b="1" spc="5" dirty="0">
                <a:latin typeface="楷体"/>
                <a:cs typeface="楷体"/>
              </a:rPr>
              <a:t>人与机器将</a:t>
            </a:r>
            <a:r>
              <a:rPr sz="2800" b="1" spc="-10" dirty="0">
                <a:latin typeface="楷体"/>
                <a:cs typeface="楷体"/>
              </a:rPr>
              <a:t>深</a:t>
            </a:r>
            <a:r>
              <a:rPr sz="2800" b="1" spc="5" dirty="0">
                <a:latin typeface="楷体"/>
                <a:cs typeface="楷体"/>
              </a:rPr>
              <a:t>度</a:t>
            </a:r>
            <a:r>
              <a:rPr sz="2800" b="1" spc="-10" dirty="0">
                <a:latin typeface="楷体"/>
                <a:cs typeface="楷体"/>
              </a:rPr>
              <a:t>融合</a:t>
            </a:r>
            <a:r>
              <a:rPr sz="2800" b="1" spc="5" dirty="0">
                <a:latin typeface="楷体"/>
                <a:cs typeface="楷体"/>
              </a:rPr>
              <a:t>，</a:t>
            </a:r>
            <a:r>
              <a:rPr sz="2800" b="1" spc="-10" dirty="0">
                <a:latin typeface="楷体"/>
                <a:cs typeface="楷体"/>
              </a:rPr>
              <a:t>实</a:t>
            </a:r>
            <a:r>
              <a:rPr sz="2800" b="1" spc="25" dirty="0">
                <a:latin typeface="楷体"/>
                <a:cs typeface="楷体"/>
              </a:rPr>
              <a:t>现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人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机融</a:t>
            </a:r>
            <a:r>
              <a:rPr sz="2800" spc="10" dirty="0">
                <a:solidFill>
                  <a:srgbClr val="FF0000"/>
                </a:solidFill>
                <a:latin typeface="黑体"/>
                <a:cs typeface="黑体"/>
              </a:rPr>
              <a:t>合</a:t>
            </a:r>
            <a:r>
              <a:rPr sz="2800" b="1" spc="-10" dirty="0">
                <a:latin typeface="楷体"/>
                <a:cs typeface="楷体"/>
              </a:rPr>
              <a:t>的</a:t>
            </a:r>
            <a:r>
              <a:rPr sz="2800" b="1" spc="5" dirty="0">
                <a:latin typeface="楷体"/>
                <a:cs typeface="楷体"/>
              </a:rPr>
              <a:t>混</a:t>
            </a:r>
            <a:r>
              <a:rPr sz="2800" b="1" spc="-10" dirty="0">
                <a:latin typeface="楷体"/>
                <a:cs typeface="楷体"/>
              </a:rPr>
              <a:t>合智</a:t>
            </a:r>
            <a:r>
              <a:rPr sz="2800" b="1" spc="5" dirty="0">
                <a:latin typeface="楷体"/>
                <a:cs typeface="楷体"/>
              </a:rPr>
              <a:t>能</a:t>
            </a:r>
            <a:r>
              <a:rPr sz="2800" b="1" spc="-10" dirty="0">
                <a:latin typeface="楷体"/>
                <a:cs typeface="楷体"/>
              </a:rPr>
              <a:t>，</a:t>
            </a:r>
            <a:r>
              <a:rPr sz="2800" b="1" spc="-15" dirty="0">
                <a:latin typeface="楷体"/>
                <a:cs typeface="楷体"/>
              </a:rPr>
              <a:t>这 </a:t>
            </a:r>
            <a:r>
              <a:rPr sz="2800" b="1" spc="5" dirty="0">
                <a:latin typeface="楷体"/>
                <a:cs typeface="楷体"/>
              </a:rPr>
              <a:t>是</a:t>
            </a:r>
            <a:r>
              <a:rPr sz="2800" b="1" spc="-10" dirty="0">
                <a:latin typeface="楷体"/>
                <a:cs typeface="楷体"/>
              </a:rPr>
              <a:t>未来智</a:t>
            </a:r>
            <a:r>
              <a:rPr sz="2800" b="1" spc="5" dirty="0">
                <a:latin typeface="楷体"/>
                <a:cs typeface="楷体"/>
              </a:rPr>
              <a:t>能</a:t>
            </a:r>
            <a:r>
              <a:rPr sz="2800" b="1" spc="-10" dirty="0">
                <a:latin typeface="楷体"/>
                <a:cs typeface="楷体"/>
              </a:rPr>
              <a:t>的新形</a:t>
            </a:r>
            <a:r>
              <a:rPr sz="2800" b="1" spc="5" dirty="0">
                <a:latin typeface="楷体"/>
                <a:cs typeface="楷体"/>
              </a:rPr>
              <a:t>式</a:t>
            </a:r>
            <a:r>
              <a:rPr sz="2800" b="1" spc="-15" dirty="0"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08328" y="317753"/>
            <a:ext cx="782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（二）深刻把握“百年未有之大变局”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5623559"/>
            <a:ext cx="12192000" cy="1234440"/>
            <a:chOff x="0" y="5623559"/>
            <a:chExt cx="12192000" cy="1234440"/>
          </a:xfrm>
        </p:grpSpPr>
        <p:sp>
          <p:nvSpPr>
            <p:cNvPr id="5" name="object 5"/>
            <p:cNvSpPr/>
            <p:nvPr/>
          </p:nvSpPr>
          <p:spPr>
            <a:xfrm>
              <a:off x="0" y="6483095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19"/>
              <a:ext cx="1150620" cy="3124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5629655"/>
              <a:ext cx="12192000" cy="965200"/>
            </a:xfrm>
            <a:custGeom>
              <a:avLst/>
              <a:gdLst/>
              <a:ahLst/>
              <a:cxnLst/>
              <a:rect l="l" t="t" r="r" b="b"/>
              <a:pathLst>
                <a:path w="12192000" h="965200">
                  <a:moveTo>
                    <a:pt x="0" y="0"/>
                  </a:moveTo>
                  <a:lnTo>
                    <a:pt x="0" y="964692"/>
                  </a:lnTo>
                  <a:lnTo>
                    <a:pt x="12191999" y="964692"/>
                  </a:lnTo>
                  <a:lnTo>
                    <a:pt x="12191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5623559"/>
              <a:ext cx="12192000" cy="977265"/>
            </a:xfrm>
            <a:custGeom>
              <a:avLst/>
              <a:gdLst/>
              <a:ahLst/>
              <a:cxnLst/>
              <a:rect l="l" t="t" r="r" b="b"/>
              <a:pathLst>
                <a:path w="12192000" h="977265">
                  <a:moveTo>
                    <a:pt x="12191987" y="964692"/>
                  </a:moveTo>
                  <a:lnTo>
                    <a:pt x="0" y="964692"/>
                  </a:lnTo>
                  <a:lnTo>
                    <a:pt x="0" y="976884"/>
                  </a:lnTo>
                  <a:lnTo>
                    <a:pt x="12191987" y="976884"/>
                  </a:lnTo>
                  <a:lnTo>
                    <a:pt x="12191987" y="964692"/>
                  </a:lnTo>
                  <a:close/>
                </a:path>
                <a:path w="12192000" h="977265">
                  <a:moveTo>
                    <a:pt x="12191987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12191987" y="12192"/>
                  </a:lnTo>
                  <a:lnTo>
                    <a:pt x="12191987" y="0"/>
                  </a:lnTo>
                  <a:close/>
                </a:path>
              </a:pathLst>
            </a:custGeom>
            <a:solidFill>
              <a:srgbClr val="3057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4155" y="5730341"/>
            <a:ext cx="110502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来源</a:t>
            </a:r>
            <a:r>
              <a:rPr sz="2400" b="1" spc="-5" dirty="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BBC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基于剑桥大学研究</a:t>
            </a:r>
            <a:r>
              <a:rPr sz="2400" b="1" spc="-10" dirty="0">
                <a:solidFill>
                  <a:srgbClr val="FFFFFF"/>
                </a:solidFill>
                <a:latin typeface="黑体"/>
                <a:cs typeface="黑体"/>
              </a:rPr>
              <a:t>者</a:t>
            </a:r>
            <a:r>
              <a:rPr sz="2400" b="1" spc="-540" dirty="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Michael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Osborne </a:t>
            </a:r>
            <a:r>
              <a:rPr sz="2400" b="1" spc="-10" dirty="0">
                <a:solidFill>
                  <a:srgbClr val="FFFFFF"/>
                </a:solidFill>
                <a:latin typeface="黑体"/>
                <a:cs typeface="黑体"/>
              </a:rPr>
              <a:t>和</a:t>
            </a:r>
            <a:r>
              <a:rPr sz="2400" b="1" spc="-540" dirty="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Carl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Frey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的数据体系。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黑体"/>
                <a:cs typeface="黑体"/>
              </a:rPr>
              <a:t>结论</a:t>
            </a: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5G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400" b="1" spc="-5" dirty="0">
                <a:solidFill>
                  <a:srgbClr val="FFFFFF"/>
                </a:solidFill>
                <a:latin typeface="黑体"/>
                <a:cs typeface="黑体"/>
              </a:rPr>
              <a:t>将代替部分简单、重复的体力劳动。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5436" y="2445765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0" dirty="0">
                <a:solidFill>
                  <a:srgbClr val="006FC0"/>
                </a:solidFill>
                <a:latin typeface="微软雅黑"/>
                <a:cs typeface="微软雅黑"/>
              </a:rPr>
              <a:t>电话推销员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37458" y="2411095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0" dirty="0">
                <a:solidFill>
                  <a:srgbClr val="006FC0"/>
                </a:solidFill>
                <a:latin typeface="微软雅黑"/>
                <a:cs typeface="微软雅黑"/>
              </a:rPr>
              <a:t>会计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88941" y="2482418"/>
            <a:ext cx="309372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53210" algn="l"/>
              </a:tabLst>
            </a:pPr>
            <a:r>
              <a:rPr sz="2550" b="1" spc="450" baseline="3267" dirty="0">
                <a:solidFill>
                  <a:srgbClr val="006FC0"/>
                </a:solidFill>
                <a:latin typeface="微软雅黑"/>
                <a:cs typeface="微软雅黑"/>
              </a:rPr>
              <a:t>银行职</a:t>
            </a:r>
            <a:r>
              <a:rPr sz="2550" b="1" spc="7" baseline="3267" dirty="0">
                <a:solidFill>
                  <a:srgbClr val="006FC0"/>
                </a:solidFill>
                <a:latin typeface="微软雅黑"/>
                <a:cs typeface="微软雅黑"/>
              </a:rPr>
              <a:t>员</a:t>
            </a:r>
            <a:r>
              <a:rPr sz="2550" b="1" baseline="3267" dirty="0">
                <a:solidFill>
                  <a:srgbClr val="006FC0"/>
                </a:solidFill>
                <a:latin typeface="微软雅黑"/>
                <a:cs typeface="微软雅黑"/>
              </a:rPr>
              <a:t>	</a:t>
            </a:r>
            <a:r>
              <a:rPr sz="1700" b="1" spc="300" dirty="0">
                <a:solidFill>
                  <a:srgbClr val="006FC0"/>
                </a:solidFill>
                <a:latin typeface="微软雅黑"/>
                <a:cs typeface="微软雅黑"/>
              </a:rPr>
              <a:t>房地产经纪人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15402" y="2438526"/>
            <a:ext cx="104394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300" dirty="0">
                <a:solidFill>
                  <a:srgbClr val="006FC0"/>
                </a:solidFill>
                <a:latin typeface="微软雅黑"/>
                <a:cs typeface="微软雅黑"/>
              </a:rPr>
              <a:t>普通工人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09835" y="2426970"/>
            <a:ext cx="610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00" dirty="0">
                <a:solidFill>
                  <a:srgbClr val="006FC0"/>
                </a:solidFill>
                <a:latin typeface="微软雅黑"/>
                <a:cs typeface="微软雅黑"/>
              </a:rPr>
              <a:t>厨师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3892" y="3805173"/>
            <a:ext cx="825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0" dirty="0">
                <a:solidFill>
                  <a:srgbClr val="006FC0"/>
                </a:solidFill>
                <a:latin typeface="微软雅黑"/>
                <a:cs typeface="微软雅黑"/>
              </a:rPr>
              <a:t>摄影师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17897" y="3809238"/>
            <a:ext cx="1092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0" dirty="0">
                <a:solidFill>
                  <a:srgbClr val="006FC0"/>
                </a:solidFill>
                <a:latin typeface="微软雅黑"/>
                <a:cs typeface="微软雅黑"/>
              </a:rPr>
              <a:t>演员艺人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82614" y="3805173"/>
            <a:ext cx="825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0" dirty="0">
                <a:solidFill>
                  <a:srgbClr val="006FC0"/>
                </a:solidFill>
                <a:latin typeface="微软雅黑"/>
                <a:cs typeface="微软雅黑"/>
              </a:rPr>
              <a:t>运动员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54085" y="3786885"/>
            <a:ext cx="53467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300" dirty="0">
                <a:solidFill>
                  <a:srgbClr val="006FC0"/>
                </a:solidFill>
                <a:latin typeface="微软雅黑"/>
                <a:cs typeface="微软雅黑"/>
              </a:rPr>
              <a:t>警察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0967" y="3795521"/>
            <a:ext cx="1121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006FC0"/>
                </a:solidFill>
                <a:latin typeface="微软雅黑"/>
                <a:cs typeface="微软雅黑"/>
              </a:rPr>
              <a:t>IT</a:t>
            </a:r>
            <a:r>
              <a:rPr sz="1800" b="1" spc="-310" dirty="0">
                <a:solidFill>
                  <a:srgbClr val="006FC0"/>
                </a:solidFill>
                <a:latin typeface="微软雅黑"/>
                <a:cs typeface="微软雅黑"/>
              </a:rPr>
              <a:t> </a:t>
            </a:r>
            <a:r>
              <a:rPr sz="1800" b="1" spc="300" dirty="0">
                <a:solidFill>
                  <a:srgbClr val="006FC0"/>
                </a:solidFill>
                <a:latin typeface="微软雅黑"/>
                <a:cs typeface="微软雅黑"/>
              </a:rPr>
              <a:t>工程师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82595" y="5196966"/>
            <a:ext cx="7893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300" dirty="0">
                <a:solidFill>
                  <a:srgbClr val="006FC0"/>
                </a:solidFill>
                <a:latin typeface="微软雅黑"/>
                <a:cs typeface="微软雅黑"/>
              </a:rPr>
              <a:t>科学家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9380" y="5167706"/>
            <a:ext cx="5838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0100" algn="l"/>
                <a:tab pos="4758055" algn="l"/>
              </a:tabLst>
            </a:pPr>
            <a:r>
              <a:rPr sz="2700" b="1" spc="442" baseline="-1543" dirty="0">
                <a:solidFill>
                  <a:srgbClr val="006FC0"/>
                </a:solidFill>
                <a:latin typeface="微软雅黑"/>
                <a:cs typeface="微软雅黑"/>
              </a:rPr>
              <a:t>保</a:t>
            </a:r>
            <a:r>
              <a:rPr sz="2700" b="1" baseline="-1543" dirty="0">
                <a:solidFill>
                  <a:srgbClr val="006FC0"/>
                </a:solidFill>
                <a:latin typeface="微软雅黑"/>
                <a:cs typeface="微软雅黑"/>
              </a:rPr>
              <a:t>姆	</a:t>
            </a:r>
            <a:r>
              <a:rPr sz="2700" b="1" spc="450" baseline="-4629" dirty="0">
                <a:solidFill>
                  <a:srgbClr val="006FC0"/>
                </a:solidFill>
                <a:latin typeface="微软雅黑"/>
                <a:cs typeface="微软雅黑"/>
              </a:rPr>
              <a:t>律</a:t>
            </a:r>
            <a:r>
              <a:rPr sz="2700" b="1" baseline="-4629" dirty="0">
                <a:solidFill>
                  <a:srgbClr val="006FC0"/>
                </a:solidFill>
                <a:latin typeface="微软雅黑"/>
                <a:cs typeface="微软雅黑"/>
              </a:rPr>
              <a:t>师	</a:t>
            </a:r>
            <a:r>
              <a:rPr sz="1800" b="1" spc="300" dirty="0">
                <a:solidFill>
                  <a:srgbClr val="006FC0"/>
                </a:solidFill>
                <a:latin typeface="微软雅黑"/>
                <a:cs typeface="微软雅黑"/>
              </a:rPr>
              <a:t>心理医生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97443" y="5185664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0" dirty="0">
                <a:solidFill>
                  <a:srgbClr val="006FC0"/>
                </a:solidFill>
                <a:latin typeface="微软雅黑"/>
                <a:cs typeface="微软雅黑"/>
              </a:rPr>
              <a:t>教师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45879" y="5164328"/>
            <a:ext cx="9398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300" dirty="0">
                <a:solidFill>
                  <a:srgbClr val="006FC0"/>
                </a:solidFill>
                <a:latin typeface="微软雅黑"/>
                <a:cs typeface="微软雅黑"/>
              </a:rPr>
              <a:t>管理人</a:t>
            </a:r>
            <a:r>
              <a:rPr sz="1500" b="1" dirty="0">
                <a:solidFill>
                  <a:srgbClr val="006FC0"/>
                </a:solidFill>
                <a:latin typeface="微软雅黑"/>
                <a:cs typeface="微软雅黑"/>
              </a:rPr>
              <a:t>员</a:t>
            </a:r>
            <a:r>
              <a:rPr sz="1500" b="1" spc="-150" dirty="0">
                <a:solidFill>
                  <a:srgbClr val="006FC0"/>
                </a:solidFill>
                <a:latin typeface="微软雅黑"/>
                <a:cs typeface="微软雅黑"/>
              </a:rPr>
              <a:t> 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21773" y="3786885"/>
            <a:ext cx="53467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300" dirty="0">
                <a:solidFill>
                  <a:srgbClr val="006FC0"/>
                </a:solidFill>
                <a:latin typeface="微软雅黑"/>
                <a:cs typeface="微软雅黑"/>
              </a:rPr>
              <a:t>记者</a:t>
            </a:r>
            <a:endParaRPr sz="1700">
              <a:latin typeface="微软雅黑"/>
              <a:cs typeface="微软雅黑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48155" y="1549908"/>
            <a:ext cx="923925" cy="881380"/>
            <a:chOff x="1248155" y="1549908"/>
            <a:chExt cx="923925" cy="881380"/>
          </a:xfrm>
        </p:grpSpPr>
        <p:sp>
          <p:nvSpPr>
            <p:cNvPr id="26" name="object 26"/>
            <p:cNvSpPr/>
            <p:nvPr/>
          </p:nvSpPr>
          <p:spPr>
            <a:xfrm>
              <a:off x="1370075" y="1667256"/>
              <a:ext cx="678180" cy="647700"/>
            </a:xfrm>
            <a:custGeom>
              <a:avLst/>
              <a:gdLst/>
              <a:ahLst/>
              <a:cxnLst/>
              <a:rect l="l" t="t" r="r" b="b"/>
              <a:pathLst>
                <a:path w="678180" h="647700">
                  <a:moveTo>
                    <a:pt x="339090" y="0"/>
                  </a:moveTo>
                  <a:lnTo>
                    <a:pt x="288970" y="3512"/>
                  </a:lnTo>
                  <a:lnTo>
                    <a:pt x="241137" y="13714"/>
                  </a:lnTo>
                  <a:lnTo>
                    <a:pt x="196116" y="30106"/>
                  </a:lnTo>
                  <a:lnTo>
                    <a:pt x="154429" y="52184"/>
                  </a:lnTo>
                  <a:lnTo>
                    <a:pt x="116601" y="79448"/>
                  </a:lnTo>
                  <a:lnTo>
                    <a:pt x="83155" y="111397"/>
                  </a:lnTo>
                  <a:lnTo>
                    <a:pt x="54616" y="147528"/>
                  </a:lnTo>
                  <a:lnTo>
                    <a:pt x="31507" y="187340"/>
                  </a:lnTo>
                  <a:lnTo>
                    <a:pt x="14352" y="230332"/>
                  </a:lnTo>
                  <a:lnTo>
                    <a:pt x="3675" y="276003"/>
                  </a:lnTo>
                  <a:lnTo>
                    <a:pt x="0" y="323850"/>
                  </a:lnTo>
                  <a:lnTo>
                    <a:pt x="3675" y="371696"/>
                  </a:lnTo>
                  <a:lnTo>
                    <a:pt x="14352" y="417367"/>
                  </a:lnTo>
                  <a:lnTo>
                    <a:pt x="31507" y="460359"/>
                  </a:lnTo>
                  <a:lnTo>
                    <a:pt x="54616" y="500171"/>
                  </a:lnTo>
                  <a:lnTo>
                    <a:pt x="83155" y="536302"/>
                  </a:lnTo>
                  <a:lnTo>
                    <a:pt x="116601" y="568251"/>
                  </a:lnTo>
                  <a:lnTo>
                    <a:pt x="154429" y="595515"/>
                  </a:lnTo>
                  <a:lnTo>
                    <a:pt x="196116" y="617593"/>
                  </a:lnTo>
                  <a:lnTo>
                    <a:pt x="241137" y="633985"/>
                  </a:lnTo>
                  <a:lnTo>
                    <a:pt x="288970" y="644187"/>
                  </a:lnTo>
                  <a:lnTo>
                    <a:pt x="339090" y="647700"/>
                  </a:lnTo>
                  <a:lnTo>
                    <a:pt x="389209" y="644187"/>
                  </a:lnTo>
                  <a:lnTo>
                    <a:pt x="437042" y="633985"/>
                  </a:lnTo>
                  <a:lnTo>
                    <a:pt x="482063" y="617593"/>
                  </a:lnTo>
                  <a:lnTo>
                    <a:pt x="523750" y="595515"/>
                  </a:lnTo>
                  <a:lnTo>
                    <a:pt x="561578" y="568251"/>
                  </a:lnTo>
                  <a:lnTo>
                    <a:pt x="595024" y="536302"/>
                  </a:lnTo>
                  <a:lnTo>
                    <a:pt x="623563" y="500171"/>
                  </a:lnTo>
                  <a:lnTo>
                    <a:pt x="646672" y="460359"/>
                  </a:lnTo>
                  <a:lnTo>
                    <a:pt x="663827" y="417367"/>
                  </a:lnTo>
                  <a:lnTo>
                    <a:pt x="674504" y="371696"/>
                  </a:lnTo>
                  <a:lnTo>
                    <a:pt x="678180" y="323850"/>
                  </a:lnTo>
                  <a:lnTo>
                    <a:pt x="674504" y="276003"/>
                  </a:lnTo>
                  <a:lnTo>
                    <a:pt x="663827" y="230332"/>
                  </a:lnTo>
                  <a:lnTo>
                    <a:pt x="646672" y="187340"/>
                  </a:lnTo>
                  <a:lnTo>
                    <a:pt x="623563" y="147528"/>
                  </a:lnTo>
                  <a:lnTo>
                    <a:pt x="595024" y="111397"/>
                  </a:lnTo>
                  <a:lnTo>
                    <a:pt x="561578" y="79448"/>
                  </a:lnTo>
                  <a:lnTo>
                    <a:pt x="523750" y="52184"/>
                  </a:lnTo>
                  <a:lnTo>
                    <a:pt x="482063" y="30106"/>
                  </a:lnTo>
                  <a:lnTo>
                    <a:pt x="437042" y="13714"/>
                  </a:lnTo>
                  <a:lnTo>
                    <a:pt x="389209" y="3512"/>
                  </a:lnTo>
                  <a:lnTo>
                    <a:pt x="339090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8156" y="1549907"/>
              <a:ext cx="923925" cy="881380"/>
            </a:xfrm>
            <a:custGeom>
              <a:avLst/>
              <a:gdLst/>
              <a:ahLst/>
              <a:cxnLst/>
              <a:rect l="l" t="t" r="r" b="b"/>
              <a:pathLst>
                <a:path w="923925" h="881380">
                  <a:moveTo>
                    <a:pt x="799998" y="433400"/>
                  </a:moveTo>
                  <a:lnTo>
                    <a:pt x="795337" y="386803"/>
                  </a:lnTo>
                  <a:lnTo>
                    <a:pt x="783894" y="342099"/>
                  </a:lnTo>
                  <a:lnTo>
                    <a:pt x="766127" y="299859"/>
                  </a:lnTo>
                  <a:lnTo>
                    <a:pt x="742492" y="260629"/>
                  </a:lnTo>
                  <a:lnTo>
                    <a:pt x="713460" y="224980"/>
                  </a:lnTo>
                  <a:lnTo>
                    <a:pt x="679462" y="193459"/>
                  </a:lnTo>
                  <a:lnTo>
                    <a:pt x="640969" y="166636"/>
                  </a:lnTo>
                  <a:lnTo>
                    <a:pt x="598424" y="145059"/>
                  </a:lnTo>
                  <a:lnTo>
                    <a:pt x="552297" y="129286"/>
                  </a:lnTo>
                  <a:lnTo>
                    <a:pt x="503047" y="119888"/>
                  </a:lnTo>
                  <a:lnTo>
                    <a:pt x="461010" y="441198"/>
                  </a:lnTo>
                  <a:lnTo>
                    <a:pt x="464566" y="117348"/>
                  </a:lnTo>
                  <a:lnTo>
                    <a:pt x="413702" y="120484"/>
                  </a:lnTo>
                  <a:lnTo>
                    <a:pt x="365023" y="130543"/>
                  </a:lnTo>
                  <a:lnTo>
                    <a:pt x="319100" y="147040"/>
                  </a:lnTo>
                  <a:lnTo>
                    <a:pt x="276529" y="169468"/>
                  </a:lnTo>
                  <a:lnTo>
                    <a:pt x="237896" y="197345"/>
                  </a:lnTo>
                  <a:lnTo>
                    <a:pt x="203796" y="230174"/>
                  </a:lnTo>
                  <a:lnTo>
                    <a:pt x="174828" y="267449"/>
                  </a:lnTo>
                  <a:lnTo>
                    <a:pt x="151574" y="308686"/>
                  </a:lnTo>
                  <a:lnTo>
                    <a:pt x="134632" y="353390"/>
                  </a:lnTo>
                  <a:lnTo>
                    <a:pt x="124587" y="401066"/>
                  </a:lnTo>
                  <a:lnTo>
                    <a:pt x="122008" y="449008"/>
                  </a:lnTo>
                  <a:lnTo>
                    <a:pt x="126669" y="495604"/>
                  </a:lnTo>
                  <a:lnTo>
                    <a:pt x="138112" y="540308"/>
                  </a:lnTo>
                  <a:lnTo>
                    <a:pt x="155879" y="582549"/>
                  </a:lnTo>
                  <a:lnTo>
                    <a:pt x="179514" y="621779"/>
                  </a:lnTo>
                  <a:lnTo>
                    <a:pt x="208546" y="657428"/>
                  </a:lnTo>
                  <a:lnTo>
                    <a:pt x="242544" y="688949"/>
                  </a:lnTo>
                  <a:lnTo>
                    <a:pt x="281038" y="715772"/>
                  </a:lnTo>
                  <a:lnTo>
                    <a:pt x="323583" y="737349"/>
                  </a:lnTo>
                  <a:lnTo>
                    <a:pt x="369709" y="753122"/>
                  </a:lnTo>
                  <a:lnTo>
                    <a:pt x="418973" y="762508"/>
                  </a:lnTo>
                  <a:lnTo>
                    <a:pt x="469163" y="764971"/>
                  </a:lnTo>
                  <a:lnTo>
                    <a:pt x="517969" y="760514"/>
                  </a:lnTo>
                  <a:lnTo>
                    <a:pt x="564769" y="749592"/>
                  </a:lnTo>
                  <a:lnTo>
                    <a:pt x="609003" y="732624"/>
                  </a:lnTo>
                  <a:lnTo>
                    <a:pt x="650087" y="710044"/>
                  </a:lnTo>
                  <a:lnTo>
                    <a:pt x="687412" y="682307"/>
                  </a:lnTo>
                  <a:lnTo>
                    <a:pt x="720420" y="649820"/>
                  </a:lnTo>
                  <a:lnTo>
                    <a:pt x="748499" y="613054"/>
                  </a:lnTo>
                  <a:lnTo>
                    <a:pt x="771093" y="572427"/>
                  </a:lnTo>
                  <a:lnTo>
                    <a:pt x="787590" y="528370"/>
                  </a:lnTo>
                  <a:lnTo>
                    <a:pt x="797433" y="481330"/>
                  </a:lnTo>
                  <a:lnTo>
                    <a:pt x="799998" y="433400"/>
                  </a:lnTo>
                  <a:close/>
                </a:path>
                <a:path w="923925" h="881380">
                  <a:moveTo>
                    <a:pt x="923544" y="440436"/>
                  </a:moveTo>
                  <a:lnTo>
                    <a:pt x="920826" y="392455"/>
                  </a:lnTo>
                  <a:lnTo>
                    <a:pt x="912888" y="345973"/>
                  </a:lnTo>
                  <a:lnTo>
                    <a:pt x="899998" y="301244"/>
                  </a:lnTo>
                  <a:lnTo>
                    <a:pt x="882434" y="258559"/>
                  </a:lnTo>
                  <a:lnTo>
                    <a:pt x="860488" y="218160"/>
                  </a:lnTo>
                  <a:lnTo>
                    <a:pt x="836422" y="183222"/>
                  </a:lnTo>
                  <a:lnTo>
                    <a:pt x="836422" y="440436"/>
                  </a:lnTo>
                  <a:lnTo>
                    <a:pt x="832980" y="488429"/>
                  </a:lnTo>
                  <a:lnTo>
                    <a:pt x="823036" y="534352"/>
                  </a:lnTo>
                  <a:lnTo>
                    <a:pt x="806970" y="577938"/>
                  </a:lnTo>
                  <a:lnTo>
                    <a:pt x="785253" y="618744"/>
                  </a:lnTo>
                  <a:lnTo>
                    <a:pt x="758342" y="656323"/>
                  </a:lnTo>
                  <a:lnTo>
                    <a:pt x="726668" y="690245"/>
                  </a:lnTo>
                  <a:lnTo>
                    <a:pt x="690689" y="720115"/>
                  </a:lnTo>
                  <a:lnTo>
                    <a:pt x="650849" y="745502"/>
                  </a:lnTo>
                  <a:lnTo>
                    <a:pt x="607580" y="765987"/>
                  </a:lnTo>
                  <a:lnTo>
                    <a:pt x="561352" y="781126"/>
                  </a:lnTo>
                  <a:lnTo>
                    <a:pt x="512597" y="790524"/>
                  </a:lnTo>
                  <a:lnTo>
                    <a:pt x="461772" y="793750"/>
                  </a:lnTo>
                  <a:lnTo>
                    <a:pt x="410933" y="790524"/>
                  </a:lnTo>
                  <a:lnTo>
                    <a:pt x="362178" y="781126"/>
                  </a:lnTo>
                  <a:lnTo>
                    <a:pt x="315950" y="765987"/>
                  </a:lnTo>
                  <a:lnTo>
                    <a:pt x="272681" y="745502"/>
                  </a:lnTo>
                  <a:lnTo>
                    <a:pt x="232841" y="720115"/>
                  </a:lnTo>
                  <a:lnTo>
                    <a:pt x="196862" y="690245"/>
                  </a:lnTo>
                  <a:lnTo>
                    <a:pt x="165188" y="656323"/>
                  </a:lnTo>
                  <a:lnTo>
                    <a:pt x="138277" y="618744"/>
                  </a:lnTo>
                  <a:lnTo>
                    <a:pt x="116560" y="577938"/>
                  </a:lnTo>
                  <a:lnTo>
                    <a:pt x="100495" y="534352"/>
                  </a:lnTo>
                  <a:lnTo>
                    <a:pt x="90538" y="488378"/>
                  </a:lnTo>
                  <a:lnTo>
                    <a:pt x="87122" y="440436"/>
                  </a:lnTo>
                  <a:lnTo>
                    <a:pt x="90551" y="392455"/>
                  </a:lnTo>
                  <a:lnTo>
                    <a:pt x="100495" y="346532"/>
                  </a:lnTo>
                  <a:lnTo>
                    <a:pt x="116560" y="302945"/>
                  </a:lnTo>
                  <a:lnTo>
                    <a:pt x="138277" y="262140"/>
                  </a:lnTo>
                  <a:lnTo>
                    <a:pt x="165188" y="224561"/>
                  </a:lnTo>
                  <a:lnTo>
                    <a:pt x="196862" y="190639"/>
                  </a:lnTo>
                  <a:lnTo>
                    <a:pt x="232841" y="160769"/>
                  </a:lnTo>
                  <a:lnTo>
                    <a:pt x="272681" y="135382"/>
                  </a:lnTo>
                  <a:lnTo>
                    <a:pt x="315950" y="114896"/>
                  </a:lnTo>
                  <a:lnTo>
                    <a:pt x="362178" y="99758"/>
                  </a:lnTo>
                  <a:lnTo>
                    <a:pt x="410933" y="90360"/>
                  </a:lnTo>
                  <a:lnTo>
                    <a:pt x="461772" y="87122"/>
                  </a:lnTo>
                  <a:lnTo>
                    <a:pt x="512597" y="90360"/>
                  </a:lnTo>
                  <a:lnTo>
                    <a:pt x="561352" y="99758"/>
                  </a:lnTo>
                  <a:lnTo>
                    <a:pt x="607580" y="114896"/>
                  </a:lnTo>
                  <a:lnTo>
                    <a:pt x="650849" y="135382"/>
                  </a:lnTo>
                  <a:lnTo>
                    <a:pt x="690689" y="160769"/>
                  </a:lnTo>
                  <a:lnTo>
                    <a:pt x="726668" y="190639"/>
                  </a:lnTo>
                  <a:lnTo>
                    <a:pt x="758342" y="224561"/>
                  </a:lnTo>
                  <a:lnTo>
                    <a:pt x="785253" y="262140"/>
                  </a:lnTo>
                  <a:lnTo>
                    <a:pt x="806970" y="302945"/>
                  </a:lnTo>
                  <a:lnTo>
                    <a:pt x="823036" y="346532"/>
                  </a:lnTo>
                  <a:lnTo>
                    <a:pt x="832993" y="392506"/>
                  </a:lnTo>
                  <a:lnTo>
                    <a:pt x="836422" y="440436"/>
                  </a:lnTo>
                  <a:lnTo>
                    <a:pt x="836422" y="183222"/>
                  </a:lnTo>
                  <a:lnTo>
                    <a:pt x="804570" y="145364"/>
                  </a:lnTo>
                  <a:lnTo>
                    <a:pt x="771144" y="113487"/>
                  </a:lnTo>
                  <a:lnTo>
                    <a:pt x="737222" y="87122"/>
                  </a:lnTo>
                  <a:lnTo>
                    <a:pt x="694829" y="60147"/>
                  </a:lnTo>
                  <a:lnTo>
                    <a:pt x="652475" y="39217"/>
                  </a:lnTo>
                  <a:lnTo>
                    <a:pt x="607720" y="22466"/>
                  </a:lnTo>
                  <a:lnTo>
                    <a:pt x="560819" y="10172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72"/>
                  </a:lnTo>
                  <a:lnTo>
                    <a:pt x="315810" y="22466"/>
                  </a:lnTo>
                  <a:lnTo>
                    <a:pt x="271056" y="39217"/>
                  </a:lnTo>
                  <a:lnTo>
                    <a:pt x="228701" y="60147"/>
                  </a:lnTo>
                  <a:lnTo>
                    <a:pt x="189052" y="85001"/>
                  </a:lnTo>
                  <a:lnTo>
                    <a:pt x="152387" y="113487"/>
                  </a:lnTo>
                  <a:lnTo>
                    <a:pt x="118960" y="145364"/>
                  </a:lnTo>
                  <a:lnTo>
                    <a:pt x="89090" y="180340"/>
                  </a:lnTo>
                  <a:lnTo>
                    <a:pt x="63042" y="218160"/>
                  </a:lnTo>
                  <a:lnTo>
                    <a:pt x="41097" y="258559"/>
                  </a:lnTo>
                  <a:lnTo>
                    <a:pt x="23533" y="301244"/>
                  </a:lnTo>
                  <a:lnTo>
                    <a:pt x="10642" y="345973"/>
                  </a:lnTo>
                  <a:lnTo>
                    <a:pt x="2705" y="392506"/>
                  </a:lnTo>
                  <a:lnTo>
                    <a:pt x="0" y="440436"/>
                  </a:lnTo>
                  <a:lnTo>
                    <a:pt x="2705" y="488429"/>
                  </a:lnTo>
                  <a:lnTo>
                    <a:pt x="10642" y="534911"/>
                  </a:lnTo>
                  <a:lnTo>
                    <a:pt x="23533" y="579640"/>
                  </a:lnTo>
                  <a:lnTo>
                    <a:pt x="41097" y="622325"/>
                  </a:lnTo>
                  <a:lnTo>
                    <a:pt x="63042" y="662724"/>
                  </a:lnTo>
                  <a:lnTo>
                    <a:pt x="89090" y="700544"/>
                  </a:lnTo>
                  <a:lnTo>
                    <a:pt x="118960" y="735520"/>
                  </a:lnTo>
                  <a:lnTo>
                    <a:pt x="152387" y="767397"/>
                  </a:lnTo>
                  <a:lnTo>
                    <a:pt x="189052" y="795883"/>
                  </a:lnTo>
                  <a:lnTo>
                    <a:pt x="228701" y="820737"/>
                  </a:lnTo>
                  <a:lnTo>
                    <a:pt x="271056" y="841667"/>
                  </a:lnTo>
                  <a:lnTo>
                    <a:pt x="315810" y="858418"/>
                  </a:lnTo>
                  <a:lnTo>
                    <a:pt x="362712" y="870712"/>
                  </a:lnTo>
                  <a:lnTo>
                    <a:pt x="411454" y="878293"/>
                  </a:lnTo>
                  <a:lnTo>
                    <a:pt x="461772" y="880872"/>
                  </a:lnTo>
                  <a:lnTo>
                    <a:pt x="512076" y="878293"/>
                  </a:lnTo>
                  <a:lnTo>
                    <a:pt x="560819" y="870712"/>
                  </a:lnTo>
                  <a:lnTo>
                    <a:pt x="607720" y="858418"/>
                  </a:lnTo>
                  <a:lnTo>
                    <a:pt x="652475" y="841667"/>
                  </a:lnTo>
                  <a:lnTo>
                    <a:pt x="694829" y="820737"/>
                  </a:lnTo>
                  <a:lnTo>
                    <a:pt x="734479" y="795883"/>
                  </a:lnTo>
                  <a:lnTo>
                    <a:pt x="737222" y="793750"/>
                  </a:lnTo>
                  <a:lnTo>
                    <a:pt x="771144" y="767397"/>
                  </a:lnTo>
                  <a:lnTo>
                    <a:pt x="804570" y="735520"/>
                  </a:lnTo>
                  <a:lnTo>
                    <a:pt x="834440" y="700544"/>
                  </a:lnTo>
                  <a:lnTo>
                    <a:pt x="860488" y="662724"/>
                  </a:lnTo>
                  <a:lnTo>
                    <a:pt x="882434" y="622325"/>
                  </a:lnTo>
                  <a:lnTo>
                    <a:pt x="899998" y="579640"/>
                  </a:lnTo>
                  <a:lnTo>
                    <a:pt x="912888" y="534911"/>
                  </a:lnTo>
                  <a:lnTo>
                    <a:pt x="920826" y="488378"/>
                  </a:lnTo>
                  <a:lnTo>
                    <a:pt x="923544" y="4404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849879" y="1549908"/>
            <a:ext cx="923925" cy="881380"/>
            <a:chOff x="2849879" y="1549908"/>
            <a:chExt cx="923925" cy="881380"/>
          </a:xfrm>
        </p:grpSpPr>
        <p:sp>
          <p:nvSpPr>
            <p:cNvPr id="29" name="object 29"/>
            <p:cNvSpPr/>
            <p:nvPr/>
          </p:nvSpPr>
          <p:spPr>
            <a:xfrm>
              <a:off x="2971799" y="1667256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5" h="647700">
                  <a:moveTo>
                    <a:pt x="339851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1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3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49880" y="1549907"/>
              <a:ext cx="923925" cy="881380"/>
            </a:xfrm>
            <a:custGeom>
              <a:avLst/>
              <a:gdLst/>
              <a:ahLst/>
              <a:cxnLst/>
              <a:rect l="l" t="t" r="r" b="b"/>
              <a:pathLst>
                <a:path w="923925" h="881380">
                  <a:moveTo>
                    <a:pt x="800912" y="463003"/>
                  </a:moveTo>
                  <a:lnTo>
                    <a:pt x="800735" y="416991"/>
                  </a:lnTo>
                  <a:lnTo>
                    <a:pt x="793800" y="371957"/>
                  </a:lnTo>
                  <a:lnTo>
                    <a:pt x="780415" y="328536"/>
                  </a:lnTo>
                  <a:lnTo>
                    <a:pt x="760869" y="287375"/>
                  </a:lnTo>
                  <a:lnTo>
                    <a:pt x="735495" y="249135"/>
                  </a:lnTo>
                  <a:lnTo>
                    <a:pt x="704570" y="214439"/>
                  </a:lnTo>
                  <a:lnTo>
                    <a:pt x="668426" y="183959"/>
                  </a:lnTo>
                  <a:lnTo>
                    <a:pt x="627341" y="158318"/>
                  </a:lnTo>
                  <a:lnTo>
                    <a:pt x="581660" y="138176"/>
                  </a:lnTo>
                  <a:lnTo>
                    <a:pt x="461772" y="441198"/>
                  </a:lnTo>
                  <a:lnTo>
                    <a:pt x="465328" y="117348"/>
                  </a:lnTo>
                  <a:lnTo>
                    <a:pt x="418350" y="119989"/>
                  </a:lnTo>
                  <a:lnTo>
                    <a:pt x="372960" y="128587"/>
                  </a:lnTo>
                  <a:lnTo>
                    <a:pt x="329692" y="142811"/>
                  </a:lnTo>
                  <a:lnTo>
                    <a:pt x="289039" y="162318"/>
                  </a:lnTo>
                  <a:lnTo>
                    <a:pt x="251548" y="186766"/>
                  </a:lnTo>
                  <a:lnTo>
                    <a:pt x="217754" y="215798"/>
                  </a:lnTo>
                  <a:lnTo>
                    <a:pt x="188175" y="249085"/>
                  </a:lnTo>
                  <a:lnTo>
                    <a:pt x="163334" y="286283"/>
                  </a:lnTo>
                  <a:lnTo>
                    <a:pt x="143764" y="327025"/>
                  </a:lnTo>
                  <a:lnTo>
                    <a:pt x="129501" y="373062"/>
                  </a:lnTo>
                  <a:lnTo>
                    <a:pt x="122618" y="419404"/>
                  </a:lnTo>
                  <a:lnTo>
                    <a:pt x="122796" y="465416"/>
                  </a:lnTo>
                  <a:lnTo>
                    <a:pt x="129730" y="510451"/>
                  </a:lnTo>
                  <a:lnTo>
                    <a:pt x="143116" y="553872"/>
                  </a:lnTo>
                  <a:lnTo>
                    <a:pt x="162661" y="595033"/>
                  </a:lnTo>
                  <a:lnTo>
                    <a:pt x="188036" y="633272"/>
                  </a:lnTo>
                  <a:lnTo>
                    <a:pt x="218960" y="667969"/>
                  </a:lnTo>
                  <a:lnTo>
                    <a:pt x="255104" y="698449"/>
                  </a:lnTo>
                  <a:lnTo>
                    <a:pt x="296189" y="724090"/>
                  </a:lnTo>
                  <a:lnTo>
                    <a:pt x="341884" y="744220"/>
                  </a:lnTo>
                  <a:lnTo>
                    <a:pt x="390169" y="757821"/>
                  </a:lnTo>
                  <a:lnTo>
                    <a:pt x="438810" y="764400"/>
                  </a:lnTo>
                  <a:lnTo>
                    <a:pt x="487095" y="764222"/>
                  </a:lnTo>
                  <a:lnTo>
                    <a:pt x="534365" y="757605"/>
                  </a:lnTo>
                  <a:lnTo>
                    <a:pt x="579945" y="744842"/>
                  </a:lnTo>
                  <a:lnTo>
                    <a:pt x="623138" y="726211"/>
                  </a:lnTo>
                  <a:lnTo>
                    <a:pt x="663282" y="702017"/>
                  </a:lnTo>
                  <a:lnTo>
                    <a:pt x="699693" y="672541"/>
                  </a:lnTo>
                  <a:lnTo>
                    <a:pt x="731697" y="638073"/>
                  </a:lnTo>
                  <a:lnTo>
                    <a:pt x="758621" y="598932"/>
                  </a:lnTo>
                  <a:lnTo>
                    <a:pt x="779780" y="555371"/>
                  </a:lnTo>
                  <a:lnTo>
                    <a:pt x="794029" y="509346"/>
                  </a:lnTo>
                  <a:lnTo>
                    <a:pt x="800912" y="463003"/>
                  </a:lnTo>
                  <a:close/>
                </a:path>
                <a:path w="923925" h="881380">
                  <a:moveTo>
                    <a:pt x="923544" y="440436"/>
                  </a:moveTo>
                  <a:lnTo>
                    <a:pt x="920826" y="392455"/>
                  </a:lnTo>
                  <a:lnTo>
                    <a:pt x="912888" y="345973"/>
                  </a:lnTo>
                  <a:lnTo>
                    <a:pt x="899998" y="301244"/>
                  </a:lnTo>
                  <a:lnTo>
                    <a:pt x="882434" y="258559"/>
                  </a:lnTo>
                  <a:lnTo>
                    <a:pt x="860488" y="218160"/>
                  </a:lnTo>
                  <a:lnTo>
                    <a:pt x="836422" y="183222"/>
                  </a:lnTo>
                  <a:lnTo>
                    <a:pt x="836422" y="440436"/>
                  </a:lnTo>
                  <a:lnTo>
                    <a:pt x="832980" y="488429"/>
                  </a:lnTo>
                  <a:lnTo>
                    <a:pt x="823036" y="534352"/>
                  </a:lnTo>
                  <a:lnTo>
                    <a:pt x="806970" y="577938"/>
                  </a:lnTo>
                  <a:lnTo>
                    <a:pt x="785253" y="618744"/>
                  </a:lnTo>
                  <a:lnTo>
                    <a:pt x="758342" y="656323"/>
                  </a:lnTo>
                  <a:lnTo>
                    <a:pt x="726668" y="690245"/>
                  </a:lnTo>
                  <a:lnTo>
                    <a:pt x="690689" y="720115"/>
                  </a:lnTo>
                  <a:lnTo>
                    <a:pt x="650849" y="745502"/>
                  </a:lnTo>
                  <a:lnTo>
                    <a:pt x="607580" y="765987"/>
                  </a:lnTo>
                  <a:lnTo>
                    <a:pt x="561352" y="781126"/>
                  </a:lnTo>
                  <a:lnTo>
                    <a:pt x="512597" y="790524"/>
                  </a:lnTo>
                  <a:lnTo>
                    <a:pt x="461772" y="793750"/>
                  </a:lnTo>
                  <a:lnTo>
                    <a:pt x="410933" y="790524"/>
                  </a:lnTo>
                  <a:lnTo>
                    <a:pt x="362178" y="781126"/>
                  </a:lnTo>
                  <a:lnTo>
                    <a:pt x="315950" y="765987"/>
                  </a:lnTo>
                  <a:lnTo>
                    <a:pt x="272681" y="745502"/>
                  </a:lnTo>
                  <a:lnTo>
                    <a:pt x="232841" y="720115"/>
                  </a:lnTo>
                  <a:lnTo>
                    <a:pt x="196862" y="690245"/>
                  </a:lnTo>
                  <a:lnTo>
                    <a:pt x="165188" y="656323"/>
                  </a:lnTo>
                  <a:lnTo>
                    <a:pt x="138277" y="618744"/>
                  </a:lnTo>
                  <a:lnTo>
                    <a:pt x="116560" y="577938"/>
                  </a:lnTo>
                  <a:lnTo>
                    <a:pt x="100495" y="534352"/>
                  </a:lnTo>
                  <a:lnTo>
                    <a:pt x="90538" y="488378"/>
                  </a:lnTo>
                  <a:lnTo>
                    <a:pt x="87122" y="440436"/>
                  </a:lnTo>
                  <a:lnTo>
                    <a:pt x="90551" y="392455"/>
                  </a:lnTo>
                  <a:lnTo>
                    <a:pt x="100495" y="346532"/>
                  </a:lnTo>
                  <a:lnTo>
                    <a:pt x="116560" y="302945"/>
                  </a:lnTo>
                  <a:lnTo>
                    <a:pt x="138277" y="262140"/>
                  </a:lnTo>
                  <a:lnTo>
                    <a:pt x="165188" y="224561"/>
                  </a:lnTo>
                  <a:lnTo>
                    <a:pt x="196862" y="190639"/>
                  </a:lnTo>
                  <a:lnTo>
                    <a:pt x="232841" y="160769"/>
                  </a:lnTo>
                  <a:lnTo>
                    <a:pt x="272681" y="135382"/>
                  </a:lnTo>
                  <a:lnTo>
                    <a:pt x="315950" y="114896"/>
                  </a:lnTo>
                  <a:lnTo>
                    <a:pt x="362178" y="99758"/>
                  </a:lnTo>
                  <a:lnTo>
                    <a:pt x="410933" y="90360"/>
                  </a:lnTo>
                  <a:lnTo>
                    <a:pt x="461772" y="87122"/>
                  </a:lnTo>
                  <a:lnTo>
                    <a:pt x="512597" y="90360"/>
                  </a:lnTo>
                  <a:lnTo>
                    <a:pt x="561352" y="99758"/>
                  </a:lnTo>
                  <a:lnTo>
                    <a:pt x="607580" y="114896"/>
                  </a:lnTo>
                  <a:lnTo>
                    <a:pt x="650849" y="135382"/>
                  </a:lnTo>
                  <a:lnTo>
                    <a:pt x="690689" y="160769"/>
                  </a:lnTo>
                  <a:lnTo>
                    <a:pt x="726668" y="190639"/>
                  </a:lnTo>
                  <a:lnTo>
                    <a:pt x="758342" y="224561"/>
                  </a:lnTo>
                  <a:lnTo>
                    <a:pt x="785253" y="262140"/>
                  </a:lnTo>
                  <a:lnTo>
                    <a:pt x="806970" y="302945"/>
                  </a:lnTo>
                  <a:lnTo>
                    <a:pt x="823036" y="346532"/>
                  </a:lnTo>
                  <a:lnTo>
                    <a:pt x="832993" y="392506"/>
                  </a:lnTo>
                  <a:lnTo>
                    <a:pt x="836422" y="440436"/>
                  </a:lnTo>
                  <a:lnTo>
                    <a:pt x="836422" y="183222"/>
                  </a:lnTo>
                  <a:lnTo>
                    <a:pt x="804570" y="145364"/>
                  </a:lnTo>
                  <a:lnTo>
                    <a:pt x="771144" y="113487"/>
                  </a:lnTo>
                  <a:lnTo>
                    <a:pt x="737222" y="87122"/>
                  </a:lnTo>
                  <a:lnTo>
                    <a:pt x="694829" y="60147"/>
                  </a:lnTo>
                  <a:lnTo>
                    <a:pt x="652475" y="39217"/>
                  </a:lnTo>
                  <a:lnTo>
                    <a:pt x="607720" y="22466"/>
                  </a:lnTo>
                  <a:lnTo>
                    <a:pt x="560819" y="10172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72"/>
                  </a:lnTo>
                  <a:lnTo>
                    <a:pt x="315810" y="22466"/>
                  </a:lnTo>
                  <a:lnTo>
                    <a:pt x="271056" y="39217"/>
                  </a:lnTo>
                  <a:lnTo>
                    <a:pt x="228701" y="60147"/>
                  </a:lnTo>
                  <a:lnTo>
                    <a:pt x="189052" y="85001"/>
                  </a:lnTo>
                  <a:lnTo>
                    <a:pt x="152387" y="113487"/>
                  </a:lnTo>
                  <a:lnTo>
                    <a:pt x="118960" y="145364"/>
                  </a:lnTo>
                  <a:lnTo>
                    <a:pt x="89090" y="180340"/>
                  </a:lnTo>
                  <a:lnTo>
                    <a:pt x="63042" y="218160"/>
                  </a:lnTo>
                  <a:lnTo>
                    <a:pt x="41097" y="258559"/>
                  </a:lnTo>
                  <a:lnTo>
                    <a:pt x="23533" y="301244"/>
                  </a:lnTo>
                  <a:lnTo>
                    <a:pt x="10642" y="345973"/>
                  </a:lnTo>
                  <a:lnTo>
                    <a:pt x="2705" y="392506"/>
                  </a:lnTo>
                  <a:lnTo>
                    <a:pt x="0" y="440436"/>
                  </a:lnTo>
                  <a:lnTo>
                    <a:pt x="2705" y="488429"/>
                  </a:lnTo>
                  <a:lnTo>
                    <a:pt x="10642" y="534911"/>
                  </a:lnTo>
                  <a:lnTo>
                    <a:pt x="23533" y="579640"/>
                  </a:lnTo>
                  <a:lnTo>
                    <a:pt x="41097" y="622325"/>
                  </a:lnTo>
                  <a:lnTo>
                    <a:pt x="63042" y="662724"/>
                  </a:lnTo>
                  <a:lnTo>
                    <a:pt x="89090" y="700544"/>
                  </a:lnTo>
                  <a:lnTo>
                    <a:pt x="118960" y="735520"/>
                  </a:lnTo>
                  <a:lnTo>
                    <a:pt x="152387" y="767397"/>
                  </a:lnTo>
                  <a:lnTo>
                    <a:pt x="189052" y="795883"/>
                  </a:lnTo>
                  <a:lnTo>
                    <a:pt x="228701" y="820737"/>
                  </a:lnTo>
                  <a:lnTo>
                    <a:pt x="271056" y="841667"/>
                  </a:lnTo>
                  <a:lnTo>
                    <a:pt x="315810" y="858418"/>
                  </a:lnTo>
                  <a:lnTo>
                    <a:pt x="362712" y="870712"/>
                  </a:lnTo>
                  <a:lnTo>
                    <a:pt x="411454" y="878293"/>
                  </a:lnTo>
                  <a:lnTo>
                    <a:pt x="461772" y="880872"/>
                  </a:lnTo>
                  <a:lnTo>
                    <a:pt x="512076" y="878293"/>
                  </a:lnTo>
                  <a:lnTo>
                    <a:pt x="560819" y="870712"/>
                  </a:lnTo>
                  <a:lnTo>
                    <a:pt x="607720" y="858418"/>
                  </a:lnTo>
                  <a:lnTo>
                    <a:pt x="652475" y="841667"/>
                  </a:lnTo>
                  <a:lnTo>
                    <a:pt x="694829" y="820737"/>
                  </a:lnTo>
                  <a:lnTo>
                    <a:pt x="734479" y="795883"/>
                  </a:lnTo>
                  <a:lnTo>
                    <a:pt x="737222" y="793750"/>
                  </a:lnTo>
                  <a:lnTo>
                    <a:pt x="771144" y="767397"/>
                  </a:lnTo>
                  <a:lnTo>
                    <a:pt x="804570" y="735520"/>
                  </a:lnTo>
                  <a:lnTo>
                    <a:pt x="834440" y="700544"/>
                  </a:lnTo>
                  <a:lnTo>
                    <a:pt x="860488" y="662724"/>
                  </a:lnTo>
                  <a:lnTo>
                    <a:pt x="882434" y="622325"/>
                  </a:lnTo>
                  <a:lnTo>
                    <a:pt x="899998" y="579640"/>
                  </a:lnTo>
                  <a:lnTo>
                    <a:pt x="912888" y="534911"/>
                  </a:lnTo>
                  <a:lnTo>
                    <a:pt x="920826" y="488378"/>
                  </a:lnTo>
                  <a:lnTo>
                    <a:pt x="923544" y="4404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520184" y="1549908"/>
            <a:ext cx="923925" cy="881380"/>
            <a:chOff x="4520184" y="1549908"/>
            <a:chExt cx="923925" cy="881380"/>
          </a:xfrm>
        </p:grpSpPr>
        <p:sp>
          <p:nvSpPr>
            <p:cNvPr id="32" name="object 32"/>
            <p:cNvSpPr/>
            <p:nvPr/>
          </p:nvSpPr>
          <p:spPr>
            <a:xfrm>
              <a:off x="4642104" y="1667256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5" h="647700">
                  <a:moveTo>
                    <a:pt x="339851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1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4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20184" y="1549907"/>
              <a:ext cx="923925" cy="881380"/>
            </a:xfrm>
            <a:custGeom>
              <a:avLst/>
              <a:gdLst/>
              <a:ahLst/>
              <a:cxnLst/>
              <a:rect l="l" t="t" r="r" b="b"/>
              <a:pathLst>
                <a:path w="923925" h="881380">
                  <a:moveTo>
                    <a:pt x="801382" y="454914"/>
                  </a:moveTo>
                  <a:lnTo>
                    <a:pt x="799985" y="408914"/>
                  </a:lnTo>
                  <a:lnTo>
                    <a:pt x="791857" y="364058"/>
                  </a:lnTo>
                  <a:lnTo>
                    <a:pt x="777328" y="320967"/>
                  </a:lnTo>
                  <a:lnTo>
                    <a:pt x="756704" y="280289"/>
                  </a:lnTo>
                  <a:lnTo>
                    <a:pt x="730326" y="242658"/>
                  </a:lnTo>
                  <a:lnTo>
                    <a:pt x="698500" y="208711"/>
                  </a:lnTo>
                  <a:lnTo>
                    <a:pt x="661568" y="179095"/>
                  </a:lnTo>
                  <a:lnTo>
                    <a:pt x="619848" y="154444"/>
                  </a:lnTo>
                  <a:lnTo>
                    <a:pt x="573659" y="135382"/>
                  </a:lnTo>
                  <a:lnTo>
                    <a:pt x="461772" y="441198"/>
                  </a:lnTo>
                  <a:lnTo>
                    <a:pt x="465328" y="117348"/>
                  </a:lnTo>
                  <a:lnTo>
                    <a:pt x="417347" y="120116"/>
                  </a:lnTo>
                  <a:lnTo>
                    <a:pt x="371055" y="129082"/>
                  </a:lnTo>
                  <a:lnTo>
                    <a:pt x="327012" y="143891"/>
                  </a:lnTo>
                  <a:lnTo>
                    <a:pt x="285762" y="164160"/>
                  </a:lnTo>
                  <a:lnTo>
                    <a:pt x="247865" y="189534"/>
                  </a:lnTo>
                  <a:lnTo>
                    <a:pt x="213868" y="219646"/>
                  </a:lnTo>
                  <a:lnTo>
                    <a:pt x="184327" y="254101"/>
                  </a:lnTo>
                  <a:lnTo>
                    <a:pt x="159804" y="292569"/>
                  </a:lnTo>
                  <a:lnTo>
                    <a:pt x="140843" y="334645"/>
                  </a:lnTo>
                  <a:lnTo>
                    <a:pt x="127800" y="381000"/>
                  </a:lnTo>
                  <a:lnTo>
                    <a:pt x="122148" y="427494"/>
                  </a:lnTo>
                  <a:lnTo>
                    <a:pt x="123545" y="473494"/>
                  </a:lnTo>
                  <a:lnTo>
                    <a:pt x="131673" y="518350"/>
                  </a:lnTo>
                  <a:lnTo>
                    <a:pt x="146202" y="561441"/>
                  </a:lnTo>
                  <a:lnTo>
                    <a:pt x="166827" y="602119"/>
                  </a:lnTo>
                  <a:lnTo>
                    <a:pt x="193205" y="639749"/>
                  </a:lnTo>
                  <a:lnTo>
                    <a:pt x="225031" y="673696"/>
                  </a:lnTo>
                  <a:lnTo>
                    <a:pt x="261962" y="703313"/>
                  </a:lnTo>
                  <a:lnTo>
                    <a:pt x="303682" y="727964"/>
                  </a:lnTo>
                  <a:lnTo>
                    <a:pt x="349885" y="747014"/>
                  </a:lnTo>
                  <a:lnTo>
                    <a:pt x="398526" y="759434"/>
                  </a:lnTo>
                  <a:lnTo>
                    <a:pt x="447332" y="764832"/>
                  </a:lnTo>
                  <a:lnTo>
                    <a:pt x="495604" y="763498"/>
                  </a:lnTo>
                  <a:lnTo>
                    <a:pt x="542696" y="755751"/>
                  </a:lnTo>
                  <a:lnTo>
                    <a:pt x="587921" y="741895"/>
                  </a:lnTo>
                  <a:lnTo>
                    <a:pt x="630618" y="722249"/>
                  </a:lnTo>
                  <a:lnTo>
                    <a:pt x="670115" y="697103"/>
                  </a:lnTo>
                  <a:lnTo>
                    <a:pt x="705739" y="666775"/>
                  </a:lnTo>
                  <a:lnTo>
                    <a:pt x="736828" y="631571"/>
                  </a:lnTo>
                  <a:lnTo>
                    <a:pt x="762698" y="591794"/>
                  </a:lnTo>
                  <a:lnTo>
                    <a:pt x="782701" y="547751"/>
                  </a:lnTo>
                  <a:lnTo>
                    <a:pt x="795731" y="501408"/>
                  </a:lnTo>
                  <a:lnTo>
                    <a:pt x="801382" y="454914"/>
                  </a:lnTo>
                  <a:close/>
                </a:path>
                <a:path w="923925" h="881380">
                  <a:moveTo>
                    <a:pt x="923544" y="440436"/>
                  </a:moveTo>
                  <a:lnTo>
                    <a:pt x="920826" y="392455"/>
                  </a:lnTo>
                  <a:lnTo>
                    <a:pt x="912888" y="345973"/>
                  </a:lnTo>
                  <a:lnTo>
                    <a:pt x="899998" y="301244"/>
                  </a:lnTo>
                  <a:lnTo>
                    <a:pt x="882434" y="258559"/>
                  </a:lnTo>
                  <a:lnTo>
                    <a:pt x="860488" y="218160"/>
                  </a:lnTo>
                  <a:lnTo>
                    <a:pt x="836422" y="183222"/>
                  </a:lnTo>
                  <a:lnTo>
                    <a:pt x="836422" y="440436"/>
                  </a:lnTo>
                  <a:lnTo>
                    <a:pt x="832980" y="488429"/>
                  </a:lnTo>
                  <a:lnTo>
                    <a:pt x="823036" y="534352"/>
                  </a:lnTo>
                  <a:lnTo>
                    <a:pt x="806970" y="577938"/>
                  </a:lnTo>
                  <a:lnTo>
                    <a:pt x="785253" y="618744"/>
                  </a:lnTo>
                  <a:lnTo>
                    <a:pt x="758342" y="656323"/>
                  </a:lnTo>
                  <a:lnTo>
                    <a:pt x="726668" y="690245"/>
                  </a:lnTo>
                  <a:lnTo>
                    <a:pt x="690689" y="720115"/>
                  </a:lnTo>
                  <a:lnTo>
                    <a:pt x="650849" y="745502"/>
                  </a:lnTo>
                  <a:lnTo>
                    <a:pt x="607580" y="765987"/>
                  </a:lnTo>
                  <a:lnTo>
                    <a:pt x="561352" y="781126"/>
                  </a:lnTo>
                  <a:lnTo>
                    <a:pt x="512597" y="790524"/>
                  </a:lnTo>
                  <a:lnTo>
                    <a:pt x="461772" y="793750"/>
                  </a:lnTo>
                  <a:lnTo>
                    <a:pt x="410933" y="790524"/>
                  </a:lnTo>
                  <a:lnTo>
                    <a:pt x="362178" y="781126"/>
                  </a:lnTo>
                  <a:lnTo>
                    <a:pt x="315950" y="765987"/>
                  </a:lnTo>
                  <a:lnTo>
                    <a:pt x="272681" y="745502"/>
                  </a:lnTo>
                  <a:lnTo>
                    <a:pt x="232841" y="720115"/>
                  </a:lnTo>
                  <a:lnTo>
                    <a:pt x="196862" y="690245"/>
                  </a:lnTo>
                  <a:lnTo>
                    <a:pt x="165188" y="656323"/>
                  </a:lnTo>
                  <a:lnTo>
                    <a:pt x="138277" y="618744"/>
                  </a:lnTo>
                  <a:lnTo>
                    <a:pt x="116560" y="577938"/>
                  </a:lnTo>
                  <a:lnTo>
                    <a:pt x="100495" y="534352"/>
                  </a:lnTo>
                  <a:lnTo>
                    <a:pt x="90538" y="488378"/>
                  </a:lnTo>
                  <a:lnTo>
                    <a:pt x="87122" y="440436"/>
                  </a:lnTo>
                  <a:lnTo>
                    <a:pt x="90551" y="392455"/>
                  </a:lnTo>
                  <a:lnTo>
                    <a:pt x="100495" y="346532"/>
                  </a:lnTo>
                  <a:lnTo>
                    <a:pt x="116560" y="302945"/>
                  </a:lnTo>
                  <a:lnTo>
                    <a:pt x="138277" y="262140"/>
                  </a:lnTo>
                  <a:lnTo>
                    <a:pt x="165188" y="224561"/>
                  </a:lnTo>
                  <a:lnTo>
                    <a:pt x="196862" y="190639"/>
                  </a:lnTo>
                  <a:lnTo>
                    <a:pt x="232841" y="160769"/>
                  </a:lnTo>
                  <a:lnTo>
                    <a:pt x="272681" y="135382"/>
                  </a:lnTo>
                  <a:lnTo>
                    <a:pt x="315950" y="114896"/>
                  </a:lnTo>
                  <a:lnTo>
                    <a:pt x="362178" y="99758"/>
                  </a:lnTo>
                  <a:lnTo>
                    <a:pt x="410933" y="90360"/>
                  </a:lnTo>
                  <a:lnTo>
                    <a:pt x="461772" y="87122"/>
                  </a:lnTo>
                  <a:lnTo>
                    <a:pt x="512597" y="90360"/>
                  </a:lnTo>
                  <a:lnTo>
                    <a:pt x="561352" y="99758"/>
                  </a:lnTo>
                  <a:lnTo>
                    <a:pt x="607580" y="114896"/>
                  </a:lnTo>
                  <a:lnTo>
                    <a:pt x="650849" y="135382"/>
                  </a:lnTo>
                  <a:lnTo>
                    <a:pt x="690689" y="160769"/>
                  </a:lnTo>
                  <a:lnTo>
                    <a:pt x="726668" y="190639"/>
                  </a:lnTo>
                  <a:lnTo>
                    <a:pt x="758342" y="224561"/>
                  </a:lnTo>
                  <a:lnTo>
                    <a:pt x="785253" y="262140"/>
                  </a:lnTo>
                  <a:lnTo>
                    <a:pt x="806970" y="302945"/>
                  </a:lnTo>
                  <a:lnTo>
                    <a:pt x="823036" y="346532"/>
                  </a:lnTo>
                  <a:lnTo>
                    <a:pt x="832993" y="392506"/>
                  </a:lnTo>
                  <a:lnTo>
                    <a:pt x="836422" y="440436"/>
                  </a:lnTo>
                  <a:lnTo>
                    <a:pt x="836422" y="183222"/>
                  </a:lnTo>
                  <a:lnTo>
                    <a:pt x="804570" y="145364"/>
                  </a:lnTo>
                  <a:lnTo>
                    <a:pt x="771144" y="113487"/>
                  </a:lnTo>
                  <a:lnTo>
                    <a:pt x="737222" y="87122"/>
                  </a:lnTo>
                  <a:lnTo>
                    <a:pt x="694829" y="60147"/>
                  </a:lnTo>
                  <a:lnTo>
                    <a:pt x="652475" y="39217"/>
                  </a:lnTo>
                  <a:lnTo>
                    <a:pt x="607720" y="22466"/>
                  </a:lnTo>
                  <a:lnTo>
                    <a:pt x="560819" y="10172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72"/>
                  </a:lnTo>
                  <a:lnTo>
                    <a:pt x="315810" y="22466"/>
                  </a:lnTo>
                  <a:lnTo>
                    <a:pt x="271056" y="39217"/>
                  </a:lnTo>
                  <a:lnTo>
                    <a:pt x="228701" y="60147"/>
                  </a:lnTo>
                  <a:lnTo>
                    <a:pt x="189052" y="85001"/>
                  </a:lnTo>
                  <a:lnTo>
                    <a:pt x="152387" y="113487"/>
                  </a:lnTo>
                  <a:lnTo>
                    <a:pt x="118960" y="145364"/>
                  </a:lnTo>
                  <a:lnTo>
                    <a:pt x="89090" y="180340"/>
                  </a:lnTo>
                  <a:lnTo>
                    <a:pt x="63042" y="218160"/>
                  </a:lnTo>
                  <a:lnTo>
                    <a:pt x="41097" y="258559"/>
                  </a:lnTo>
                  <a:lnTo>
                    <a:pt x="23533" y="301244"/>
                  </a:lnTo>
                  <a:lnTo>
                    <a:pt x="10642" y="345973"/>
                  </a:lnTo>
                  <a:lnTo>
                    <a:pt x="2705" y="392506"/>
                  </a:lnTo>
                  <a:lnTo>
                    <a:pt x="0" y="440436"/>
                  </a:lnTo>
                  <a:lnTo>
                    <a:pt x="2705" y="488429"/>
                  </a:lnTo>
                  <a:lnTo>
                    <a:pt x="10642" y="534911"/>
                  </a:lnTo>
                  <a:lnTo>
                    <a:pt x="23533" y="579640"/>
                  </a:lnTo>
                  <a:lnTo>
                    <a:pt x="41097" y="622325"/>
                  </a:lnTo>
                  <a:lnTo>
                    <a:pt x="63042" y="662724"/>
                  </a:lnTo>
                  <a:lnTo>
                    <a:pt x="89090" y="700544"/>
                  </a:lnTo>
                  <a:lnTo>
                    <a:pt x="118960" y="735520"/>
                  </a:lnTo>
                  <a:lnTo>
                    <a:pt x="152387" y="767397"/>
                  </a:lnTo>
                  <a:lnTo>
                    <a:pt x="189052" y="795883"/>
                  </a:lnTo>
                  <a:lnTo>
                    <a:pt x="228701" y="820737"/>
                  </a:lnTo>
                  <a:lnTo>
                    <a:pt x="271056" y="841667"/>
                  </a:lnTo>
                  <a:lnTo>
                    <a:pt x="315810" y="858418"/>
                  </a:lnTo>
                  <a:lnTo>
                    <a:pt x="362712" y="870712"/>
                  </a:lnTo>
                  <a:lnTo>
                    <a:pt x="411454" y="878293"/>
                  </a:lnTo>
                  <a:lnTo>
                    <a:pt x="461772" y="880872"/>
                  </a:lnTo>
                  <a:lnTo>
                    <a:pt x="512076" y="878293"/>
                  </a:lnTo>
                  <a:lnTo>
                    <a:pt x="560819" y="870712"/>
                  </a:lnTo>
                  <a:lnTo>
                    <a:pt x="607720" y="858418"/>
                  </a:lnTo>
                  <a:lnTo>
                    <a:pt x="652475" y="841667"/>
                  </a:lnTo>
                  <a:lnTo>
                    <a:pt x="694829" y="820737"/>
                  </a:lnTo>
                  <a:lnTo>
                    <a:pt x="734479" y="795883"/>
                  </a:lnTo>
                  <a:lnTo>
                    <a:pt x="737222" y="793750"/>
                  </a:lnTo>
                  <a:lnTo>
                    <a:pt x="771144" y="767397"/>
                  </a:lnTo>
                  <a:lnTo>
                    <a:pt x="804570" y="735520"/>
                  </a:lnTo>
                  <a:lnTo>
                    <a:pt x="834440" y="700544"/>
                  </a:lnTo>
                  <a:lnTo>
                    <a:pt x="860488" y="662724"/>
                  </a:lnTo>
                  <a:lnTo>
                    <a:pt x="882434" y="622325"/>
                  </a:lnTo>
                  <a:lnTo>
                    <a:pt x="899998" y="579640"/>
                  </a:lnTo>
                  <a:lnTo>
                    <a:pt x="912888" y="534911"/>
                  </a:lnTo>
                  <a:lnTo>
                    <a:pt x="920826" y="488378"/>
                  </a:lnTo>
                  <a:lnTo>
                    <a:pt x="923544" y="4404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231635" y="1549908"/>
            <a:ext cx="923925" cy="881380"/>
            <a:chOff x="6231635" y="1549908"/>
            <a:chExt cx="923925" cy="881380"/>
          </a:xfrm>
        </p:grpSpPr>
        <p:sp>
          <p:nvSpPr>
            <p:cNvPr id="35" name="object 35"/>
            <p:cNvSpPr/>
            <p:nvPr/>
          </p:nvSpPr>
          <p:spPr>
            <a:xfrm>
              <a:off x="6355079" y="1667256"/>
              <a:ext cx="678180" cy="647700"/>
            </a:xfrm>
            <a:custGeom>
              <a:avLst/>
              <a:gdLst/>
              <a:ahLst/>
              <a:cxnLst/>
              <a:rect l="l" t="t" r="r" b="b"/>
              <a:pathLst>
                <a:path w="678179" h="647700">
                  <a:moveTo>
                    <a:pt x="339090" y="0"/>
                  </a:moveTo>
                  <a:lnTo>
                    <a:pt x="288970" y="3512"/>
                  </a:lnTo>
                  <a:lnTo>
                    <a:pt x="241137" y="13714"/>
                  </a:lnTo>
                  <a:lnTo>
                    <a:pt x="196116" y="30106"/>
                  </a:lnTo>
                  <a:lnTo>
                    <a:pt x="154429" y="52184"/>
                  </a:lnTo>
                  <a:lnTo>
                    <a:pt x="116601" y="79448"/>
                  </a:lnTo>
                  <a:lnTo>
                    <a:pt x="83155" y="111397"/>
                  </a:lnTo>
                  <a:lnTo>
                    <a:pt x="54616" y="147528"/>
                  </a:lnTo>
                  <a:lnTo>
                    <a:pt x="31507" y="187340"/>
                  </a:lnTo>
                  <a:lnTo>
                    <a:pt x="14352" y="230332"/>
                  </a:lnTo>
                  <a:lnTo>
                    <a:pt x="3675" y="276003"/>
                  </a:lnTo>
                  <a:lnTo>
                    <a:pt x="0" y="323850"/>
                  </a:lnTo>
                  <a:lnTo>
                    <a:pt x="3675" y="371696"/>
                  </a:lnTo>
                  <a:lnTo>
                    <a:pt x="14352" y="417367"/>
                  </a:lnTo>
                  <a:lnTo>
                    <a:pt x="31507" y="460359"/>
                  </a:lnTo>
                  <a:lnTo>
                    <a:pt x="54616" y="500171"/>
                  </a:lnTo>
                  <a:lnTo>
                    <a:pt x="83155" y="536302"/>
                  </a:lnTo>
                  <a:lnTo>
                    <a:pt x="116601" y="568251"/>
                  </a:lnTo>
                  <a:lnTo>
                    <a:pt x="154429" y="595515"/>
                  </a:lnTo>
                  <a:lnTo>
                    <a:pt x="196116" y="617593"/>
                  </a:lnTo>
                  <a:lnTo>
                    <a:pt x="241137" y="633985"/>
                  </a:lnTo>
                  <a:lnTo>
                    <a:pt x="288970" y="644187"/>
                  </a:lnTo>
                  <a:lnTo>
                    <a:pt x="339090" y="647700"/>
                  </a:lnTo>
                  <a:lnTo>
                    <a:pt x="389209" y="644187"/>
                  </a:lnTo>
                  <a:lnTo>
                    <a:pt x="437042" y="633985"/>
                  </a:lnTo>
                  <a:lnTo>
                    <a:pt x="482063" y="617593"/>
                  </a:lnTo>
                  <a:lnTo>
                    <a:pt x="523750" y="595515"/>
                  </a:lnTo>
                  <a:lnTo>
                    <a:pt x="561578" y="568251"/>
                  </a:lnTo>
                  <a:lnTo>
                    <a:pt x="595024" y="536302"/>
                  </a:lnTo>
                  <a:lnTo>
                    <a:pt x="623563" y="500171"/>
                  </a:lnTo>
                  <a:lnTo>
                    <a:pt x="646672" y="460359"/>
                  </a:lnTo>
                  <a:lnTo>
                    <a:pt x="663827" y="417367"/>
                  </a:lnTo>
                  <a:lnTo>
                    <a:pt x="674504" y="371696"/>
                  </a:lnTo>
                  <a:lnTo>
                    <a:pt x="678179" y="323850"/>
                  </a:lnTo>
                  <a:lnTo>
                    <a:pt x="674504" y="276003"/>
                  </a:lnTo>
                  <a:lnTo>
                    <a:pt x="663827" y="230332"/>
                  </a:lnTo>
                  <a:lnTo>
                    <a:pt x="646672" y="187340"/>
                  </a:lnTo>
                  <a:lnTo>
                    <a:pt x="623563" y="147528"/>
                  </a:lnTo>
                  <a:lnTo>
                    <a:pt x="595024" y="111397"/>
                  </a:lnTo>
                  <a:lnTo>
                    <a:pt x="561578" y="79448"/>
                  </a:lnTo>
                  <a:lnTo>
                    <a:pt x="523750" y="52184"/>
                  </a:lnTo>
                  <a:lnTo>
                    <a:pt x="482063" y="30106"/>
                  </a:lnTo>
                  <a:lnTo>
                    <a:pt x="437042" y="13714"/>
                  </a:lnTo>
                  <a:lnTo>
                    <a:pt x="389209" y="3512"/>
                  </a:lnTo>
                  <a:lnTo>
                    <a:pt x="339090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31636" y="1549907"/>
              <a:ext cx="923925" cy="881380"/>
            </a:xfrm>
            <a:custGeom>
              <a:avLst/>
              <a:gdLst/>
              <a:ahLst/>
              <a:cxnLst/>
              <a:rect l="l" t="t" r="r" b="b"/>
              <a:pathLst>
                <a:path w="923925" h="881380">
                  <a:moveTo>
                    <a:pt x="801522" y="433857"/>
                  </a:moveTo>
                  <a:lnTo>
                    <a:pt x="797153" y="388874"/>
                  </a:lnTo>
                  <a:lnTo>
                    <a:pt x="786295" y="344830"/>
                  </a:lnTo>
                  <a:lnTo>
                    <a:pt x="768997" y="302412"/>
                  </a:lnTo>
                  <a:lnTo>
                    <a:pt x="745337" y="262343"/>
                  </a:lnTo>
                  <a:lnTo>
                    <a:pt x="715378" y="225310"/>
                  </a:lnTo>
                  <a:lnTo>
                    <a:pt x="679196" y="192024"/>
                  </a:lnTo>
                  <a:lnTo>
                    <a:pt x="462534" y="441198"/>
                  </a:lnTo>
                  <a:lnTo>
                    <a:pt x="466090" y="117348"/>
                  </a:lnTo>
                  <a:lnTo>
                    <a:pt x="415569" y="120459"/>
                  </a:lnTo>
                  <a:lnTo>
                    <a:pt x="366623" y="130543"/>
                  </a:lnTo>
                  <a:lnTo>
                    <a:pt x="320014" y="147307"/>
                  </a:lnTo>
                  <a:lnTo>
                    <a:pt x="276491" y="170408"/>
                  </a:lnTo>
                  <a:lnTo>
                    <a:pt x="236791" y="199529"/>
                  </a:lnTo>
                  <a:lnTo>
                    <a:pt x="201676" y="234315"/>
                  </a:lnTo>
                  <a:lnTo>
                    <a:pt x="172491" y="273392"/>
                  </a:lnTo>
                  <a:lnTo>
                    <a:pt x="150152" y="315061"/>
                  </a:lnTo>
                  <a:lnTo>
                    <a:pt x="134594" y="358609"/>
                  </a:lnTo>
                  <a:lnTo>
                    <a:pt x="125742" y="403339"/>
                  </a:lnTo>
                  <a:lnTo>
                    <a:pt x="123532" y="448551"/>
                  </a:lnTo>
                  <a:lnTo>
                    <a:pt x="127901" y="493534"/>
                  </a:lnTo>
                  <a:lnTo>
                    <a:pt x="138760" y="537578"/>
                  </a:lnTo>
                  <a:lnTo>
                    <a:pt x="156057" y="579996"/>
                  </a:lnTo>
                  <a:lnTo>
                    <a:pt x="179717" y="620064"/>
                  </a:lnTo>
                  <a:lnTo>
                    <a:pt x="209677" y="657098"/>
                  </a:lnTo>
                  <a:lnTo>
                    <a:pt x="245872" y="690372"/>
                  </a:lnTo>
                  <a:lnTo>
                    <a:pt x="286778" y="718261"/>
                  </a:lnTo>
                  <a:lnTo>
                    <a:pt x="330403" y="739584"/>
                  </a:lnTo>
                  <a:lnTo>
                    <a:pt x="376008" y="754443"/>
                  </a:lnTo>
                  <a:lnTo>
                    <a:pt x="422846" y="762889"/>
                  </a:lnTo>
                  <a:lnTo>
                    <a:pt x="470192" y="764984"/>
                  </a:lnTo>
                  <a:lnTo>
                    <a:pt x="517296" y="760806"/>
                  </a:lnTo>
                  <a:lnTo>
                    <a:pt x="563410" y="750417"/>
                  </a:lnTo>
                  <a:lnTo>
                    <a:pt x="607822" y="733882"/>
                  </a:lnTo>
                  <a:lnTo>
                    <a:pt x="649782" y="711263"/>
                  </a:lnTo>
                  <a:lnTo>
                    <a:pt x="688543" y="682650"/>
                  </a:lnTo>
                  <a:lnTo>
                    <a:pt x="723392" y="648081"/>
                  </a:lnTo>
                  <a:lnTo>
                    <a:pt x="752563" y="609015"/>
                  </a:lnTo>
                  <a:lnTo>
                    <a:pt x="774903" y="567347"/>
                  </a:lnTo>
                  <a:lnTo>
                    <a:pt x="790460" y="523798"/>
                  </a:lnTo>
                  <a:lnTo>
                    <a:pt x="799312" y="479069"/>
                  </a:lnTo>
                  <a:lnTo>
                    <a:pt x="801522" y="433857"/>
                  </a:lnTo>
                  <a:close/>
                </a:path>
                <a:path w="923925" h="881380">
                  <a:moveTo>
                    <a:pt x="923544" y="440436"/>
                  </a:moveTo>
                  <a:lnTo>
                    <a:pt x="920826" y="392455"/>
                  </a:lnTo>
                  <a:lnTo>
                    <a:pt x="912888" y="345973"/>
                  </a:lnTo>
                  <a:lnTo>
                    <a:pt x="899998" y="301244"/>
                  </a:lnTo>
                  <a:lnTo>
                    <a:pt x="882434" y="258559"/>
                  </a:lnTo>
                  <a:lnTo>
                    <a:pt x="860488" y="218160"/>
                  </a:lnTo>
                  <a:lnTo>
                    <a:pt x="836422" y="183222"/>
                  </a:lnTo>
                  <a:lnTo>
                    <a:pt x="836422" y="440436"/>
                  </a:lnTo>
                  <a:lnTo>
                    <a:pt x="832980" y="488429"/>
                  </a:lnTo>
                  <a:lnTo>
                    <a:pt x="823036" y="534352"/>
                  </a:lnTo>
                  <a:lnTo>
                    <a:pt x="806970" y="577938"/>
                  </a:lnTo>
                  <a:lnTo>
                    <a:pt x="785253" y="618744"/>
                  </a:lnTo>
                  <a:lnTo>
                    <a:pt x="758342" y="656323"/>
                  </a:lnTo>
                  <a:lnTo>
                    <a:pt x="726668" y="690245"/>
                  </a:lnTo>
                  <a:lnTo>
                    <a:pt x="690689" y="720115"/>
                  </a:lnTo>
                  <a:lnTo>
                    <a:pt x="650849" y="745502"/>
                  </a:lnTo>
                  <a:lnTo>
                    <a:pt x="607580" y="765987"/>
                  </a:lnTo>
                  <a:lnTo>
                    <a:pt x="561352" y="781126"/>
                  </a:lnTo>
                  <a:lnTo>
                    <a:pt x="512597" y="790524"/>
                  </a:lnTo>
                  <a:lnTo>
                    <a:pt x="461772" y="793750"/>
                  </a:lnTo>
                  <a:lnTo>
                    <a:pt x="410933" y="790524"/>
                  </a:lnTo>
                  <a:lnTo>
                    <a:pt x="362178" y="781126"/>
                  </a:lnTo>
                  <a:lnTo>
                    <a:pt x="315950" y="765987"/>
                  </a:lnTo>
                  <a:lnTo>
                    <a:pt x="272681" y="745502"/>
                  </a:lnTo>
                  <a:lnTo>
                    <a:pt x="232841" y="720115"/>
                  </a:lnTo>
                  <a:lnTo>
                    <a:pt x="196862" y="690245"/>
                  </a:lnTo>
                  <a:lnTo>
                    <a:pt x="165188" y="656323"/>
                  </a:lnTo>
                  <a:lnTo>
                    <a:pt x="138277" y="618744"/>
                  </a:lnTo>
                  <a:lnTo>
                    <a:pt x="116560" y="577938"/>
                  </a:lnTo>
                  <a:lnTo>
                    <a:pt x="100495" y="534352"/>
                  </a:lnTo>
                  <a:lnTo>
                    <a:pt x="90538" y="488378"/>
                  </a:lnTo>
                  <a:lnTo>
                    <a:pt x="87122" y="440436"/>
                  </a:lnTo>
                  <a:lnTo>
                    <a:pt x="90551" y="392455"/>
                  </a:lnTo>
                  <a:lnTo>
                    <a:pt x="100495" y="346532"/>
                  </a:lnTo>
                  <a:lnTo>
                    <a:pt x="116560" y="302945"/>
                  </a:lnTo>
                  <a:lnTo>
                    <a:pt x="138277" y="262140"/>
                  </a:lnTo>
                  <a:lnTo>
                    <a:pt x="165188" y="224561"/>
                  </a:lnTo>
                  <a:lnTo>
                    <a:pt x="196862" y="190639"/>
                  </a:lnTo>
                  <a:lnTo>
                    <a:pt x="232841" y="160769"/>
                  </a:lnTo>
                  <a:lnTo>
                    <a:pt x="272681" y="135382"/>
                  </a:lnTo>
                  <a:lnTo>
                    <a:pt x="315950" y="114896"/>
                  </a:lnTo>
                  <a:lnTo>
                    <a:pt x="362178" y="99758"/>
                  </a:lnTo>
                  <a:lnTo>
                    <a:pt x="410933" y="90360"/>
                  </a:lnTo>
                  <a:lnTo>
                    <a:pt x="461772" y="87122"/>
                  </a:lnTo>
                  <a:lnTo>
                    <a:pt x="512597" y="90360"/>
                  </a:lnTo>
                  <a:lnTo>
                    <a:pt x="561352" y="99758"/>
                  </a:lnTo>
                  <a:lnTo>
                    <a:pt x="607580" y="114896"/>
                  </a:lnTo>
                  <a:lnTo>
                    <a:pt x="650849" y="135382"/>
                  </a:lnTo>
                  <a:lnTo>
                    <a:pt x="690689" y="160769"/>
                  </a:lnTo>
                  <a:lnTo>
                    <a:pt x="726668" y="190639"/>
                  </a:lnTo>
                  <a:lnTo>
                    <a:pt x="758342" y="224561"/>
                  </a:lnTo>
                  <a:lnTo>
                    <a:pt x="785253" y="262140"/>
                  </a:lnTo>
                  <a:lnTo>
                    <a:pt x="806970" y="302945"/>
                  </a:lnTo>
                  <a:lnTo>
                    <a:pt x="823036" y="346532"/>
                  </a:lnTo>
                  <a:lnTo>
                    <a:pt x="832993" y="392506"/>
                  </a:lnTo>
                  <a:lnTo>
                    <a:pt x="836422" y="440436"/>
                  </a:lnTo>
                  <a:lnTo>
                    <a:pt x="836422" y="183222"/>
                  </a:lnTo>
                  <a:lnTo>
                    <a:pt x="804570" y="145364"/>
                  </a:lnTo>
                  <a:lnTo>
                    <a:pt x="771144" y="113487"/>
                  </a:lnTo>
                  <a:lnTo>
                    <a:pt x="737222" y="87122"/>
                  </a:lnTo>
                  <a:lnTo>
                    <a:pt x="694829" y="60147"/>
                  </a:lnTo>
                  <a:lnTo>
                    <a:pt x="652475" y="39217"/>
                  </a:lnTo>
                  <a:lnTo>
                    <a:pt x="607720" y="22466"/>
                  </a:lnTo>
                  <a:lnTo>
                    <a:pt x="560819" y="10172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72"/>
                  </a:lnTo>
                  <a:lnTo>
                    <a:pt x="315810" y="22466"/>
                  </a:lnTo>
                  <a:lnTo>
                    <a:pt x="271056" y="39217"/>
                  </a:lnTo>
                  <a:lnTo>
                    <a:pt x="228701" y="60147"/>
                  </a:lnTo>
                  <a:lnTo>
                    <a:pt x="189052" y="85001"/>
                  </a:lnTo>
                  <a:lnTo>
                    <a:pt x="152387" y="113487"/>
                  </a:lnTo>
                  <a:lnTo>
                    <a:pt x="118960" y="145364"/>
                  </a:lnTo>
                  <a:lnTo>
                    <a:pt x="89090" y="180340"/>
                  </a:lnTo>
                  <a:lnTo>
                    <a:pt x="63042" y="218160"/>
                  </a:lnTo>
                  <a:lnTo>
                    <a:pt x="41097" y="258559"/>
                  </a:lnTo>
                  <a:lnTo>
                    <a:pt x="23533" y="301244"/>
                  </a:lnTo>
                  <a:lnTo>
                    <a:pt x="10642" y="345973"/>
                  </a:lnTo>
                  <a:lnTo>
                    <a:pt x="2705" y="392506"/>
                  </a:lnTo>
                  <a:lnTo>
                    <a:pt x="0" y="440436"/>
                  </a:lnTo>
                  <a:lnTo>
                    <a:pt x="2705" y="488429"/>
                  </a:lnTo>
                  <a:lnTo>
                    <a:pt x="10642" y="534911"/>
                  </a:lnTo>
                  <a:lnTo>
                    <a:pt x="23533" y="579640"/>
                  </a:lnTo>
                  <a:lnTo>
                    <a:pt x="41097" y="622325"/>
                  </a:lnTo>
                  <a:lnTo>
                    <a:pt x="63042" y="662724"/>
                  </a:lnTo>
                  <a:lnTo>
                    <a:pt x="89090" y="700544"/>
                  </a:lnTo>
                  <a:lnTo>
                    <a:pt x="118960" y="735520"/>
                  </a:lnTo>
                  <a:lnTo>
                    <a:pt x="152387" y="767397"/>
                  </a:lnTo>
                  <a:lnTo>
                    <a:pt x="189052" y="795883"/>
                  </a:lnTo>
                  <a:lnTo>
                    <a:pt x="228701" y="820737"/>
                  </a:lnTo>
                  <a:lnTo>
                    <a:pt x="271056" y="841667"/>
                  </a:lnTo>
                  <a:lnTo>
                    <a:pt x="315810" y="858418"/>
                  </a:lnTo>
                  <a:lnTo>
                    <a:pt x="362712" y="870712"/>
                  </a:lnTo>
                  <a:lnTo>
                    <a:pt x="411454" y="878293"/>
                  </a:lnTo>
                  <a:lnTo>
                    <a:pt x="461772" y="880872"/>
                  </a:lnTo>
                  <a:lnTo>
                    <a:pt x="512076" y="878293"/>
                  </a:lnTo>
                  <a:lnTo>
                    <a:pt x="560819" y="870712"/>
                  </a:lnTo>
                  <a:lnTo>
                    <a:pt x="607720" y="858418"/>
                  </a:lnTo>
                  <a:lnTo>
                    <a:pt x="652475" y="841667"/>
                  </a:lnTo>
                  <a:lnTo>
                    <a:pt x="694829" y="820737"/>
                  </a:lnTo>
                  <a:lnTo>
                    <a:pt x="734479" y="795883"/>
                  </a:lnTo>
                  <a:lnTo>
                    <a:pt x="737222" y="793750"/>
                  </a:lnTo>
                  <a:lnTo>
                    <a:pt x="771144" y="767397"/>
                  </a:lnTo>
                  <a:lnTo>
                    <a:pt x="804570" y="735520"/>
                  </a:lnTo>
                  <a:lnTo>
                    <a:pt x="834440" y="700544"/>
                  </a:lnTo>
                  <a:lnTo>
                    <a:pt x="860488" y="662724"/>
                  </a:lnTo>
                  <a:lnTo>
                    <a:pt x="882434" y="622325"/>
                  </a:lnTo>
                  <a:lnTo>
                    <a:pt x="899998" y="579640"/>
                  </a:lnTo>
                  <a:lnTo>
                    <a:pt x="912888" y="534911"/>
                  </a:lnTo>
                  <a:lnTo>
                    <a:pt x="920826" y="488378"/>
                  </a:lnTo>
                  <a:lnTo>
                    <a:pt x="923544" y="44043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03425" y="1848053"/>
            <a:ext cx="5467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0835" algn="l"/>
                <a:tab pos="3312160" algn="l"/>
                <a:tab pos="4982210" algn="l"/>
              </a:tabLst>
            </a:pPr>
            <a:r>
              <a:rPr sz="2700" spc="-7" baseline="1543" dirty="0">
                <a:solidFill>
                  <a:srgbClr val="FFFFFF"/>
                </a:solidFill>
                <a:latin typeface="微软雅黑"/>
                <a:cs typeface="微软雅黑"/>
              </a:rPr>
              <a:t>99</a:t>
            </a:r>
            <a:r>
              <a:rPr sz="2700" baseline="1543" dirty="0">
                <a:solidFill>
                  <a:srgbClr val="FFFFFF"/>
                </a:solidFill>
                <a:latin typeface="微软雅黑"/>
                <a:cs typeface="微软雅黑"/>
              </a:rPr>
              <a:t>%	</a:t>
            </a:r>
            <a:r>
              <a:rPr sz="1800" spc="-5" dirty="0">
                <a:solidFill>
                  <a:srgbClr val="FFFFFF"/>
                </a:solidFill>
                <a:latin typeface="微软雅黑"/>
                <a:cs typeface="微软雅黑"/>
              </a:rPr>
              <a:t>97.6</a:t>
            </a: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%	</a:t>
            </a:r>
            <a:r>
              <a:rPr sz="1800" spc="-5" dirty="0">
                <a:solidFill>
                  <a:srgbClr val="FFFFFF"/>
                </a:solidFill>
                <a:latin typeface="微软雅黑"/>
                <a:cs typeface="微软雅黑"/>
              </a:rPr>
              <a:t>96.8</a:t>
            </a: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%	</a:t>
            </a:r>
            <a:r>
              <a:rPr sz="2700" spc="-7" baseline="1543" dirty="0">
                <a:solidFill>
                  <a:srgbClr val="FFFFFF"/>
                </a:solidFill>
                <a:latin typeface="微软雅黑"/>
                <a:cs typeface="微软雅黑"/>
              </a:rPr>
              <a:t>86%</a:t>
            </a:r>
            <a:endParaRPr sz="2700" baseline="1543">
              <a:latin typeface="微软雅黑"/>
              <a:cs typeface="微软雅黑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834883" y="1551432"/>
            <a:ext cx="923925" cy="879475"/>
            <a:chOff x="7834883" y="1551432"/>
            <a:chExt cx="923925" cy="879475"/>
          </a:xfrm>
        </p:grpSpPr>
        <p:sp>
          <p:nvSpPr>
            <p:cNvPr id="39" name="object 39"/>
            <p:cNvSpPr/>
            <p:nvPr/>
          </p:nvSpPr>
          <p:spPr>
            <a:xfrm>
              <a:off x="7956803" y="1667256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4" h="647700">
                  <a:moveTo>
                    <a:pt x="339851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1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3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34884" y="1551431"/>
              <a:ext cx="923925" cy="879475"/>
            </a:xfrm>
            <a:custGeom>
              <a:avLst/>
              <a:gdLst/>
              <a:ahLst/>
              <a:cxnLst/>
              <a:rect l="l" t="t" r="r" b="b"/>
              <a:pathLst>
                <a:path w="923925" h="879475">
                  <a:moveTo>
                    <a:pt x="801636" y="436714"/>
                  </a:moveTo>
                  <a:lnTo>
                    <a:pt x="797775" y="390855"/>
                  </a:lnTo>
                  <a:lnTo>
                    <a:pt x="786853" y="345224"/>
                  </a:lnTo>
                  <a:lnTo>
                    <a:pt x="768604" y="300482"/>
                  </a:lnTo>
                  <a:lnTo>
                    <a:pt x="461772" y="439674"/>
                  </a:lnTo>
                  <a:lnTo>
                    <a:pt x="465328" y="115824"/>
                  </a:lnTo>
                  <a:lnTo>
                    <a:pt x="426656" y="117551"/>
                  </a:lnTo>
                  <a:lnTo>
                    <a:pt x="388620" y="123418"/>
                  </a:lnTo>
                  <a:lnTo>
                    <a:pt x="351523" y="133337"/>
                  </a:lnTo>
                  <a:lnTo>
                    <a:pt x="315722" y="147193"/>
                  </a:lnTo>
                  <a:lnTo>
                    <a:pt x="271970" y="170954"/>
                  </a:lnTo>
                  <a:lnTo>
                    <a:pt x="233299" y="199809"/>
                  </a:lnTo>
                  <a:lnTo>
                    <a:pt x="199961" y="233095"/>
                  </a:lnTo>
                  <a:lnTo>
                    <a:pt x="172199" y="270141"/>
                  </a:lnTo>
                  <a:lnTo>
                    <a:pt x="150253" y="310286"/>
                  </a:lnTo>
                  <a:lnTo>
                    <a:pt x="134391" y="352869"/>
                  </a:lnTo>
                  <a:lnTo>
                    <a:pt x="124853" y="397205"/>
                  </a:lnTo>
                  <a:lnTo>
                    <a:pt x="121894" y="442645"/>
                  </a:lnTo>
                  <a:lnTo>
                    <a:pt x="125755" y="488505"/>
                  </a:lnTo>
                  <a:lnTo>
                    <a:pt x="136677" y="534136"/>
                  </a:lnTo>
                  <a:lnTo>
                    <a:pt x="154940" y="578866"/>
                  </a:lnTo>
                  <a:lnTo>
                    <a:pt x="179844" y="620585"/>
                  </a:lnTo>
                  <a:lnTo>
                    <a:pt x="210108" y="657453"/>
                  </a:lnTo>
                  <a:lnTo>
                    <a:pt x="245021" y="689241"/>
                  </a:lnTo>
                  <a:lnTo>
                    <a:pt x="283895" y="715695"/>
                  </a:lnTo>
                  <a:lnTo>
                    <a:pt x="326021" y="736612"/>
                  </a:lnTo>
                  <a:lnTo>
                    <a:pt x="370700" y="751725"/>
                  </a:lnTo>
                  <a:lnTo>
                    <a:pt x="417220" y="760818"/>
                  </a:lnTo>
                  <a:lnTo>
                    <a:pt x="464908" y="763638"/>
                  </a:lnTo>
                  <a:lnTo>
                    <a:pt x="513029" y="759968"/>
                  </a:lnTo>
                  <a:lnTo>
                    <a:pt x="560895" y="749554"/>
                  </a:lnTo>
                  <a:lnTo>
                    <a:pt x="607822" y="732155"/>
                  </a:lnTo>
                  <a:lnTo>
                    <a:pt x="651560" y="708406"/>
                  </a:lnTo>
                  <a:lnTo>
                    <a:pt x="690232" y="679551"/>
                  </a:lnTo>
                  <a:lnTo>
                    <a:pt x="723569" y="646264"/>
                  </a:lnTo>
                  <a:lnTo>
                    <a:pt x="751332" y="609219"/>
                  </a:lnTo>
                  <a:lnTo>
                    <a:pt x="773277" y="569074"/>
                  </a:lnTo>
                  <a:lnTo>
                    <a:pt x="789139" y="526491"/>
                  </a:lnTo>
                  <a:lnTo>
                    <a:pt x="798677" y="482155"/>
                  </a:lnTo>
                  <a:lnTo>
                    <a:pt x="801636" y="436714"/>
                  </a:lnTo>
                  <a:close/>
                </a:path>
                <a:path w="923925" h="879475">
                  <a:moveTo>
                    <a:pt x="923544" y="439674"/>
                  </a:moveTo>
                  <a:lnTo>
                    <a:pt x="920826" y="391769"/>
                  </a:lnTo>
                  <a:lnTo>
                    <a:pt x="912888" y="345363"/>
                  </a:lnTo>
                  <a:lnTo>
                    <a:pt x="899998" y="300710"/>
                  </a:lnTo>
                  <a:lnTo>
                    <a:pt x="882434" y="258089"/>
                  </a:lnTo>
                  <a:lnTo>
                    <a:pt x="860488" y="217766"/>
                  </a:lnTo>
                  <a:lnTo>
                    <a:pt x="836549" y="183070"/>
                  </a:lnTo>
                  <a:lnTo>
                    <a:pt x="836549" y="439674"/>
                  </a:lnTo>
                  <a:lnTo>
                    <a:pt x="833107" y="487591"/>
                  </a:lnTo>
                  <a:lnTo>
                    <a:pt x="823163" y="533450"/>
                  </a:lnTo>
                  <a:lnTo>
                    <a:pt x="807097" y="576973"/>
                  </a:lnTo>
                  <a:lnTo>
                    <a:pt x="785380" y="617702"/>
                  </a:lnTo>
                  <a:lnTo>
                    <a:pt x="758456" y="655205"/>
                  </a:lnTo>
                  <a:lnTo>
                    <a:pt x="726782" y="689076"/>
                  </a:lnTo>
                  <a:lnTo>
                    <a:pt x="690791" y="718883"/>
                  </a:lnTo>
                  <a:lnTo>
                    <a:pt x="650938" y="744220"/>
                  </a:lnTo>
                  <a:lnTo>
                    <a:pt x="607656" y="764654"/>
                  </a:lnTo>
                  <a:lnTo>
                    <a:pt x="561403" y="779767"/>
                  </a:lnTo>
                  <a:lnTo>
                    <a:pt x="512622" y="789139"/>
                  </a:lnTo>
                  <a:lnTo>
                    <a:pt x="461772" y="792353"/>
                  </a:lnTo>
                  <a:lnTo>
                    <a:pt x="410908" y="789139"/>
                  </a:lnTo>
                  <a:lnTo>
                    <a:pt x="362127" y="779767"/>
                  </a:lnTo>
                  <a:lnTo>
                    <a:pt x="315874" y="764654"/>
                  </a:lnTo>
                  <a:lnTo>
                    <a:pt x="272592" y="744220"/>
                  </a:lnTo>
                  <a:lnTo>
                    <a:pt x="232740" y="718883"/>
                  </a:lnTo>
                  <a:lnTo>
                    <a:pt x="196748" y="689076"/>
                  </a:lnTo>
                  <a:lnTo>
                    <a:pt x="165074" y="655205"/>
                  </a:lnTo>
                  <a:lnTo>
                    <a:pt x="138150" y="617702"/>
                  </a:lnTo>
                  <a:lnTo>
                    <a:pt x="116433" y="576973"/>
                  </a:lnTo>
                  <a:lnTo>
                    <a:pt x="100368" y="533450"/>
                  </a:lnTo>
                  <a:lnTo>
                    <a:pt x="90411" y="487540"/>
                  </a:lnTo>
                  <a:lnTo>
                    <a:pt x="86995" y="439674"/>
                  </a:lnTo>
                  <a:lnTo>
                    <a:pt x="90424" y="391769"/>
                  </a:lnTo>
                  <a:lnTo>
                    <a:pt x="100368" y="345909"/>
                  </a:lnTo>
                  <a:lnTo>
                    <a:pt x="116433" y="302387"/>
                  </a:lnTo>
                  <a:lnTo>
                    <a:pt x="138150" y="261658"/>
                  </a:lnTo>
                  <a:lnTo>
                    <a:pt x="165074" y="224155"/>
                  </a:lnTo>
                  <a:lnTo>
                    <a:pt x="196748" y="190284"/>
                  </a:lnTo>
                  <a:lnTo>
                    <a:pt x="232740" y="160477"/>
                  </a:lnTo>
                  <a:lnTo>
                    <a:pt x="272592" y="135140"/>
                  </a:lnTo>
                  <a:lnTo>
                    <a:pt x="315874" y="114706"/>
                  </a:lnTo>
                  <a:lnTo>
                    <a:pt x="362127" y="99593"/>
                  </a:lnTo>
                  <a:lnTo>
                    <a:pt x="410908" y="90220"/>
                  </a:lnTo>
                  <a:lnTo>
                    <a:pt x="461772" y="86995"/>
                  </a:lnTo>
                  <a:lnTo>
                    <a:pt x="512622" y="90220"/>
                  </a:lnTo>
                  <a:lnTo>
                    <a:pt x="561403" y="99593"/>
                  </a:lnTo>
                  <a:lnTo>
                    <a:pt x="607656" y="114706"/>
                  </a:lnTo>
                  <a:lnTo>
                    <a:pt x="650938" y="135140"/>
                  </a:lnTo>
                  <a:lnTo>
                    <a:pt x="690791" y="160477"/>
                  </a:lnTo>
                  <a:lnTo>
                    <a:pt x="726782" y="190284"/>
                  </a:lnTo>
                  <a:lnTo>
                    <a:pt x="758456" y="224155"/>
                  </a:lnTo>
                  <a:lnTo>
                    <a:pt x="785380" y="261658"/>
                  </a:lnTo>
                  <a:lnTo>
                    <a:pt x="807097" y="302387"/>
                  </a:lnTo>
                  <a:lnTo>
                    <a:pt x="823163" y="345909"/>
                  </a:lnTo>
                  <a:lnTo>
                    <a:pt x="833120" y="391820"/>
                  </a:lnTo>
                  <a:lnTo>
                    <a:pt x="836549" y="439674"/>
                  </a:lnTo>
                  <a:lnTo>
                    <a:pt x="836549" y="183070"/>
                  </a:lnTo>
                  <a:lnTo>
                    <a:pt x="834440" y="180009"/>
                  </a:lnTo>
                  <a:lnTo>
                    <a:pt x="804570" y="145097"/>
                  </a:lnTo>
                  <a:lnTo>
                    <a:pt x="771144" y="113284"/>
                  </a:lnTo>
                  <a:lnTo>
                    <a:pt x="737260" y="86995"/>
                  </a:lnTo>
                  <a:lnTo>
                    <a:pt x="734479" y="84836"/>
                  </a:lnTo>
                  <a:lnTo>
                    <a:pt x="694829" y="60032"/>
                  </a:lnTo>
                  <a:lnTo>
                    <a:pt x="652475" y="39141"/>
                  </a:lnTo>
                  <a:lnTo>
                    <a:pt x="607720" y="22415"/>
                  </a:lnTo>
                  <a:lnTo>
                    <a:pt x="560819" y="10147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47"/>
                  </a:lnTo>
                  <a:lnTo>
                    <a:pt x="315810" y="22415"/>
                  </a:lnTo>
                  <a:lnTo>
                    <a:pt x="271056" y="39141"/>
                  </a:lnTo>
                  <a:lnTo>
                    <a:pt x="228701" y="60032"/>
                  </a:lnTo>
                  <a:lnTo>
                    <a:pt x="189052" y="84836"/>
                  </a:lnTo>
                  <a:lnTo>
                    <a:pt x="152387" y="113284"/>
                  </a:lnTo>
                  <a:lnTo>
                    <a:pt x="118960" y="145097"/>
                  </a:lnTo>
                  <a:lnTo>
                    <a:pt x="89090" y="180009"/>
                  </a:lnTo>
                  <a:lnTo>
                    <a:pt x="63042" y="217766"/>
                  </a:lnTo>
                  <a:lnTo>
                    <a:pt x="41097" y="258089"/>
                  </a:lnTo>
                  <a:lnTo>
                    <a:pt x="23533" y="300710"/>
                  </a:lnTo>
                  <a:lnTo>
                    <a:pt x="10642" y="345363"/>
                  </a:lnTo>
                  <a:lnTo>
                    <a:pt x="2705" y="391820"/>
                  </a:lnTo>
                  <a:lnTo>
                    <a:pt x="0" y="439674"/>
                  </a:lnTo>
                  <a:lnTo>
                    <a:pt x="2705" y="487591"/>
                  </a:lnTo>
                  <a:lnTo>
                    <a:pt x="10642" y="533996"/>
                  </a:lnTo>
                  <a:lnTo>
                    <a:pt x="23533" y="578650"/>
                  </a:lnTo>
                  <a:lnTo>
                    <a:pt x="41097" y="621271"/>
                  </a:lnTo>
                  <a:lnTo>
                    <a:pt x="63042" y="661593"/>
                  </a:lnTo>
                  <a:lnTo>
                    <a:pt x="89090" y="699350"/>
                  </a:lnTo>
                  <a:lnTo>
                    <a:pt x="118960" y="734263"/>
                  </a:lnTo>
                  <a:lnTo>
                    <a:pt x="152387" y="766076"/>
                  </a:lnTo>
                  <a:lnTo>
                    <a:pt x="189052" y="794524"/>
                  </a:lnTo>
                  <a:lnTo>
                    <a:pt x="228701" y="819327"/>
                  </a:lnTo>
                  <a:lnTo>
                    <a:pt x="271056" y="840219"/>
                  </a:lnTo>
                  <a:lnTo>
                    <a:pt x="315810" y="856945"/>
                  </a:lnTo>
                  <a:lnTo>
                    <a:pt x="362712" y="869213"/>
                  </a:lnTo>
                  <a:lnTo>
                    <a:pt x="411454" y="876769"/>
                  </a:lnTo>
                  <a:lnTo>
                    <a:pt x="461772" y="879348"/>
                  </a:lnTo>
                  <a:lnTo>
                    <a:pt x="512076" y="876769"/>
                  </a:lnTo>
                  <a:lnTo>
                    <a:pt x="560819" y="869213"/>
                  </a:lnTo>
                  <a:lnTo>
                    <a:pt x="607720" y="856945"/>
                  </a:lnTo>
                  <a:lnTo>
                    <a:pt x="652475" y="840219"/>
                  </a:lnTo>
                  <a:lnTo>
                    <a:pt x="694829" y="819327"/>
                  </a:lnTo>
                  <a:lnTo>
                    <a:pt x="734479" y="794524"/>
                  </a:lnTo>
                  <a:lnTo>
                    <a:pt x="737260" y="792353"/>
                  </a:lnTo>
                  <a:lnTo>
                    <a:pt x="771144" y="766076"/>
                  </a:lnTo>
                  <a:lnTo>
                    <a:pt x="804570" y="734263"/>
                  </a:lnTo>
                  <a:lnTo>
                    <a:pt x="834440" y="699350"/>
                  </a:lnTo>
                  <a:lnTo>
                    <a:pt x="860488" y="661593"/>
                  </a:lnTo>
                  <a:lnTo>
                    <a:pt x="882434" y="621271"/>
                  </a:lnTo>
                  <a:lnTo>
                    <a:pt x="899998" y="578650"/>
                  </a:lnTo>
                  <a:lnTo>
                    <a:pt x="912888" y="533996"/>
                  </a:lnTo>
                  <a:lnTo>
                    <a:pt x="920826" y="487540"/>
                  </a:lnTo>
                  <a:lnTo>
                    <a:pt x="923544" y="439674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068436" y="1834134"/>
            <a:ext cx="497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微软雅黑"/>
                <a:cs typeface="微软雅黑"/>
              </a:rPr>
              <a:t>80%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436607" y="1551432"/>
            <a:ext cx="925194" cy="879475"/>
            <a:chOff x="9436607" y="1551432"/>
            <a:chExt cx="925194" cy="879475"/>
          </a:xfrm>
        </p:grpSpPr>
        <p:sp>
          <p:nvSpPr>
            <p:cNvPr id="43" name="object 43"/>
            <p:cNvSpPr/>
            <p:nvPr/>
          </p:nvSpPr>
          <p:spPr>
            <a:xfrm>
              <a:off x="9560051" y="1667256"/>
              <a:ext cx="678180" cy="647700"/>
            </a:xfrm>
            <a:custGeom>
              <a:avLst/>
              <a:gdLst/>
              <a:ahLst/>
              <a:cxnLst/>
              <a:rect l="l" t="t" r="r" b="b"/>
              <a:pathLst>
                <a:path w="678179" h="647700">
                  <a:moveTo>
                    <a:pt x="339090" y="0"/>
                  </a:moveTo>
                  <a:lnTo>
                    <a:pt x="288970" y="3512"/>
                  </a:lnTo>
                  <a:lnTo>
                    <a:pt x="241137" y="13714"/>
                  </a:lnTo>
                  <a:lnTo>
                    <a:pt x="196116" y="30106"/>
                  </a:lnTo>
                  <a:lnTo>
                    <a:pt x="154429" y="52184"/>
                  </a:lnTo>
                  <a:lnTo>
                    <a:pt x="116601" y="79448"/>
                  </a:lnTo>
                  <a:lnTo>
                    <a:pt x="83155" y="111397"/>
                  </a:lnTo>
                  <a:lnTo>
                    <a:pt x="54616" y="147528"/>
                  </a:lnTo>
                  <a:lnTo>
                    <a:pt x="31507" y="187340"/>
                  </a:lnTo>
                  <a:lnTo>
                    <a:pt x="14352" y="230332"/>
                  </a:lnTo>
                  <a:lnTo>
                    <a:pt x="3675" y="276003"/>
                  </a:lnTo>
                  <a:lnTo>
                    <a:pt x="0" y="323850"/>
                  </a:lnTo>
                  <a:lnTo>
                    <a:pt x="3675" y="371696"/>
                  </a:lnTo>
                  <a:lnTo>
                    <a:pt x="14352" y="417367"/>
                  </a:lnTo>
                  <a:lnTo>
                    <a:pt x="31507" y="460359"/>
                  </a:lnTo>
                  <a:lnTo>
                    <a:pt x="54616" y="500171"/>
                  </a:lnTo>
                  <a:lnTo>
                    <a:pt x="83155" y="536302"/>
                  </a:lnTo>
                  <a:lnTo>
                    <a:pt x="116601" y="568251"/>
                  </a:lnTo>
                  <a:lnTo>
                    <a:pt x="154429" y="595515"/>
                  </a:lnTo>
                  <a:lnTo>
                    <a:pt x="196116" y="617593"/>
                  </a:lnTo>
                  <a:lnTo>
                    <a:pt x="241137" y="633985"/>
                  </a:lnTo>
                  <a:lnTo>
                    <a:pt x="288970" y="644187"/>
                  </a:lnTo>
                  <a:lnTo>
                    <a:pt x="339090" y="647700"/>
                  </a:lnTo>
                  <a:lnTo>
                    <a:pt x="389209" y="644187"/>
                  </a:lnTo>
                  <a:lnTo>
                    <a:pt x="437042" y="633985"/>
                  </a:lnTo>
                  <a:lnTo>
                    <a:pt x="482063" y="617593"/>
                  </a:lnTo>
                  <a:lnTo>
                    <a:pt x="523750" y="595515"/>
                  </a:lnTo>
                  <a:lnTo>
                    <a:pt x="561578" y="568251"/>
                  </a:lnTo>
                  <a:lnTo>
                    <a:pt x="595024" y="536302"/>
                  </a:lnTo>
                  <a:lnTo>
                    <a:pt x="623563" y="500171"/>
                  </a:lnTo>
                  <a:lnTo>
                    <a:pt x="646672" y="460359"/>
                  </a:lnTo>
                  <a:lnTo>
                    <a:pt x="663827" y="417367"/>
                  </a:lnTo>
                  <a:lnTo>
                    <a:pt x="674504" y="371696"/>
                  </a:lnTo>
                  <a:lnTo>
                    <a:pt x="678179" y="323850"/>
                  </a:lnTo>
                  <a:lnTo>
                    <a:pt x="674504" y="276003"/>
                  </a:lnTo>
                  <a:lnTo>
                    <a:pt x="663827" y="230332"/>
                  </a:lnTo>
                  <a:lnTo>
                    <a:pt x="646672" y="187340"/>
                  </a:lnTo>
                  <a:lnTo>
                    <a:pt x="623563" y="147528"/>
                  </a:lnTo>
                  <a:lnTo>
                    <a:pt x="595024" y="111397"/>
                  </a:lnTo>
                  <a:lnTo>
                    <a:pt x="561578" y="79448"/>
                  </a:lnTo>
                  <a:lnTo>
                    <a:pt x="523750" y="52184"/>
                  </a:lnTo>
                  <a:lnTo>
                    <a:pt x="482063" y="30106"/>
                  </a:lnTo>
                  <a:lnTo>
                    <a:pt x="437042" y="13714"/>
                  </a:lnTo>
                  <a:lnTo>
                    <a:pt x="389209" y="3512"/>
                  </a:lnTo>
                  <a:lnTo>
                    <a:pt x="339090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436608" y="1551431"/>
              <a:ext cx="925194" cy="879475"/>
            </a:xfrm>
            <a:custGeom>
              <a:avLst/>
              <a:gdLst/>
              <a:ahLst/>
              <a:cxnLst/>
              <a:rect l="l" t="t" r="r" b="b"/>
              <a:pathLst>
                <a:path w="925195" h="879475">
                  <a:moveTo>
                    <a:pt x="800862" y="461772"/>
                  </a:moveTo>
                  <a:lnTo>
                    <a:pt x="462534" y="439674"/>
                  </a:lnTo>
                  <a:lnTo>
                    <a:pt x="466090" y="115824"/>
                  </a:lnTo>
                  <a:lnTo>
                    <a:pt x="417893" y="118605"/>
                  </a:lnTo>
                  <a:lnTo>
                    <a:pt x="371665" y="127584"/>
                  </a:lnTo>
                  <a:lnTo>
                    <a:pt x="327901" y="142367"/>
                  </a:lnTo>
                  <a:lnTo>
                    <a:pt x="287058" y="162509"/>
                  </a:lnTo>
                  <a:lnTo>
                    <a:pt x="249643" y="187591"/>
                  </a:lnTo>
                  <a:lnTo>
                    <a:pt x="216141" y="217170"/>
                  </a:lnTo>
                  <a:lnTo>
                    <a:pt x="187020" y="250825"/>
                  </a:lnTo>
                  <a:lnTo>
                    <a:pt x="162788" y="288112"/>
                  </a:lnTo>
                  <a:lnTo>
                    <a:pt x="143916" y="328625"/>
                  </a:lnTo>
                  <a:lnTo>
                    <a:pt x="130886" y="371932"/>
                  </a:lnTo>
                  <a:lnTo>
                    <a:pt x="124206" y="417576"/>
                  </a:lnTo>
                  <a:lnTo>
                    <a:pt x="124472" y="465569"/>
                  </a:lnTo>
                  <a:lnTo>
                    <a:pt x="131876" y="511835"/>
                  </a:lnTo>
                  <a:lnTo>
                    <a:pt x="145935" y="555840"/>
                  </a:lnTo>
                  <a:lnTo>
                    <a:pt x="166154" y="597065"/>
                  </a:lnTo>
                  <a:lnTo>
                    <a:pt x="192062" y="634974"/>
                  </a:lnTo>
                  <a:lnTo>
                    <a:pt x="223151" y="669023"/>
                  </a:lnTo>
                  <a:lnTo>
                    <a:pt x="258953" y="698690"/>
                  </a:lnTo>
                  <a:lnTo>
                    <a:pt x="298958" y="723430"/>
                  </a:lnTo>
                  <a:lnTo>
                    <a:pt x="342696" y="742708"/>
                  </a:lnTo>
                  <a:lnTo>
                    <a:pt x="389674" y="756005"/>
                  </a:lnTo>
                  <a:lnTo>
                    <a:pt x="439420" y="762762"/>
                  </a:lnTo>
                  <a:lnTo>
                    <a:pt x="489648" y="762533"/>
                  </a:lnTo>
                  <a:lnTo>
                    <a:pt x="538086" y="755472"/>
                  </a:lnTo>
                  <a:lnTo>
                    <a:pt x="584161" y="742048"/>
                  </a:lnTo>
                  <a:lnTo>
                    <a:pt x="627329" y="722744"/>
                  </a:lnTo>
                  <a:lnTo>
                    <a:pt x="667016" y="698017"/>
                  </a:lnTo>
                  <a:lnTo>
                    <a:pt x="702665" y="668324"/>
                  </a:lnTo>
                  <a:lnTo>
                    <a:pt x="733729" y="634136"/>
                  </a:lnTo>
                  <a:lnTo>
                    <a:pt x="759637" y="595922"/>
                  </a:lnTo>
                  <a:lnTo>
                    <a:pt x="779830" y="554151"/>
                  </a:lnTo>
                  <a:lnTo>
                    <a:pt x="793762" y="509282"/>
                  </a:lnTo>
                  <a:lnTo>
                    <a:pt x="800862" y="461772"/>
                  </a:lnTo>
                  <a:close/>
                </a:path>
                <a:path w="925195" h="879475">
                  <a:moveTo>
                    <a:pt x="925068" y="439674"/>
                  </a:moveTo>
                  <a:lnTo>
                    <a:pt x="922350" y="391769"/>
                  </a:lnTo>
                  <a:lnTo>
                    <a:pt x="914387" y="345363"/>
                  </a:lnTo>
                  <a:lnTo>
                    <a:pt x="901471" y="300710"/>
                  </a:lnTo>
                  <a:lnTo>
                    <a:pt x="883881" y="258089"/>
                  </a:lnTo>
                  <a:lnTo>
                    <a:pt x="861898" y="217766"/>
                  </a:lnTo>
                  <a:lnTo>
                    <a:pt x="838073" y="183299"/>
                  </a:lnTo>
                  <a:lnTo>
                    <a:pt x="838073" y="439674"/>
                  </a:lnTo>
                  <a:lnTo>
                    <a:pt x="834631" y="487591"/>
                  </a:lnTo>
                  <a:lnTo>
                    <a:pt x="824649" y="533450"/>
                  </a:lnTo>
                  <a:lnTo>
                    <a:pt x="808558" y="576973"/>
                  </a:lnTo>
                  <a:lnTo>
                    <a:pt x="786790" y="617702"/>
                  </a:lnTo>
                  <a:lnTo>
                    <a:pt x="759815" y="655205"/>
                  </a:lnTo>
                  <a:lnTo>
                    <a:pt x="728065" y="689076"/>
                  </a:lnTo>
                  <a:lnTo>
                    <a:pt x="691997" y="718883"/>
                  </a:lnTo>
                  <a:lnTo>
                    <a:pt x="652068" y="744220"/>
                  </a:lnTo>
                  <a:lnTo>
                    <a:pt x="608698" y="764654"/>
                  </a:lnTo>
                  <a:lnTo>
                    <a:pt x="562356" y="779767"/>
                  </a:lnTo>
                  <a:lnTo>
                    <a:pt x="513486" y="789139"/>
                  </a:lnTo>
                  <a:lnTo>
                    <a:pt x="462534" y="792353"/>
                  </a:lnTo>
                  <a:lnTo>
                    <a:pt x="411568" y="789139"/>
                  </a:lnTo>
                  <a:lnTo>
                    <a:pt x="362699" y="779767"/>
                  </a:lnTo>
                  <a:lnTo>
                    <a:pt x="316357" y="764654"/>
                  </a:lnTo>
                  <a:lnTo>
                    <a:pt x="272986" y="744220"/>
                  </a:lnTo>
                  <a:lnTo>
                    <a:pt x="233057" y="718883"/>
                  </a:lnTo>
                  <a:lnTo>
                    <a:pt x="196989" y="689076"/>
                  </a:lnTo>
                  <a:lnTo>
                    <a:pt x="165239" y="655205"/>
                  </a:lnTo>
                  <a:lnTo>
                    <a:pt x="138264" y="617702"/>
                  </a:lnTo>
                  <a:lnTo>
                    <a:pt x="116497" y="576973"/>
                  </a:lnTo>
                  <a:lnTo>
                    <a:pt x="100406" y="533450"/>
                  </a:lnTo>
                  <a:lnTo>
                    <a:pt x="90411" y="487540"/>
                  </a:lnTo>
                  <a:lnTo>
                    <a:pt x="86995" y="439674"/>
                  </a:lnTo>
                  <a:lnTo>
                    <a:pt x="90424" y="391769"/>
                  </a:lnTo>
                  <a:lnTo>
                    <a:pt x="100406" y="345909"/>
                  </a:lnTo>
                  <a:lnTo>
                    <a:pt x="116497" y="302387"/>
                  </a:lnTo>
                  <a:lnTo>
                    <a:pt x="138264" y="261658"/>
                  </a:lnTo>
                  <a:lnTo>
                    <a:pt x="165239" y="224155"/>
                  </a:lnTo>
                  <a:lnTo>
                    <a:pt x="196989" y="190284"/>
                  </a:lnTo>
                  <a:lnTo>
                    <a:pt x="233057" y="160477"/>
                  </a:lnTo>
                  <a:lnTo>
                    <a:pt x="272986" y="135140"/>
                  </a:lnTo>
                  <a:lnTo>
                    <a:pt x="316357" y="114706"/>
                  </a:lnTo>
                  <a:lnTo>
                    <a:pt x="362699" y="99593"/>
                  </a:lnTo>
                  <a:lnTo>
                    <a:pt x="411568" y="90220"/>
                  </a:lnTo>
                  <a:lnTo>
                    <a:pt x="462534" y="86995"/>
                  </a:lnTo>
                  <a:lnTo>
                    <a:pt x="513486" y="90220"/>
                  </a:lnTo>
                  <a:lnTo>
                    <a:pt x="562356" y="99593"/>
                  </a:lnTo>
                  <a:lnTo>
                    <a:pt x="608698" y="114706"/>
                  </a:lnTo>
                  <a:lnTo>
                    <a:pt x="652068" y="135140"/>
                  </a:lnTo>
                  <a:lnTo>
                    <a:pt x="691997" y="160477"/>
                  </a:lnTo>
                  <a:lnTo>
                    <a:pt x="728065" y="190284"/>
                  </a:lnTo>
                  <a:lnTo>
                    <a:pt x="759815" y="224155"/>
                  </a:lnTo>
                  <a:lnTo>
                    <a:pt x="786790" y="261658"/>
                  </a:lnTo>
                  <a:lnTo>
                    <a:pt x="808558" y="302387"/>
                  </a:lnTo>
                  <a:lnTo>
                    <a:pt x="824649" y="345909"/>
                  </a:lnTo>
                  <a:lnTo>
                    <a:pt x="834644" y="391820"/>
                  </a:lnTo>
                  <a:lnTo>
                    <a:pt x="838073" y="439674"/>
                  </a:lnTo>
                  <a:lnTo>
                    <a:pt x="838073" y="183299"/>
                  </a:lnTo>
                  <a:lnTo>
                    <a:pt x="805878" y="145097"/>
                  </a:lnTo>
                  <a:lnTo>
                    <a:pt x="772401" y="113284"/>
                  </a:lnTo>
                  <a:lnTo>
                    <a:pt x="738466" y="86995"/>
                  </a:lnTo>
                  <a:lnTo>
                    <a:pt x="695960" y="60032"/>
                  </a:lnTo>
                  <a:lnTo>
                    <a:pt x="653542" y="39141"/>
                  </a:lnTo>
                  <a:lnTo>
                    <a:pt x="608698" y="22415"/>
                  </a:lnTo>
                  <a:lnTo>
                    <a:pt x="561733" y="10147"/>
                  </a:lnTo>
                  <a:lnTo>
                    <a:pt x="512914" y="2590"/>
                  </a:lnTo>
                  <a:lnTo>
                    <a:pt x="462534" y="0"/>
                  </a:lnTo>
                  <a:lnTo>
                    <a:pt x="412140" y="2590"/>
                  </a:lnTo>
                  <a:lnTo>
                    <a:pt x="363321" y="10147"/>
                  </a:lnTo>
                  <a:lnTo>
                    <a:pt x="316357" y="22415"/>
                  </a:lnTo>
                  <a:lnTo>
                    <a:pt x="271513" y="39141"/>
                  </a:lnTo>
                  <a:lnTo>
                    <a:pt x="229095" y="60032"/>
                  </a:lnTo>
                  <a:lnTo>
                    <a:pt x="189382" y="84836"/>
                  </a:lnTo>
                  <a:lnTo>
                    <a:pt x="152654" y="113284"/>
                  </a:lnTo>
                  <a:lnTo>
                    <a:pt x="119176" y="145097"/>
                  </a:lnTo>
                  <a:lnTo>
                    <a:pt x="89255" y="180009"/>
                  </a:lnTo>
                  <a:lnTo>
                    <a:pt x="63157" y="217766"/>
                  </a:lnTo>
                  <a:lnTo>
                    <a:pt x="41173" y="258089"/>
                  </a:lnTo>
                  <a:lnTo>
                    <a:pt x="23583" y="300710"/>
                  </a:lnTo>
                  <a:lnTo>
                    <a:pt x="10668" y="345363"/>
                  </a:lnTo>
                  <a:lnTo>
                    <a:pt x="2705" y="391820"/>
                  </a:lnTo>
                  <a:lnTo>
                    <a:pt x="0" y="439674"/>
                  </a:lnTo>
                  <a:lnTo>
                    <a:pt x="2705" y="487591"/>
                  </a:lnTo>
                  <a:lnTo>
                    <a:pt x="10668" y="533996"/>
                  </a:lnTo>
                  <a:lnTo>
                    <a:pt x="23583" y="578650"/>
                  </a:lnTo>
                  <a:lnTo>
                    <a:pt x="41173" y="621271"/>
                  </a:lnTo>
                  <a:lnTo>
                    <a:pt x="63157" y="661593"/>
                  </a:lnTo>
                  <a:lnTo>
                    <a:pt x="89255" y="699350"/>
                  </a:lnTo>
                  <a:lnTo>
                    <a:pt x="119176" y="734263"/>
                  </a:lnTo>
                  <a:lnTo>
                    <a:pt x="152654" y="766076"/>
                  </a:lnTo>
                  <a:lnTo>
                    <a:pt x="189382" y="794524"/>
                  </a:lnTo>
                  <a:lnTo>
                    <a:pt x="229108" y="819327"/>
                  </a:lnTo>
                  <a:lnTo>
                    <a:pt x="271513" y="840219"/>
                  </a:lnTo>
                  <a:lnTo>
                    <a:pt x="316357" y="856945"/>
                  </a:lnTo>
                  <a:lnTo>
                    <a:pt x="363321" y="869213"/>
                  </a:lnTo>
                  <a:lnTo>
                    <a:pt x="412140" y="876769"/>
                  </a:lnTo>
                  <a:lnTo>
                    <a:pt x="462534" y="879348"/>
                  </a:lnTo>
                  <a:lnTo>
                    <a:pt x="512914" y="876769"/>
                  </a:lnTo>
                  <a:lnTo>
                    <a:pt x="561733" y="869213"/>
                  </a:lnTo>
                  <a:lnTo>
                    <a:pt x="608698" y="856945"/>
                  </a:lnTo>
                  <a:lnTo>
                    <a:pt x="653542" y="840219"/>
                  </a:lnTo>
                  <a:lnTo>
                    <a:pt x="695960" y="819327"/>
                  </a:lnTo>
                  <a:lnTo>
                    <a:pt x="735672" y="794524"/>
                  </a:lnTo>
                  <a:lnTo>
                    <a:pt x="738466" y="792353"/>
                  </a:lnTo>
                  <a:lnTo>
                    <a:pt x="772401" y="766076"/>
                  </a:lnTo>
                  <a:lnTo>
                    <a:pt x="805878" y="734263"/>
                  </a:lnTo>
                  <a:lnTo>
                    <a:pt x="835799" y="699350"/>
                  </a:lnTo>
                  <a:lnTo>
                    <a:pt x="861898" y="661593"/>
                  </a:lnTo>
                  <a:lnTo>
                    <a:pt x="883881" y="621271"/>
                  </a:lnTo>
                  <a:lnTo>
                    <a:pt x="901471" y="578650"/>
                  </a:lnTo>
                  <a:lnTo>
                    <a:pt x="914387" y="533996"/>
                  </a:lnTo>
                  <a:lnTo>
                    <a:pt x="922350" y="487540"/>
                  </a:lnTo>
                  <a:lnTo>
                    <a:pt x="925068" y="439674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688194" y="1834134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微软雅黑"/>
                <a:cs typeface="微软雅黑"/>
              </a:rPr>
              <a:t>73.4%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231391" y="2935223"/>
            <a:ext cx="922019" cy="881380"/>
            <a:chOff x="1231391" y="2935223"/>
            <a:chExt cx="922019" cy="881380"/>
          </a:xfrm>
        </p:grpSpPr>
        <p:sp>
          <p:nvSpPr>
            <p:cNvPr id="47" name="object 47"/>
            <p:cNvSpPr/>
            <p:nvPr/>
          </p:nvSpPr>
          <p:spPr>
            <a:xfrm>
              <a:off x="1353311" y="3051047"/>
              <a:ext cx="678180" cy="647700"/>
            </a:xfrm>
            <a:custGeom>
              <a:avLst/>
              <a:gdLst/>
              <a:ahLst/>
              <a:cxnLst/>
              <a:rect l="l" t="t" r="r" b="b"/>
              <a:pathLst>
                <a:path w="678180" h="647700">
                  <a:moveTo>
                    <a:pt x="339089" y="0"/>
                  </a:moveTo>
                  <a:lnTo>
                    <a:pt x="288970" y="3512"/>
                  </a:lnTo>
                  <a:lnTo>
                    <a:pt x="241137" y="13714"/>
                  </a:lnTo>
                  <a:lnTo>
                    <a:pt x="196116" y="30106"/>
                  </a:lnTo>
                  <a:lnTo>
                    <a:pt x="154429" y="52184"/>
                  </a:lnTo>
                  <a:lnTo>
                    <a:pt x="116601" y="79448"/>
                  </a:lnTo>
                  <a:lnTo>
                    <a:pt x="83155" y="111397"/>
                  </a:lnTo>
                  <a:lnTo>
                    <a:pt x="54616" y="147528"/>
                  </a:lnTo>
                  <a:lnTo>
                    <a:pt x="31507" y="187340"/>
                  </a:lnTo>
                  <a:lnTo>
                    <a:pt x="14352" y="230332"/>
                  </a:lnTo>
                  <a:lnTo>
                    <a:pt x="3675" y="276003"/>
                  </a:lnTo>
                  <a:lnTo>
                    <a:pt x="0" y="323850"/>
                  </a:lnTo>
                  <a:lnTo>
                    <a:pt x="3675" y="371696"/>
                  </a:lnTo>
                  <a:lnTo>
                    <a:pt x="14352" y="417367"/>
                  </a:lnTo>
                  <a:lnTo>
                    <a:pt x="31507" y="460359"/>
                  </a:lnTo>
                  <a:lnTo>
                    <a:pt x="54616" y="500171"/>
                  </a:lnTo>
                  <a:lnTo>
                    <a:pt x="83155" y="536302"/>
                  </a:lnTo>
                  <a:lnTo>
                    <a:pt x="116601" y="568251"/>
                  </a:lnTo>
                  <a:lnTo>
                    <a:pt x="154429" y="595515"/>
                  </a:lnTo>
                  <a:lnTo>
                    <a:pt x="196116" y="617593"/>
                  </a:lnTo>
                  <a:lnTo>
                    <a:pt x="241137" y="633985"/>
                  </a:lnTo>
                  <a:lnTo>
                    <a:pt x="288970" y="644187"/>
                  </a:lnTo>
                  <a:lnTo>
                    <a:pt x="339089" y="647700"/>
                  </a:lnTo>
                  <a:lnTo>
                    <a:pt x="389209" y="644187"/>
                  </a:lnTo>
                  <a:lnTo>
                    <a:pt x="437042" y="633985"/>
                  </a:lnTo>
                  <a:lnTo>
                    <a:pt x="482063" y="617593"/>
                  </a:lnTo>
                  <a:lnTo>
                    <a:pt x="523750" y="595515"/>
                  </a:lnTo>
                  <a:lnTo>
                    <a:pt x="561578" y="568251"/>
                  </a:lnTo>
                  <a:lnTo>
                    <a:pt x="595024" y="536302"/>
                  </a:lnTo>
                  <a:lnTo>
                    <a:pt x="623563" y="500171"/>
                  </a:lnTo>
                  <a:lnTo>
                    <a:pt x="646672" y="460359"/>
                  </a:lnTo>
                  <a:lnTo>
                    <a:pt x="663827" y="417367"/>
                  </a:lnTo>
                  <a:lnTo>
                    <a:pt x="674504" y="371696"/>
                  </a:lnTo>
                  <a:lnTo>
                    <a:pt x="678180" y="323850"/>
                  </a:lnTo>
                  <a:lnTo>
                    <a:pt x="674504" y="276003"/>
                  </a:lnTo>
                  <a:lnTo>
                    <a:pt x="663827" y="230332"/>
                  </a:lnTo>
                  <a:lnTo>
                    <a:pt x="646672" y="187340"/>
                  </a:lnTo>
                  <a:lnTo>
                    <a:pt x="623563" y="147528"/>
                  </a:lnTo>
                  <a:lnTo>
                    <a:pt x="595024" y="111397"/>
                  </a:lnTo>
                  <a:lnTo>
                    <a:pt x="561578" y="79448"/>
                  </a:lnTo>
                  <a:lnTo>
                    <a:pt x="523750" y="52184"/>
                  </a:lnTo>
                  <a:lnTo>
                    <a:pt x="482063" y="30106"/>
                  </a:lnTo>
                  <a:lnTo>
                    <a:pt x="437042" y="13714"/>
                  </a:lnTo>
                  <a:lnTo>
                    <a:pt x="389209" y="3512"/>
                  </a:lnTo>
                  <a:lnTo>
                    <a:pt x="339089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31392" y="2935223"/>
              <a:ext cx="922019" cy="881380"/>
            </a:xfrm>
            <a:custGeom>
              <a:avLst/>
              <a:gdLst/>
              <a:ahLst/>
              <a:cxnLst/>
              <a:rect l="l" t="t" r="r" b="b"/>
              <a:pathLst>
                <a:path w="922019" h="881379">
                  <a:moveTo>
                    <a:pt x="526796" y="757301"/>
                  </a:moveTo>
                  <a:lnTo>
                    <a:pt x="461010" y="439674"/>
                  </a:lnTo>
                  <a:lnTo>
                    <a:pt x="464566" y="115824"/>
                  </a:lnTo>
                  <a:lnTo>
                    <a:pt x="447065" y="116090"/>
                  </a:lnTo>
                  <a:lnTo>
                    <a:pt x="395224" y="122047"/>
                  </a:lnTo>
                  <a:lnTo>
                    <a:pt x="346760" y="134772"/>
                  </a:lnTo>
                  <a:lnTo>
                    <a:pt x="301904" y="153644"/>
                  </a:lnTo>
                  <a:lnTo>
                    <a:pt x="261061" y="178066"/>
                  </a:lnTo>
                  <a:lnTo>
                    <a:pt x="224637" y="207441"/>
                  </a:lnTo>
                  <a:lnTo>
                    <a:pt x="193065" y="241198"/>
                  </a:lnTo>
                  <a:lnTo>
                    <a:pt x="166738" y="278739"/>
                  </a:lnTo>
                  <a:lnTo>
                    <a:pt x="146088" y="319468"/>
                  </a:lnTo>
                  <a:lnTo>
                    <a:pt x="131508" y="362800"/>
                  </a:lnTo>
                  <a:lnTo>
                    <a:pt x="123431" y="408152"/>
                  </a:lnTo>
                  <a:lnTo>
                    <a:pt x="122250" y="454939"/>
                  </a:lnTo>
                  <a:lnTo>
                    <a:pt x="128397" y="502539"/>
                  </a:lnTo>
                  <a:lnTo>
                    <a:pt x="141719" y="548817"/>
                  </a:lnTo>
                  <a:lnTo>
                    <a:pt x="161467" y="591654"/>
                  </a:lnTo>
                  <a:lnTo>
                    <a:pt x="187045" y="630656"/>
                  </a:lnTo>
                  <a:lnTo>
                    <a:pt x="217805" y="665429"/>
                  </a:lnTo>
                  <a:lnTo>
                    <a:pt x="253149" y="695579"/>
                  </a:lnTo>
                  <a:lnTo>
                    <a:pt x="292455" y="720712"/>
                  </a:lnTo>
                  <a:lnTo>
                    <a:pt x="335102" y="740422"/>
                  </a:lnTo>
                  <a:lnTo>
                    <a:pt x="380479" y="754341"/>
                  </a:lnTo>
                  <a:lnTo>
                    <a:pt x="427964" y="762050"/>
                  </a:lnTo>
                  <a:lnTo>
                    <a:pt x="476935" y="763168"/>
                  </a:lnTo>
                  <a:lnTo>
                    <a:pt x="526796" y="757301"/>
                  </a:lnTo>
                  <a:close/>
                </a:path>
                <a:path w="922019" h="881379">
                  <a:moveTo>
                    <a:pt x="922020" y="440436"/>
                  </a:moveTo>
                  <a:lnTo>
                    <a:pt x="919314" y="392455"/>
                  </a:lnTo>
                  <a:lnTo>
                    <a:pt x="911377" y="345973"/>
                  </a:lnTo>
                  <a:lnTo>
                    <a:pt x="898512" y="301244"/>
                  </a:lnTo>
                  <a:lnTo>
                    <a:pt x="880986" y="258559"/>
                  </a:lnTo>
                  <a:lnTo>
                    <a:pt x="859078" y="218160"/>
                  </a:lnTo>
                  <a:lnTo>
                    <a:pt x="834898" y="183007"/>
                  </a:lnTo>
                  <a:lnTo>
                    <a:pt x="834898" y="440436"/>
                  </a:lnTo>
                  <a:lnTo>
                    <a:pt x="831469" y="488429"/>
                  </a:lnTo>
                  <a:lnTo>
                    <a:pt x="821537" y="534352"/>
                  </a:lnTo>
                  <a:lnTo>
                    <a:pt x="805510" y="577938"/>
                  </a:lnTo>
                  <a:lnTo>
                    <a:pt x="783844" y="618744"/>
                  </a:lnTo>
                  <a:lnTo>
                    <a:pt x="756996" y="656323"/>
                  </a:lnTo>
                  <a:lnTo>
                    <a:pt x="725385" y="690257"/>
                  </a:lnTo>
                  <a:lnTo>
                    <a:pt x="689483" y="720115"/>
                  </a:lnTo>
                  <a:lnTo>
                    <a:pt x="649719" y="745502"/>
                  </a:lnTo>
                  <a:lnTo>
                    <a:pt x="606539" y="765987"/>
                  </a:lnTo>
                  <a:lnTo>
                    <a:pt x="560400" y="781126"/>
                  </a:lnTo>
                  <a:lnTo>
                    <a:pt x="511733" y="790524"/>
                  </a:lnTo>
                  <a:lnTo>
                    <a:pt x="461010" y="793750"/>
                  </a:lnTo>
                  <a:lnTo>
                    <a:pt x="410273" y="790524"/>
                  </a:lnTo>
                  <a:lnTo>
                    <a:pt x="361607" y="781126"/>
                  </a:lnTo>
                  <a:lnTo>
                    <a:pt x="315468" y="765987"/>
                  </a:lnTo>
                  <a:lnTo>
                    <a:pt x="272288" y="745502"/>
                  </a:lnTo>
                  <a:lnTo>
                    <a:pt x="232524" y="720115"/>
                  </a:lnTo>
                  <a:lnTo>
                    <a:pt x="196621" y="690257"/>
                  </a:lnTo>
                  <a:lnTo>
                    <a:pt x="165011" y="656323"/>
                  </a:lnTo>
                  <a:lnTo>
                    <a:pt x="138163" y="618744"/>
                  </a:lnTo>
                  <a:lnTo>
                    <a:pt x="116497" y="577938"/>
                  </a:lnTo>
                  <a:lnTo>
                    <a:pt x="100469" y="534352"/>
                  </a:lnTo>
                  <a:lnTo>
                    <a:pt x="90525" y="488378"/>
                  </a:lnTo>
                  <a:lnTo>
                    <a:pt x="87122" y="440436"/>
                  </a:lnTo>
                  <a:lnTo>
                    <a:pt x="90538" y="392455"/>
                  </a:lnTo>
                  <a:lnTo>
                    <a:pt x="100469" y="346532"/>
                  </a:lnTo>
                  <a:lnTo>
                    <a:pt x="116497" y="302945"/>
                  </a:lnTo>
                  <a:lnTo>
                    <a:pt x="138163" y="262140"/>
                  </a:lnTo>
                  <a:lnTo>
                    <a:pt x="165011" y="224561"/>
                  </a:lnTo>
                  <a:lnTo>
                    <a:pt x="196621" y="190639"/>
                  </a:lnTo>
                  <a:lnTo>
                    <a:pt x="232524" y="160769"/>
                  </a:lnTo>
                  <a:lnTo>
                    <a:pt x="272288" y="135382"/>
                  </a:lnTo>
                  <a:lnTo>
                    <a:pt x="315468" y="114896"/>
                  </a:lnTo>
                  <a:lnTo>
                    <a:pt x="361607" y="99758"/>
                  </a:lnTo>
                  <a:lnTo>
                    <a:pt x="410273" y="90360"/>
                  </a:lnTo>
                  <a:lnTo>
                    <a:pt x="461010" y="87122"/>
                  </a:lnTo>
                  <a:lnTo>
                    <a:pt x="511733" y="90360"/>
                  </a:lnTo>
                  <a:lnTo>
                    <a:pt x="560400" y="99758"/>
                  </a:lnTo>
                  <a:lnTo>
                    <a:pt x="606539" y="114896"/>
                  </a:lnTo>
                  <a:lnTo>
                    <a:pt x="649719" y="135382"/>
                  </a:lnTo>
                  <a:lnTo>
                    <a:pt x="689483" y="160769"/>
                  </a:lnTo>
                  <a:lnTo>
                    <a:pt x="725385" y="190639"/>
                  </a:lnTo>
                  <a:lnTo>
                    <a:pt x="756996" y="224561"/>
                  </a:lnTo>
                  <a:lnTo>
                    <a:pt x="783844" y="262140"/>
                  </a:lnTo>
                  <a:lnTo>
                    <a:pt x="805510" y="302945"/>
                  </a:lnTo>
                  <a:lnTo>
                    <a:pt x="821537" y="346532"/>
                  </a:lnTo>
                  <a:lnTo>
                    <a:pt x="831481" y="392506"/>
                  </a:lnTo>
                  <a:lnTo>
                    <a:pt x="834898" y="440436"/>
                  </a:lnTo>
                  <a:lnTo>
                    <a:pt x="834898" y="183007"/>
                  </a:lnTo>
                  <a:lnTo>
                    <a:pt x="803249" y="145364"/>
                  </a:lnTo>
                  <a:lnTo>
                    <a:pt x="769899" y="113487"/>
                  </a:lnTo>
                  <a:lnTo>
                    <a:pt x="736015" y="87122"/>
                  </a:lnTo>
                  <a:lnTo>
                    <a:pt x="693699" y="60147"/>
                  </a:lnTo>
                  <a:lnTo>
                    <a:pt x="651421" y="39217"/>
                  </a:lnTo>
                  <a:lnTo>
                    <a:pt x="606729" y="22466"/>
                  </a:lnTo>
                  <a:lnTo>
                    <a:pt x="559904" y="10172"/>
                  </a:lnTo>
                  <a:lnTo>
                    <a:pt x="511238" y="2590"/>
                  </a:lnTo>
                  <a:lnTo>
                    <a:pt x="461010" y="0"/>
                  </a:lnTo>
                  <a:lnTo>
                    <a:pt x="410768" y="2590"/>
                  </a:lnTo>
                  <a:lnTo>
                    <a:pt x="362102" y="10172"/>
                  </a:lnTo>
                  <a:lnTo>
                    <a:pt x="315277" y="22466"/>
                  </a:lnTo>
                  <a:lnTo>
                    <a:pt x="270586" y="39217"/>
                  </a:lnTo>
                  <a:lnTo>
                    <a:pt x="228307" y="60147"/>
                  </a:lnTo>
                  <a:lnTo>
                    <a:pt x="188722" y="85001"/>
                  </a:lnTo>
                  <a:lnTo>
                    <a:pt x="152107" y="113487"/>
                  </a:lnTo>
                  <a:lnTo>
                    <a:pt x="118757" y="145364"/>
                  </a:lnTo>
                  <a:lnTo>
                    <a:pt x="88938" y="180340"/>
                  </a:lnTo>
                  <a:lnTo>
                    <a:pt x="62928" y="218160"/>
                  </a:lnTo>
                  <a:lnTo>
                    <a:pt x="41021" y="258559"/>
                  </a:lnTo>
                  <a:lnTo>
                    <a:pt x="23495" y="301244"/>
                  </a:lnTo>
                  <a:lnTo>
                    <a:pt x="10629" y="345973"/>
                  </a:lnTo>
                  <a:lnTo>
                    <a:pt x="2692" y="392506"/>
                  </a:lnTo>
                  <a:lnTo>
                    <a:pt x="0" y="440436"/>
                  </a:lnTo>
                  <a:lnTo>
                    <a:pt x="2692" y="488429"/>
                  </a:lnTo>
                  <a:lnTo>
                    <a:pt x="10629" y="534911"/>
                  </a:lnTo>
                  <a:lnTo>
                    <a:pt x="23495" y="579640"/>
                  </a:lnTo>
                  <a:lnTo>
                    <a:pt x="41021" y="622325"/>
                  </a:lnTo>
                  <a:lnTo>
                    <a:pt x="62928" y="662724"/>
                  </a:lnTo>
                  <a:lnTo>
                    <a:pt x="88938" y="700544"/>
                  </a:lnTo>
                  <a:lnTo>
                    <a:pt x="118757" y="735520"/>
                  </a:lnTo>
                  <a:lnTo>
                    <a:pt x="152107" y="767397"/>
                  </a:lnTo>
                  <a:lnTo>
                    <a:pt x="188722" y="795883"/>
                  </a:lnTo>
                  <a:lnTo>
                    <a:pt x="228307" y="820737"/>
                  </a:lnTo>
                  <a:lnTo>
                    <a:pt x="270586" y="841667"/>
                  </a:lnTo>
                  <a:lnTo>
                    <a:pt x="315277" y="858418"/>
                  </a:lnTo>
                  <a:lnTo>
                    <a:pt x="362102" y="870712"/>
                  </a:lnTo>
                  <a:lnTo>
                    <a:pt x="410768" y="878293"/>
                  </a:lnTo>
                  <a:lnTo>
                    <a:pt x="461010" y="880872"/>
                  </a:lnTo>
                  <a:lnTo>
                    <a:pt x="511238" y="878293"/>
                  </a:lnTo>
                  <a:lnTo>
                    <a:pt x="559904" y="870712"/>
                  </a:lnTo>
                  <a:lnTo>
                    <a:pt x="606729" y="858418"/>
                  </a:lnTo>
                  <a:lnTo>
                    <a:pt x="651421" y="841667"/>
                  </a:lnTo>
                  <a:lnTo>
                    <a:pt x="693699" y="820737"/>
                  </a:lnTo>
                  <a:lnTo>
                    <a:pt x="733285" y="795883"/>
                  </a:lnTo>
                  <a:lnTo>
                    <a:pt x="736015" y="793750"/>
                  </a:lnTo>
                  <a:lnTo>
                    <a:pt x="769899" y="767397"/>
                  </a:lnTo>
                  <a:lnTo>
                    <a:pt x="803249" y="735520"/>
                  </a:lnTo>
                  <a:lnTo>
                    <a:pt x="833069" y="700544"/>
                  </a:lnTo>
                  <a:lnTo>
                    <a:pt x="859078" y="662724"/>
                  </a:lnTo>
                  <a:lnTo>
                    <a:pt x="880986" y="622325"/>
                  </a:lnTo>
                  <a:lnTo>
                    <a:pt x="898512" y="579640"/>
                  </a:lnTo>
                  <a:lnTo>
                    <a:pt x="911377" y="534911"/>
                  </a:lnTo>
                  <a:lnTo>
                    <a:pt x="919314" y="488378"/>
                  </a:lnTo>
                  <a:lnTo>
                    <a:pt x="922020" y="440436"/>
                  </a:lnTo>
                  <a:close/>
                </a:path>
              </a:pathLst>
            </a:custGeom>
            <a:solidFill>
              <a:srgbClr val="009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483233" y="3240735"/>
            <a:ext cx="686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58.6%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857500" y="2935223"/>
            <a:ext cx="922019" cy="879475"/>
            <a:chOff x="2857500" y="2935223"/>
            <a:chExt cx="922019" cy="879475"/>
          </a:xfrm>
        </p:grpSpPr>
        <p:sp>
          <p:nvSpPr>
            <p:cNvPr id="51" name="object 51"/>
            <p:cNvSpPr/>
            <p:nvPr/>
          </p:nvSpPr>
          <p:spPr>
            <a:xfrm>
              <a:off x="2977895" y="3051047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5" h="647700">
                  <a:moveTo>
                    <a:pt x="339852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2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4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2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857500" y="2935223"/>
              <a:ext cx="922019" cy="879475"/>
            </a:xfrm>
            <a:custGeom>
              <a:avLst/>
              <a:gdLst/>
              <a:ahLst/>
              <a:cxnLst/>
              <a:rect l="l" t="t" r="r" b="b"/>
              <a:pathLst>
                <a:path w="922020" h="879475">
                  <a:moveTo>
                    <a:pt x="471551" y="763397"/>
                  </a:moveTo>
                  <a:lnTo>
                    <a:pt x="460248" y="439674"/>
                  </a:lnTo>
                  <a:lnTo>
                    <a:pt x="463791" y="115824"/>
                  </a:lnTo>
                  <a:lnTo>
                    <a:pt x="448945" y="115951"/>
                  </a:lnTo>
                  <a:lnTo>
                    <a:pt x="398868" y="121069"/>
                  </a:lnTo>
                  <a:lnTo>
                    <a:pt x="351320" y="132778"/>
                  </a:lnTo>
                  <a:lnTo>
                    <a:pt x="306793" y="150596"/>
                  </a:lnTo>
                  <a:lnTo>
                    <a:pt x="265798" y="173990"/>
                  </a:lnTo>
                  <a:lnTo>
                    <a:pt x="228854" y="202438"/>
                  </a:lnTo>
                  <a:lnTo>
                    <a:pt x="196456" y="235432"/>
                  </a:lnTo>
                  <a:lnTo>
                    <a:pt x="169113" y="272453"/>
                  </a:lnTo>
                  <a:lnTo>
                    <a:pt x="147345" y="312991"/>
                  </a:lnTo>
                  <a:lnTo>
                    <a:pt x="131648" y="356514"/>
                  </a:lnTo>
                  <a:lnTo>
                    <a:pt x="122529" y="402513"/>
                  </a:lnTo>
                  <a:lnTo>
                    <a:pt x="120523" y="450469"/>
                  </a:lnTo>
                  <a:lnTo>
                    <a:pt x="125895" y="498170"/>
                  </a:lnTo>
                  <a:lnTo>
                    <a:pt x="138201" y="543471"/>
                  </a:lnTo>
                  <a:lnTo>
                    <a:pt x="156908" y="585889"/>
                  </a:lnTo>
                  <a:lnTo>
                    <a:pt x="181457" y="624928"/>
                  </a:lnTo>
                  <a:lnTo>
                    <a:pt x="211315" y="660133"/>
                  </a:lnTo>
                  <a:lnTo>
                    <a:pt x="245948" y="690994"/>
                  </a:lnTo>
                  <a:lnTo>
                    <a:pt x="284784" y="717054"/>
                  </a:lnTo>
                  <a:lnTo>
                    <a:pt x="327317" y="737793"/>
                  </a:lnTo>
                  <a:lnTo>
                    <a:pt x="372973" y="752767"/>
                  </a:lnTo>
                  <a:lnTo>
                    <a:pt x="421233" y="761453"/>
                  </a:lnTo>
                  <a:lnTo>
                    <a:pt x="471551" y="763397"/>
                  </a:lnTo>
                  <a:close/>
                </a:path>
                <a:path w="922020" h="879475">
                  <a:moveTo>
                    <a:pt x="922020" y="439674"/>
                  </a:moveTo>
                  <a:lnTo>
                    <a:pt x="919314" y="391769"/>
                  </a:lnTo>
                  <a:lnTo>
                    <a:pt x="911377" y="345363"/>
                  </a:lnTo>
                  <a:lnTo>
                    <a:pt x="898512" y="300710"/>
                  </a:lnTo>
                  <a:lnTo>
                    <a:pt x="880986" y="258089"/>
                  </a:lnTo>
                  <a:lnTo>
                    <a:pt x="859078" y="217766"/>
                  </a:lnTo>
                  <a:lnTo>
                    <a:pt x="835025" y="182854"/>
                  </a:lnTo>
                  <a:lnTo>
                    <a:pt x="835025" y="439674"/>
                  </a:lnTo>
                  <a:lnTo>
                    <a:pt x="831596" y="487591"/>
                  </a:lnTo>
                  <a:lnTo>
                    <a:pt x="821651" y="533450"/>
                  </a:lnTo>
                  <a:lnTo>
                    <a:pt x="805611" y="576973"/>
                  </a:lnTo>
                  <a:lnTo>
                    <a:pt x="783945" y="617702"/>
                  </a:lnTo>
                  <a:lnTo>
                    <a:pt x="757072" y="655205"/>
                  </a:lnTo>
                  <a:lnTo>
                    <a:pt x="725449" y="689076"/>
                  </a:lnTo>
                  <a:lnTo>
                    <a:pt x="689521" y="718883"/>
                  </a:lnTo>
                  <a:lnTo>
                    <a:pt x="649744" y="744220"/>
                  </a:lnTo>
                  <a:lnTo>
                    <a:pt x="606564" y="764654"/>
                  </a:lnTo>
                  <a:lnTo>
                    <a:pt x="560412" y="779767"/>
                  </a:lnTo>
                  <a:lnTo>
                    <a:pt x="511746" y="789139"/>
                  </a:lnTo>
                  <a:lnTo>
                    <a:pt x="461010" y="792353"/>
                  </a:lnTo>
                  <a:lnTo>
                    <a:pt x="410260" y="789139"/>
                  </a:lnTo>
                  <a:lnTo>
                    <a:pt x="361594" y="779767"/>
                  </a:lnTo>
                  <a:lnTo>
                    <a:pt x="315442" y="764654"/>
                  </a:lnTo>
                  <a:lnTo>
                    <a:pt x="272262" y="744220"/>
                  </a:lnTo>
                  <a:lnTo>
                    <a:pt x="232486" y="718883"/>
                  </a:lnTo>
                  <a:lnTo>
                    <a:pt x="196557" y="689076"/>
                  </a:lnTo>
                  <a:lnTo>
                    <a:pt x="164934" y="655205"/>
                  </a:lnTo>
                  <a:lnTo>
                    <a:pt x="138061" y="617702"/>
                  </a:lnTo>
                  <a:lnTo>
                    <a:pt x="116395" y="576973"/>
                  </a:lnTo>
                  <a:lnTo>
                    <a:pt x="100355" y="533450"/>
                  </a:lnTo>
                  <a:lnTo>
                    <a:pt x="90398" y="487540"/>
                  </a:lnTo>
                  <a:lnTo>
                    <a:pt x="86995" y="439674"/>
                  </a:lnTo>
                  <a:lnTo>
                    <a:pt x="90411" y="391769"/>
                  </a:lnTo>
                  <a:lnTo>
                    <a:pt x="100355" y="345909"/>
                  </a:lnTo>
                  <a:lnTo>
                    <a:pt x="116395" y="302387"/>
                  </a:lnTo>
                  <a:lnTo>
                    <a:pt x="138061" y="261658"/>
                  </a:lnTo>
                  <a:lnTo>
                    <a:pt x="164934" y="224155"/>
                  </a:lnTo>
                  <a:lnTo>
                    <a:pt x="196557" y="190284"/>
                  </a:lnTo>
                  <a:lnTo>
                    <a:pt x="232486" y="160477"/>
                  </a:lnTo>
                  <a:lnTo>
                    <a:pt x="272262" y="135140"/>
                  </a:lnTo>
                  <a:lnTo>
                    <a:pt x="315442" y="114706"/>
                  </a:lnTo>
                  <a:lnTo>
                    <a:pt x="361594" y="99593"/>
                  </a:lnTo>
                  <a:lnTo>
                    <a:pt x="410260" y="90220"/>
                  </a:lnTo>
                  <a:lnTo>
                    <a:pt x="461010" y="86995"/>
                  </a:lnTo>
                  <a:lnTo>
                    <a:pt x="511746" y="90220"/>
                  </a:lnTo>
                  <a:lnTo>
                    <a:pt x="560412" y="99593"/>
                  </a:lnTo>
                  <a:lnTo>
                    <a:pt x="606564" y="114706"/>
                  </a:lnTo>
                  <a:lnTo>
                    <a:pt x="649744" y="135140"/>
                  </a:lnTo>
                  <a:lnTo>
                    <a:pt x="689521" y="160477"/>
                  </a:lnTo>
                  <a:lnTo>
                    <a:pt x="725449" y="190284"/>
                  </a:lnTo>
                  <a:lnTo>
                    <a:pt x="757072" y="224155"/>
                  </a:lnTo>
                  <a:lnTo>
                    <a:pt x="783945" y="261658"/>
                  </a:lnTo>
                  <a:lnTo>
                    <a:pt x="805624" y="302387"/>
                  </a:lnTo>
                  <a:lnTo>
                    <a:pt x="821651" y="345909"/>
                  </a:lnTo>
                  <a:lnTo>
                    <a:pt x="831608" y="391820"/>
                  </a:lnTo>
                  <a:lnTo>
                    <a:pt x="835025" y="439674"/>
                  </a:lnTo>
                  <a:lnTo>
                    <a:pt x="835025" y="182854"/>
                  </a:lnTo>
                  <a:lnTo>
                    <a:pt x="803249" y="145097"/>
                  </a:lnTo>
                  <a:lnTo>
                    <a:pt x="769899" y="113284"/>
                  </a:lnTo>
                  <a:lnTo>
                    <a:pt x="736066" y="86995"/>
                  </a:lnTo>
                  <a:lnTo>
                    <a:pt x="693699" y="60032"/>
                  </a:lnTo>
                  <a:lnTo>
                    <a:pt x="651421" y="39141"/>
                  </a:lnTo>
                  <a:lnTo>
                    <a:pt x="606729" y="22415"/>
                  </a:lnTo>
                  <a:lnTo>
                    <a:pt x="559904" y="10147"/>
                  </a:lnTo>
                  <a:lnTo>
                    <a:pt x="511238" y="2590"/>
                  </a:lnTo>
                  <a:lnTo>
                    <a:pt x="461010" y="0"/>
                  </a:lnTo>
                  <a:lnTo>
                    <a:pt x="410768" y="2590"/>
                  </a:lnTo>
                  <a:lnTo>
                    <a:pt x="362102" y="10147"/>
                  </a:lnTo>
                  <a:lnTo>
                    <a:pt x="315277" y="22415"/>
                  </a:lnTo>
                  <a:lnTo>
                    <a:pt x="270586" y="39141"/>
                  </a:lnTo>
                  <a:lnTo>
                    <a:pt x="228307" y="60032"/>
                  </a:lnTo>
                  <a:lnTo>
                    <a:pt x="188722" y="84836"/>
                  </a:lnTo>
                  <a:lnTo>
                    <a:pt x="152107" y="113284"/>
                  </a:lnTo>
                  <a:lnTo>
                    <a:pt x="118757" y="145097"/>
                  </a:lnTo>
                  <a:lnTo>
                    <a:pt x="88938" y="180009"/>
                  </a:lnTo>
                  <a:lnTo>
                    <a:pt x="62928" y="217766"/>
                  </a:lnTo>
                  <a:lnTo>
                    <a:pt x="41021" y="258089"/>
                  </a:lnTo>
                  <a:lnTo>
                    <a:pt x="23495" y="300710"/>
                  </a:lnTo>
                  <a:lnTo>
                    <a:pt x="10629" y="345363"/>
                  </a:lnTo>
                  <a:lnTo>
                    <a:pt x="2692" y="391820"/>
                  </a:lnTo>
                  <a:lnTo>
                    <a:pt x="0" y="439674"/>
                  </a:lnTo>
                  <a:lnTo>
                    <a:pt x="2692" y="487591"/>
                  </a:lnTo>
                  <a:lnTo>
                    <a:pt x="10629" y="533996"/>
                  </a:lnTo>
                  <a:lnTo>
                    <a:pt x="23495" y="578650"/>
                  </a:lnTo>
                  <a:lnTo>
                    <a:pt x="41021" y="621271"/>
                  </a:lnTo>
                  <a:lnTo>
                    <a:pt x="62928" y="661593"/>
                  </a:lnTo>
                  <a:lnTo>
                    <a:pt x="88938" y="699350"/>
                  </a:lnTo>
                  <a:lnTo>
                    <a:pt x="118757" y="734263"/>
                  </a:lnTo>
                  <a:lnTo>
                    <a:pt x="152107" y="766076"/>
                  </a:lnTo>
                  <a:lnTo>
                    <a:pt x="188722" y="794524"/>
                  </a:lnTo>
                  <a:lnTo>
                    <a:pt x="228307" y="819327"/>
                  </a:lnTo>
                  <a:lnTo>
                    <a:pt x="270586" y="840219"/>
                  </a:lnTo>
                  <a:lnTo>
                    <a:pt x="315277" y="856945"/>
                  </a:lnTo>
                  <a:lnTo>
                    <a:pt x="362102" y="869213"/>
                  </a:lnTo>
                  <a:lnTo>
                    <a:pt x="410768" y="876769"/>
                  </a:lnTo>
                  <a:lnTo>
                    <a:pt x="461010" y="879348"/>
                  </a:lnTo>
                  <a:lnTo>
                    <a:pt x="511238" y="876769"/>
                  </a:lnTo>
                  <a:lnTo>
                    <a:pt x="559904" y="869213"/>
                  </a:lnTo>
                  <a:lnTo>
                    <a:pt x="606729" y="856945"/>
                  </a:lnTo>
                  <a:lnTo>
                    <a:pt x="651421" y="840219"/>
                  </a:lnTo>
                  <a:lnTo>
                    <a:pt x="693699" y="819327"/>
                  </a:lnTo>
                  <a:lnTo>
                    <a:pt x="733285" y="794524"/>
                  </a:lnTo>
                  <a:lnTo>
                    <a:pt x="736066" y="792353"/>
                  </a:lnTo>
                  <a:lnTo>
                    <a:pt x="769899" y="766076"/>
                  </a:lnTo>
                  <a:lnTo>
                    <a:pt x="803249" y="734263"/>
                  </a:lnTo>
                  <a:lnTo>
                    <a:pt x="833069" y="699350"/>
                  </a:lnTo>
                  <a:lnTo>
                    <a:pt x="859078" y="661593"/>
                  </a:lnTo>
                  <a:lnTo>
                    <a:pt x="880986" y="621271"/>
                  </a:lnTo>
                  <a:lnTo>
                    <a:pt x="898512" y="578650"/>
                  </a:lnTo>
                  <a:lnTo>
                    <a:pt x="911377" y="533996"/>
                  </a:lnTo>
                  <a:lnTo>
                    <a:pt x="919314" y="487540"/>
                  </a:lnTo>
                  <a:lnTo>
                    <a:pt x="922020" y="439674"/>
                  </a:lnTo>
                  <a:close/>
                </a:path>
              </a:pathLst>
            </a:custGeom>
            <a:solidFill>
              <a:srgbClr val="009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116707" y="3234054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50.3%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489703" y="2935223"/>
            <a:ext cx="923925" cy="879475"/>
            <a:chOff x="4489703" y="2935223"/>
            <a:chExt cx="923925" cy="879475"/>
          </a:xfrm>
        </p:grpSpPr>
        <p:sp>
          <p:nvSpPr>
            <p:cNvPr id="55" name="object 55"/>
            <p:cNvSpPr/>
            <p:nvPr/>
          </p:nvSpPr>
          <p:spPr>
            <a:xfrm>
              <a:off x="4613147" y="3051047"/>
              <a:ext cx="678180" cy="647700"/>
            </a:xfrm>
            <a:custGeom>
              <a:avLst/>
              <a:gdLst/>
              <a:ahLst/>
              <a:cxnLst/>
              <a:rect l="l" t="t" r="r" b="b"/>
              <a:pathLst>
                <a:path w="678179" h="647700">
                  <a:moveTo>
                    <a:pt x="339089" y="0"/>
                  </a:moveTo>
                  <a:lnTo>
                    <a:pt x="288970" y="3512"/>
                  </a:lnTo>
                  <a:lnTo>
                    <a:pt x="241137" y="13714"/>
                  </a:lnTo>
                  <a:lnTo>
                    <a:pt x="196116" y="30106"/>
                  </a:lnTo>
                  <a:lnTo>
                    <a:pt x="154429" y="52184"/>
                  </a:lnTo>
                  <a:lnTo>
                    <a:pt x="116601" y="79448"/>
                  </a:lnTo>
                  <a:lnTo>
                    <a:pt x="83155" y="111397"/>
                  </a:lnTo>
                  <a:lnTo>
                    <a:pt x="54616" y="147528"/>
                  </a:lnTo>
                  <a:lnTo>
                    <a:pt x="31507" y="187340"/>
                  </a:lnTo>
                  <a:lnTo>
                    <a:pt x="14352" y="230332"/>
                  </a:lnTo>
                  <a:lnTo>
                    <a:pt x="3675" y="276003"/>
                  </a:lnTo>
                  <a:lnTo>
                    <a:pt x="0" y="323850"/>
                  </a:lnTo>
                  <a:lnTo>
                    <a:pt x="3675" y="371696"/>
                  </a:lnTo>
                  <a:lnTo>
                    <a:pt x="14352" y="417367"/>
                  </a:lnTo>
                  <a:lnTo>
                    <a:pt x="31507" y="460359"/>
                  </a:lnTo>
                  <a:lnTo>
                    <a:pt x="54616" y="500171"/>
                  </a:lnTo>
                  <a:lnTo>
                    <a:pt x="83155" y="536302"/>
                  </a:lnTo>
                  <a:lnTo>
                    <a:pt x="116601" y="568251"/>
                  </a:lnTo>
                  <a:lnTo>
                    <a:pt x="154429" y="595515"/>
                  </a:lnTo>
                  <a:lnTo>
                    <a:pt x="196116" y="617593"/>
                  </a:lnTo>
                  <a:lnTo>
                    <a:pt x="241137" y="633985"/>
                  </a:lnTo>
                  <a:lnTo>
                    <a:pt x="288970" y="644187"/>
                  </a:lnTo>
                  <a:lnTo>
                    <a:pt x="339089" y="647700"/>
                  </a:lnTo>
                  <a:lnTo>
                    <a:pt x="389209" y="644187"/>
                  </a:lnTo>
                  <a:lnTo>
                    <a:pt x="437042" y="633985"/>
                  </a:lnTo>
                  <a:lnTo>
                    <a:pt x="482063" y="617593"/>
                  </a:lnTo>
                  <a:lnTo>
                    <a:pt x="523750" y="595515"/>
                  </a:lnTo>
                  <a:lnTo>
                    <a:pt x="561578" y="568251"/>
                  </a:lnTo>
                  <a:lnTo>
                    <a:pt x="595024" y="536302"/>
                  </a:lnTo>
                  <a:lnTo>
                    <a:pt x="623563" y="500171"/>
                  </a:lnTo>
                  <a:lnTo>
                    <a:pt x="646672" y="460359"/>
                  </a:lnTo>
                  <a:lnTo>
                    <a:pt x="663827" y="417367"/>
                  </a:lnTo>
                  <a:lnTo>
                    <a:pt x="674504" y="371696"/>
                  </a:lnTo>
                  <a:lnTo>
                    <a:pt x="678179" y="323850"/>
                  </a:lnTo>
                  <a:lnTo>
                    <a:pt x="674504" y="276003"/>
                  </a:lnTo>
                  <a:lnTo>
                    <a:pt x="663827" y="230332"/>
                  </a:lnTo>
                  <a:lnTo>
                    <a:pt x="646672" y="187340"/>
                  </a:lnTo>
                  <a:lnTo>
                    <a:pt x="623563" y="147528"/>
                  </a:lnTo>
                  <a:lnTo>
                    <a:pt x="595024" y="111397"/>
                  </a:lnTo>
                  <a:lnTo>
                    <a:pt x="561578" y="79448"/>
                  </a:lnTo>
                  <a:lnTo>
                    <a:pt x="523750" y="52184"/>
                  </a:lnTo>
                  <a:lnTo>
                    <a:pt x="482063" y="30106"/>
                  </a:lnTo>
                  <a:lnTo>
                    <a:pt x="437042" y="13714"/>
                  </a:lnTo>
                  <a:lnTo>
                    <a:pt x="389209" y="3512"/>
                  </a:lnTo>
                  <a:lnTo>
                    <a:pt x="339089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489704" y="2935223"/>
              <a:ext cx="923925" cy="879475"/>
            </a:xfrm>
            <a:custGeom>
              <a:avLst/>
              <a:gdLst/>
              <a:ahLst/>
              <a:cxnLst/>
              <a:rect l="l" t="t" r="r" b="b"/>
              <a:pathLst>
                <a:path w="923925" h="879475">
                  <a:moveTo>
                    <a:pt x="466090" y="115824"/>
                  </a:moveTo>
                  <a:lnTo>
                    <a:pt x="415632" y="118935"/>
                  </a:lnTo>
                  <a:lnTo>
                    <a:pt x="366890" y="128968"/>
                  </a:lnTo>
                  <a:lnTo>
                    <a:pt x="320548" y="145580"/>
                  </a:lnTo>
                  <a:lnTo>
                    <a:pt x="277329" y="168389"/>
                  </a:lnTo>
                  <a:lnTo>
                    <a:pt x="237959" y="197015"/>
                  </a:lnTo>
                  <a:lnTo>
                    <a:pt x="203149" y="231101"/>
                  </a:lnTo>
                  <a:lnTo>
                    <a:pt x="173609" y="270256"/>
                  </a:lnTo>
                  <a:lnTo>
                    <a:pt x="150507" y="312877"/>
                  </a:lnTo>
                  <a:lnTo>
                    <a:pt x="134569" y="357136"/>
                  </a:lnTo>
                  <a:lnTo>
                    <a:pt x="125628" y="402336"/>
                  </a:lnTo>
                  <a:lnTo>
                    <a:pt x="123494" y="447814"/>
                  </a:lnTo>
                  <a:lnTo>
                    <a:pt x="128028" y="492861"/>
                  </a:lnTo>
                  <a:lnTo>
                    <a:pt x="139026" y="536790"/>
                  </a:lnTo>
                  <a:lnTo>
                    <a:pt x="156324" y="578916"/>
                  </a:lnTo>
                  <a:lnTo>
                    <a:pt x="179755" y="618566"/>
                  </a:lnTo>
                  <a:lnTo>
                    <a:pt x="209143" y="655027"/>
                  </a:lnTo>
                  <a:lnTo>
                    <a:pt x="244322" y="687616"/>
                  </a:lnTo>
                  <a:lnTo>
                    <a:pt x="285115" y="715645"/>
                  </a:lnTo>
                  <a:lnTo>
                    <a:pt x="462534" y="439674"/>
                  </a:lnTo>
                  <a:lnTo>
                    <a:pt x="466090" y="115824"/>
                  </a:lnTo>
                  <a:close/>
                </a:path>
                <a:path w="923925" h="879475">
                  <a:moveTo>
                    <a:pt x="923544" y="439674"/>
                  </a:moveTo>
                  <a:lnTo>
                    <a:pt x="920826" y="391769"/>
                  </a:lnTo>
                  <a:lnTo>
                    <a:pt x="912888" y="345363"/>
                  </a:lnTo>
                  <a:lnTo>
                    <a:pt x="899998" y="300710"/>
                  </a:lnTo>
                  <a:lnTo>
                    <a:pt x="882434" y="258089"/>
                  </a:lnTo>
                  <a:lnTo>
                    <a:pt x="860488" y="217766"/>
                  </a:lnTo>
                  <a:lnTo>
                    <a:pt x="836549" y="183070"/>
                  </a:lnTo>
                  <a:lnTo>
                    <a:pt x="836549" y="439674"/>
                  </a:lnTo>
                  <a:lnTo>
                    <a:pt x="833107" y="487591"/>
                  </a:lnTo>
                  <a:lnTo>
                    <a:pt x="823163" y="533450"/>
                  </a:lnTo>
                  <a:lnTo>
                    <a:pt x="807097" y="576973"/>
                  </a:lnTo>
                  <a:lnTo>
                    <a:pt x="785380" y="617702"/>
                  </a:lnTo>
                  <a:lnTo>
                    <a:pt x="758456" y="655205"/>
                  </a:lnTo>
                  <a:lnTo>
                    <a:pt x="726782" y="689076"/>
                  </a:lnTo>
                  <a:lnTo>
                    <a:pt x="690791" y="718883"/>
                  </a:lnTo>
                  <a:lnTo>
                    <a:pt x="650938" y="744220"/>
                  </a:lnTo>
                  <a:lnTo>
                    <a:pt x="607656" y="764654"/>
                  </a:lnTo>
                  <a:lnTo>
                    <a:pt x="561403" y="779767"/>
                  </a:lnTo>
                  <a:lnTo>
                    <a:pt x="512622" y="789139"/>
                  </a:lnTo>
                  <a:lnTo>
                    <a:pt x="461772" y="792353"/>
                  </a:lnTo>
                  <a:lnTo>
                    <a:pt x="410908" y="789139"/>
                  </a:lnTo>
                  <a:lnTo>
                    <a:pt x="362127" y="779767"/>
                  </a:lnTo>
                  <a:lnTo>
                    <a:pt x="315874" y="764654"/>
                  </a:lnTo>
                  <a:lnTo>
                    <a:pt x="272592" y="744220"/>
                  </a:lnTo>
                  <a:lnTo>
                    <a:pt x="232740" y="718883"/>
                  </a:lnTo>
                  <a:lnTo>
                    <a:pt x="196748" y="689076"/>
                  </a:lnTo>
                  <a:lnTo>
                    <a:pt x="165074" y="655205"/>
                  </a:lnTo>
                  <a:lnTo>
                    <a:pt x="138150" y="617702"/>
                  </a:lnTo>
                  <a:lnTo>
                    <a:pt x="116433" y="576973"/>
                  </a:lnTo>
                  <a:lnTo>
                    <a:pt x="100368" y="533450"/>
                  </a:lnTo>
                  <a:lnTo>
                    <a:pt x="90411" y="487540"/>
                  </a:lnTo>
                  <a:lnTo>
                    <a:pt x="86995" y="439674"/>
                  </a:lnTo>
                  <a:lnTo>
                    <a:pt x="90424" y="391769"/>
                  </a:lnTo>
                  <a:lnTo>
                    <a:pt x="100368" y="345909"/>
                  </a:lnTo>
                  <a:lnTo>
                    <a:pt x="116433" y="302387"/>
                  </a:lnTo>
                  <a:lnTo>
                    <a:pt x="138150" y="261658"/>
                  </a:lnTo>
                  <a:lnTo>
                    <a:pt x="165074" y="224155"/>
                  </a:lnTo>
                  <a:lnTo>
                    <a:pt x="196748" y="190284"/>
                  </a:lnTo>
                  <a:lnTo>
                    <a:pt x="232740" y="160477"/>
                  </a:lnTo>
                  <a:lnTo>
                    <a:pt x="272592" y="135140"/>
                  </a:lnTo>
                  <a:lnTo>
                    <a:pt x="315874" y="114706"/>
                  </a:lnTo>
                  <a:lnTo>
                    <a:pt x="362127" y="99593"/>
                  </a:lnTo>
                  <a:lnTo>
                    <a:pt x="410908" y="90220"/>
                  </a:lnTo>
                  <a:lnTo>
                    <a:pt x="461772" y="86995"/>
                  </a:lnTo>
                  <a:lnTo>
                    <a:pt x="512622" y="90220"/>
                  </a:lnTo>
                  <a:lnTo>
                    <a:pt x="561403" y="99593"/>
                  </a:lnTo>
                  <a:lnTo>
                    <a:pt x="607656" y="114706"/>
                  </a:lnTo>
                  <a:lnTo>
                    <a:pt x="650938" y="135140"/>
                  </a:lnTo>
                  <a:lnTo>
                    <a:pt x="690791" y="160477"/>
                  </a:lnTo>
                  <a:lnTo>
                    <a:pt x="726782" y="190284"/>
                  </a:lnTo>
                  <a:lnTo>
                    <a:pt x="758456" y="224155"/>
                  </a:lnTo>
                  <a:lnTo>
                    <a:pt x="785380" y="261658"/>
                  </a:lnTo>
                  <a:lnTo>
                    <a:pt x="807097" y="302387"/>
                  </a:lnTo>
                  <a:lnTo>
                    <a:pt x="823163" y="345909"/>
                  </a:lnTo>
                  <a:lnTo>
                    <a:pt x="833120" y="391820"/>
                  </a:lnTo>
                  <a:lnTo>
                    <a:pt x="836549" y="439674"/>
                  </a:lnTo>
                  <a:lnTo>
                    <a:pt x="836549" y="183070"/>
                  </a:lnTo>
                  <a:lnTo>
                    <a:pt x="834440" y="180009"/>
                  </a:lnTo>
                  <a:lnTo>
                    <a:pt x="804570" y="145097"/>
                  </a:lnTo>
                  <a:lnTo>
                    <a:pt x="771144" y="113284"/>
                  </a:lnTo>
                  <a:lnTo>
                    <a:pt x="737260" y="86995"/>
                  </a:lnTo>
                  <a:lnTo>
                    <a:pt x="734479" y="84836"/>
                  </a:lnTo>
                  <a:lnTo>
                    <a:pt x="694829" y="60032"/>
                  </a:lnTo>
                  <a:lnTo>
                    <a:pt x="652475" y="39141"/>
                  </a:lnTo>
                  <a:lnTo>
                    <a:pt x="607720" y="22415"/>
                  </a:lnTo>
                  <a:lnTo>
                    <a:pt x="560819" y="10147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47"/>
                  </a:lnTo>
                  <a:lnTo>
                    <a:pt x="315810" y="22415"/>
                  </a:lnTo>
                  <a:lnTo>
                    <a:pt x="271056" y="39141"/>
                  </a:lnTo>
                  <a:lnTo>
                    <a:pt x="228701" y="60032"/>
                  </a:lnTo>
                  <a:lnTo>
                    <a:pt x="189052" y="84836"/>
                  </a:lnTo>
                  <a:lnTo>
                    <a:pt x="152387" y="113284"/>
                  </a:lnTo>
                  <a:lnTo>
                    <a:pt x="118960" y="145097"/>
                  </a:lnTo>
                  <a:lnTo>
                    <a:pt x="89090" y="180009"/>
                  </a:lnTo>
                  <a:lnTo>
                    <a:pt x="63042" y="217766"/>
                  </a:lnTo>
                  <a:lnTo>
                    <a:pt x="41097" y="258089"/>
                  </a:lnTo>
                  <a:lnTo>
                    <a:pt x="23533" y="300710"/>
                  </a:lnTo>
                  <a:lnTo>
                    <a:pt x="10642" y="345363"/>
                  </a:lnTo>
                  <a:lnTo>
                    <a:pt x="2705" y="391820"/>
                  </a:lnTo>
                  <a:lnTo>
                    <a:pt x="0" y="439674"/>
                  </a:lnTo>
                  <a:lnTo>
                    <a:pt x="2705" y="487591"/>
                  </a:lnTo>
                  <a:lnTo>
                    <a:pt x="10642" y="533996"/>
                  </a:lnTo>
                  <a:lnTo>
                    <a:pt x="23533" y="578650"/>
                  </a:lnTo>
                  <a:lnTo>
                    <a:pt x="41097" y="621271"/>
                  </a:lnTo>
                  <a:lnTo>
                    <a:pt x="63042" y="661593"/>
                  </a:lnTo>
                  <a:lnTo>
                    <a:pt x="89090" y="699350"/>
                  </a:lnTo>
                  <a:lnTo>
                    <a:pt x="118960" y="734263"/>
                  </a:lnTo>
                  <a:lnTo>
                    <a:pt x="152387" y="766076"/>
                  </a:lnTo>
                  <a:lnTo>
                    <a:pt x="189052" y="794524"/>
                  </a:lnTo>
                  <a:lnTo>
                    <a:pt x="228701" y="819327"/>
                  </a:lnTo>
                  <a:lnTo>
                    <a:pt x="271056" y="840219"/>
                  </a:lnTo>
                  <a:lnTo>
                    <a:pt x="315810" y="856945"/>
                  </a:lnTo>
                  <a:lnTo>
                    <a:pt x="362712" y="869213"/>
                  </a:lnTo>
                  <a:lnTo>
                    <a:pt x="411454" y="876769"/>
                  </a:lnTo>
                  <a:lnTo>
                    <a:pt x="461772" y="879348"/>
                  </a:lnTo>
                  <a:lnTo>
                    <a:pt x="512076" y="876769"/>
                  </a:lnTo>
                  <a:lnTo>
                    <a:pt x="560819" y="869213"/>
                  </a:lnTo>
                  <a:lnTo>
                    <a:pt x="607720" y="856945"/>
                  </a:lnTo>
                  <a:lnTo>
                    <a:pt x="652475" y="840219"/>
                  </a:lnTo>
                  <a:lnTo>
                    <a:pt x="694829" y="819327"/>
                  </a:lnTo>
                  <a:lnTo>
                    <a:pt x="734479" y="794524"/>
                  </a:lnTo>
                  <a:lnTo>
                    <a:pt x="737260" y="792353"/>
                  </a:lnTo>
                  <a:lnTo>
                    <a:pt x="771144" y="766076"/>
                  </a:lnTo>
                  <a:lnTo>
                    <a:pt x="804570" y="734263"/>
                  </a:lnTo>
                  <a:lnTo>
                    <a:pt x="834440" y="699350"/>
                  </a:lnTo>
                  <a:lnTo>
                    <a:pt x="860488" y="661593"/>
                  </a:lnTo>
                  <a:lnTo>
                    <a:pt x="882434" y="621271"/>
                  </a:lnTo>
                  <a:lnTo>
                    <a:pt x="899998" y="578650"/>
                  </a:lnTo>
                  <a:lnTo>
                    <a:pt x="912888" y="533996"/>
                  </a:lnTo>
                  <a:lnTo>
                    <a:pt x="920826" y="487540"/>
                  </a:lnTo>
                  <a:lnTo>
                    <a:pt x="923544" y="439674"/>
                  </a:lnTo>
                  <a:close/>
                </a:path>
              </a:pathLst>
            </a:custGeom>
            <a:solidFill>
              <a:srgbClr val="009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768341" y="3242817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37.4%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141720" y="2935223"/>
            <a:ext cx="923925" cy="881380"/>
            <a:chOff x="6141720" y="2935223"/>
            <a:chExt cx="923925" cy="881380"/>
          </a:xfrm>
        </p:grpSpPr>
        <p:sp>
          <p:nvSpPr>
            <p:cNvPr id="59" name="object 59"/>
            <p:cNvSpPr/>
            <p:nvPr/>
          </p:nvSpPr>
          <p:spPr>
            <a:xfrm>
              <a:off x="6263640" y="3051047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4" h="647700">
                  <a:moveTo>
                    <a:pt x="339852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2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4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2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41720" y="2935223"/>
              <a:ext cx="923925" cy="881380"/>
            </a:xfrm>
            <a:custGeom>
              <a:avLst/>
              <a:gdLst/>
              <a:ahLst/>
              <a:cxnLst/>
              <a:rect l="l" t="t" r="r" b="b"/>
              <a:pathLst>
                <a:path w="923925" h="881379">
                  <a:moveTo>
                    <a:pt x="465328" y="115824"/>
                  </a:moveTo>
                  <a:lnTo>
                    <a:pt x="416153" y="118795"/>
                  </a:lnTo>
                  <a:lnTo>
                    <a:pt x="351180" y="133451"/>
                  </a:lnTo>
                  <a:lnTo>
                    <a:pt x="305993" y="151790"/>
                  </a:lnTo>
                  <a:lnTo>
                    <a:pt x="264744" y="175717"/>
                  </a:lnTo>
                  <a:lnTo>
                    <a:pt x="227888" y="204673"/>
                  </a:lnTo>
                  <a:lnTo>
                    <a:pt x="195821" y="238061"/>
                  </a:lnTo>
                  <a:lnTo>
                    <a:pt x="168960" y="275285"/>
                  </a:lnTo>
                  <a:lnTo>
                    <a:pt x="147751" y="315772"/>
                  </a:lnTo>
                  <a:lnTo>
                    <a:pt x="132588" y="358927"/>
                  </a:lnTo>
                  <a:lnTo>
                    <a:pt x="123901" y="404177"/>
                  </a:lnTo>
                  <a:lnTo>
                    <a:pt x="122110" y="450938"/>
                  </a:lnTo>
                  <a:lnTo>
                    <a:pt x="127635" y="498602"/>
                  </a:lnTo>
                  <a:lnTo>
                    <a:pt x="461772" y="439674"/>
                  </a:lnTo>
                  <a:lnTo>
                    <a:pt x="465328" y="115824"/>
                  </a:lnTo>
                  <a:close/>
                </a:path>
                <a:path w="923925" h="881379">
                  <a:moveTo>
                    <a:pt x="923544" y="440436"/>
                  </a:moveTo>
                  <a:lnTo>
                    <a:pt x="920826" y="392455"/>
                  </a:lnTo>
                  <a:lnTo>
                    <a:pt x="912888" y="345973"/>
                  </a:lnTo>
                  <a:lnTo>
                    <a:pt x="899998" y="301244"/>
                  </a:lnTo>
                  <a:lnTo>
                    <a:pt x="882434" y="258559"/>
                  </a:lnTo>
                  <a:lnTo>
                    <a:pt x="860488" y="218160"/>
                  </a:lnTo>
                  <a:lnTo>
                    <a:pt x="836422" y="183222"/>
                  </a:lnTo>
                  <a:lnTo>
                    <a:pt x="836422" y="440436"/>
                  </a:lnTo>
                  <a:lnTo>
                    <a:pt x="832980" y="488429"/>
                  </a:lnTo>
                  <a:lnTo>
                    <a:pt x="823036" y="534352"/>
                  </a:lnTo>
                  <a:lnTo>
                    <a:pt x="806970" y="577938"/>
                  </a:lnTo>
                  <a:lnTo>
                    <a:pt x="785253" y="618744"/>
                  </a:lnTo>
                  <a:lnTo>
                    <a:pt x="758342" y="656323"/>
                  </a:lnTo>
                  <a:lnTo>
                    <a:pt x="726668" y="690257"/>
                  </a:lnTo>
                  <a:lnTo>
                    <a:pt x="690689" y="720115"/>
                  </a:lnTo>
                  <a:lnTo>
                    <a:pt x="650849" y="745502"/>
                  </a:lnTo>
                  <a:lnTo>
                    <a:pt x="607580" y="765987"/>
                  </a:lnTo>
                  <a:lnTo>
                    <a:pt x="561352" y="781126"/>
                  </a:lnTo>
                  <a:lnTo>
                    <a:pt x="512597" y="790524"/>
                  </a:lnTo>
                  <a:lnTo>
                    <a:pt x="461772" y="793750"/>
                  </a:lnTo>
                  <a:lnTo>
                    <a:pt x="410933" y="790524"/>
                  </a:lnTo>
                  <a:lnTo>
                    <a:pt x="362178" y="781126"/>
                  </a:lnTo>
                  <a:lnTo>
                    <a:pt x="315950" y="765987"/>
                  </a:lnTo>
                  <a:lnTo>
                    <a:pt x="272681" y="745502"/>
                  </a:lnTo>
                  <a:lnTo>
                    <a:pt x="232841" y="720115"/>
                  </a:lnTo>
                  <a:lnTo>
                    <a:pt x="196862" y="690257"/>
                  </a:lnTo>
                  <a:lnTo>
                    <a:pt x="165188" y="656323"/>
                  </a:lnTo>
                  <a:lnTo>
                    <a:pt x="138277" y="618744"/>
                  </a:lnTo>
                  <a:lnTo>
                    <a:pt x="116560" y="577938"/>
                  </a:lnTo>
                  <a:lnTo>
                    <a:pt x="100495" y="534352"/>
                  </a:lnTo>
                  <a:lnTo>
                    <a:pt x="90538" y="488378"/>
                  </a:lnTo>
                  <a:lnTo>
                    <a:pt x="87122" y="440436"/>
                  </a:lnTo>
                  <a:lnTo>
                    <a:pt x="90551" y="392455"/>
                  </a:lnTo>
                  <a:lnTo>
                    <a:pt x="100495" y="346532"/>
                  </a:lnTo>
                  <a:lnTo>
                    <a:pt x="116560" y="302945"/>
                  </a:lnTo>
                  <a:lnTo>
                    <a:pt x="138277" y="262140"/>
                  </a:lnTo>
                  <a:lnTo>
                    <a:pt x="165188" y="224561"/>
                  </a:lnTo>
                  <a:lnTo>
                    <a:pt x="196862" y="190639"/>
                  </a:lnTo>
                  <a:lnTo>
                    <a:pt x="232841" y="160769"/>
                  </a:lnTo>
                  <a:lnTo>
                    <a:pt x="272681" y="135382"/>
                  </a:lnTo>
                  <a:lnTo>
                    <a:pt x="315950" y="114896"/>
                  </a:lnTo>
                  <a:lnTo>
                    <a:pt x="362178" y="99758"/>
                  </a:lnTo>
                  <a:lnTo>
                    <a:pt x="410933" y="90360"/>
                  </a:lnTo>
                  <a:lnTo>
                    <a:pt x="461772" y="87122"/>
                  </a:lnTo>
                  <a:lnTo>
                    <a:pt x="512597" y="90360"/>
                  </a:lnTo>
                  <a:lnTo>
                    <a:pt x="561352" y="99758"/>
                  </a:lnTo>
                  <a:lnTo>
                    <a:pt x="607580" y="114896"/>
                  </a:lnTo>
                  <a:lnTo>
                    <a:pt x="650849" y="135382"/>
                  </a:lnTo>
                  <a:lnTo>
                    <a:pt x="690689" y="160769"/>
                  </a:lnTo>
                  <a:lnTo>
                    <a:pt x="726668" y="190639"/>
                  </a:lnTo>
                  <a:lnTo>
                    <a:pt x="758342" y="224561"/>
                  </a:lnTo>
                  <a:lnTo>
                    <a:pt x="785253" y="262140"/>
                  </a:lnTo>
                  <a:lnTo>
                    <a:pt x="806970" y="302945"/>
                  </a:lnTo>
                  <a:lnTo>
                    <a:pt x="823036" y="346532"/>
                  </a:lnTo>
                  <a:lnTo>
                    <a:pt x="832993" y="392506"/>
                  </a:lnTo>
                  <a:lnTo>
                    <a:pt x="836422" y="440436"/>
                  </a:lnTo>
                  <a:lnTo>
                    <a:pt x="836422" y="183222"/>
                  </a:lnTo>
                  <a:lnTo>
                    <a:pt x="804570" y="145364"/>
                  </a:lnTo>
                  <a:lnTo>
                    <a:pt x="771144" y="113487"/>
                  </a:lnTo>
                  <a:lnTo>
                    <a:pt x="737222" y="87122"/>
                  </a:lnTo>
                  <a:lnTo>
                    <a:pt x="694829" y="60147"/>
                  </a:lnTo>
                  <a:lnTo>
                    <a:pt x="652475" y="39217"/>
                  </a:lnTo>
                  <a:lnTo>
                    <a:pt x="607720" y="22466"/>
                  </a:lnTo>
                  <a:lnTo>
                    <a:pt x="560819" y="10172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72"/>
                  </a:lnTo>
                  <a:lnTo>
                    <a:pt x="315810" y="22466"/>
                  </a:lnTo>
                  <a:lnTo>
                    <a:pt x="271056" y="39217"/>
                  </a:lnTo>
                  <a:lnTo>
                    <a:pt x="228701" y="60147"/>
                  </a:lnTo>
                  <a:lnTo>
                    <a:pt x="189052" y="85001"/>
                  </a:lnTo>
                  <a:lnTo>
                    <a:pt x="152387" y="113487"/>
                  </a:lnTo>
                  <a:lnTo>
                    <a:pt x="118960" y="145364"/>
                  </a:lnTo>
                  <a:lnTo>
                    <a:pt x="89090" y="180340"/>
                  </a:lnTo>
                  <a:lnTo>
                    <a:pt x="63042" y="218160"/>
                  </a:lnTo>
                  <a:lnTo>
                    <a:pt x="41097" y="258559"/>
                  </a:lnTo>
                  <a:lnTo>
                    <a:pt x="23533" y="301244"/>
                  </a:lnTo>
                  <a:lnTo>
                    <a:pt x="10642" y="345973"/>
                  </a:lnTo>
                  <a:lnTo>
                    <a:pt x="2705" y="392506"/>
                  </a:lnTo>
                  <a:lnTo>
                    <a:pt x="0" y="440436"/>
                  </a:lnTo>
                  <a:lnTo>
                    <a:pt x="2705" y="488429"/>
                  </a:lnTo>
                  <a:lnTo>
                    <a:pt x="10642" y="534911"/>
                  </a:lnTo>
                  <a:lnTo>
                    <a:pt x="23533" y="579640"/>
                  </a:lnTo>
                  <a:lnTo>
                    <a:pt x="41097" y="622325"/>
                  </a:lnTo>
                  <a:lnTo>
                    <a:pt x="63042" y="662724"/>
                  </a:lnTo>
                  <a:lnTo>
                    <a:pt x="89090" y="700544"/>
                  </a:lnTo>
                  <a:lnTo>
                    <a:pt x="118960" y="735520"/>
                  </a:lnTo>
                  <a:lnTo>
                    <a:pt x="152387" y="767397"/>
                  </a:lnTo>
                  <a:lnTo>
                    <a:pt x="189052" y="795883"/>
                  </a:lnTo>
                  <a:lnTo>
                    <a:pt x="228701" y="820737"/>
                  </a:lnTo>
                  <a:lnTo>
                    <a:pt x="271056" y="841667"/>
                  </a:lnTo>
                  <a:lnTo>
                    <a:pt x="315810" y="858418"/>
                  </a:lnTo>
                  <a:lnTo>
                    <a:pt x="362712" y="870712"/>
                  </a:lnTo>
                  <a:lnTo>
                    <a:pt x="411454" y="878293"/>
                  </a:lnTo>
                  <a:lnTo>
                    <a:pt x="461772" y="880872"/>
                  </a:lnTo>
                  <a:lnTo>
                    <a:pt x="512076" y="878293"/>
                  </a:lnTo>
                  <a:lnTo>
                    <a:pt x="560819" y="870712"/>
                  </a:lnTo>
                  <a:lnTo>
                    <a:pt x="607720" y="858418"/>
                  </a:lnTo>
                  <a:lnTo>
                    <a:pt x="652475" y="841667"/>
                  </a:lnTo>
                  <a:lnTo>
                    <a:pt x="694829" y="820737"/>
                  </a:lnTo>
                  <a:lnTo>
                    <a:pt x="734479" y="795883"/>
                  </a:lnTo>
                  <a:lnTo>
                    <a:pt x="737222" y="793750"/>
                  </a:lnTo>
                  <a:lnTo>
                    <a:pt x="771144" y="767397"/>
                  </a:lnTo>
                  <a:lnTo>
                    <a:pt x="804570" y="735520"/>
                  </a:lnTo>
                  <a:lnTo>
                    <a:pt x="834440" y="700544"/>
                  </a:lnTo>
                  <a:lnTo>
                    <a:pt x="860488" y="662724"/>
                  </a:lnTo>
                  <a:lnTo>
                    <a:pt x="882434" y="622325"/>
                  </a:lnTo>
                  <a:lnTo>
                    <a:pt x="899998" y="579640"/>
                  </a:lnTo>
                  <a:lnTo>
                    <a:pt x="912888" y="534911"/>
                  </a:lnTo>
                  <a:lnTo>
                    <a:pt x="920826" y="488378"/>
                  </a:lnTo>
                  <a:lnTo>
                    <a:pt x="923544" y="440436"/>
                  </a:lnTo>
                  <a:close/>
                </a:path>
              </a:pathLst>
            </a:custGeom>
            <a:solidFill>
              <a:srgbClr val="009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406134" y="3234309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28.3%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780019" y="2935223"/>
            <a:ext cx="923925" cy="881380"/>
            <a:chOff x="7780019" y="2935223"/>
            <a:chExt cx="923925" cy="881380"/>
          </a:xfrm>
        </p:grpSpPr>
        <p:sp>
          <p:nvSpPr>
            <p:cNvPr id="63" name="object 63"/>
            <p:cNvSpPr/>
            <p:nvPr/>
          </p:nvSpPr>
          <p:spPr>
            <a:xfrm>
              <a:off x="7901939" y="3051047"/>
              <a:ext cx="678180" cy="647700"/>
            </a:xfrm>
            <a:custGeom>
              <a:avLst/>
              <a:gdLst/>
              <a:ahLst/>
              <a:cxnLst/>
              <a:rect l="l" t="t" r="r" b="b"/>
              <a:pathLst>
                <a:path w="678179" h="647700">
                  <a:moveTo>
                    <a:pt x="339089" y="0"/>
                  </a:moveTo>
                  <a:lnTo>
                    <a:pt x="288970" y="3512"/>
                  </a:lnTo>
                  <a:lnTo>
                    <a:pt x="241137" y="13714"/>
                  </a:lnTo>
                  <a:lnTo>
                    <a:pt x="196116" y="30106"/>
                  </a:lnTo>
                  <a:lnTo>
                    <a:pt x="154429" y="52184"/>
                  </a:lnTo>
                  <a:lnTo>
                    <a:pt x="116601" y="79448"/>
                  </a:lnTo>
                  <a:lnTo>
                    <a:pt x="83155" y="111397"/>
                  </a:lnTo>
                  <a:lnTo>
                    <a:pt x="54616" y="147528"/>
                  </a:lnTo>
                  <a:lnTo>
                    <a:pt x="31507" y="187340"/>
                  </a:lnTo>
                  <a:lnTo>
                    <a:pt x="14352" y="230332"/>
                  </a:lnTo>
                  <a:lnTo>
                    <a:pt x="3675" y="276003"/>
                  </a:lnTo>
                  <a:lnTo>
                    <a:pt x="0" y="323850"/>
                  </a:lnTo>
                  <a:lnTo>
                    <a:pt x="3675" y="371696"/>
                  </a:lnTo>
                  <a:lnTo>
                    <a:pt x="14352" y="417367"/>
                  </a:lnTo>
                  <a:lnTo>
                    <a:pt x="31507" y="460359"/>
                  </a:lnTo>
                  <a:lnTo>
                    <a:pt x="54616" y="500171"/>
                  </a:lnTo>
                  <a:lnTo>
                    <a:pt x="83155" y="536302"/>
                  </a:lnTo>
                  <a:lnTo>
                    <a:pt x="116601" y="568251"/>
                  </a:lnTo>
                  <a:lnTo>
                    <a:pt x="154429" y="595515"/>
                  </a:lnTo>
                  <a:lnTo>
                    <a:pt x="196116" y="617593"/>
                  </a:lnTo>
                  <a:lnTo>
                    <a:pt x="241137" y="633985"/>
                  </a:lnTo>
                  <a:lnTo>
                    <a:pt x="288970" y="644187"/>
                  </a:lnTo>
                  <a:lnTo>
                    <a:pt x="339089" y="647700"/>
                  </a:lnTo>
                  <a:lnTo>
                    <a:pt x="389209" y="644187"/>
                  </a:lnTo>
                  <a:lnTo>
                    <a:pt x="437042" y="633985"/>
                  </a:lnTo>
                  <a:lnTo>
                    <a:pt x="482063" y="617593"/>
                  </a:lnTo>
                  <a:lnTo>
                    <a:pt x="523750" y="595515"/>
                  </a:lnTo>
                  <a:lnTo>
                    <a:pt x="561578" y="568251"/>
                  </a:lnTo>
                  <a:lnTo>
                    <a:pt x="595024" y="536302"/>
                  </a:lnTo>
                  <a:lnTo>
                    <a:pt x="623563" y="500171"/>
                  </a:lnTo>
                  <a:lnTo>
                    <a:pt x="646672" y="460359"/>
                  </a:lnTo>
                  <a:lnTo>
                    <a:pt x="663827" y="417367"/>
                  </a:lnTo>
                  <a:lnTo>
                    <a:pt x="674504" y="371696"/>
                  </a:lnTo>
                  <a:lnTo>
                    <a:pt x="678179" y="323850"/>
                  </a:lnTo>
                  <a:lnTo>
                    <a:pt x="674504" y="276003"/>
                  </a:lnTo>
                  <a:lnTo>
                    <a:pt x="663827" y="230332"/>
                  </a:lnTo>
                  <a:lnTo>
                    <a:pt x="646672" y="187340"/>
                  </a:lnTo>
                  <a:lnTo>
                    <a:pt x="623563" y="147528"/>
                  </a:lnTo>
                  <a:lnTo>
                    <a:pt x="595024" y="111397"/>
                  </a:lnTo>
                  <a:lnTo>
                    <a:pt x="561578" y="79448"/>
                  </a:lnTo>
                  <a:lnTo>
                    <a:pt x="523750" y="52184"/>
                  </a:lnTo>
                  <a:lnTo>
                    <a:pt x="482063" y="30106"/>
                  </a:lnTo>
                  <a:lnTo>
                    <a:pt x="437042" y="13714"/>
                  </a:lnTo>
                  <a:lnTo>
                    <a:pt x="389209" y="3512"/>
                  </a:lnTo>
                  <a:lnTo>
                    <a:pt x="339089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780020" y="2935223"/>
              <a:ext cx="923925" cy="881380"/>
            </a:xfrm>
            <a:custGeom>
              <a:avLst/>
              <a:gdLst/>
              <a:ahLst/>
              <a:cxnLst/>
              <a:rect l="l" t="t" r="r" b="b"/>
              <a:pathLst>
                <a:path w="923925" h="881379">
                  <a:moveTo>
                    <a:pt x="464566" y="115824"/>
                  </a:moveTo>
                  <a:lnTo>
                    <a:pt x="417296" y="118516"/>
                  </a:lnTo>
                  <a:lnTo>
                    <a:pt x="371767" y="127215"/>
                  </a:lnTo>
                  <a:lnTo>
                    <a:pt x="328472" y="141566"/>
                  </a:lnTo>
                  <a:lnTo>
                    <a:pt x="287909" y="161188"/>
                  </a:lnTo>
                  <a:lnTo>
                    <a:pt x="250596" y="185699"/>
                  </a:lnTo>
                  <a:lnTo>
                    <a:pt x="217017" y="214718"/>
                  </a:lnTo>
                  <a:lnTo>
                    <a:pt x="187693" y="247891"/>
                  </a:lnTo>
                  <a:lnTo>
                    <a:pt x="163106" y="284810"/>
                  </a:lnTo>
                  <a:lnTo>
                    <a:pt x="143764" y="325120"/>
                  </a:lnTo>
                  <a:lnTo>
                    <a:pt x="130175" y="368427"/>
                  </a:lnTo>
                  <a:lnTo>
                    <a:pt x="461010" y="439674"/>
                  </a:lnTo>
                  <a:lnTo>
                    <a:pt x="464566" y="115824"/>
                  </a:lnTo>
                  <a:close/>
                </a:path>
                <a:path w="923925" h="881379">
                  <a:moveTo>
                    <a:pt x="923544" y="440436"/>
                  </a:moveTo>
                  <a:lnTo>
                    <a:pt x="920826" y="392455"/>
                  </a:lnTo>
                  <a:lnTo>
                    <a:pt x="912888" y="345973"/>
                  </a:lnTo>
                  <a:lnTo>
                    <a:pt x="899998" y="301244"/>
                  </a:lnTo>
                  <a:lnTo>
                    <a:pt x="882434" y="258559"/>
                  </a:lnTo>
                  <a:lnTo>
                    <a:pt x="860488" y="218160"/>
                  </a:lnTo>
                  <a:lnTo>
                    <a:pt x="836422" y="183222"/>
                  </a:lnTo>
                  <a:lnTo>
                    <a:pt x="836422" y="440436"/>
                  </a:lnTo>
                  <a:lnTo>
                    <a:pt x="832980" y="488429"/>
                  </a:lnTo>
                  <a:lnTo>
                    <a:pt x="823036" y="534352"/>
                  </a:lnTo>
                  <a:lnTo>
                    <a:pt x="806970" y="577938"/>
                  </a:lnTo>
                  <a:lnTo>
                    <a:pt x="785253" y="618744"/>
                  </a:lnTo>
                  <a:lnTo>
                    <a:pt x="758342" y="656323"/>
                  </a:lnTo>
                  <a:lnTo>
                    <a:pt x="726668" y="690257"/>
                  </a:lnTo>
                  <a:lnTo>
                    <a:pt x="690689" y="720115"/>
                  </a:lnTo>
                  <a:lnTo>
                    <a:pt x="650849" y="745502"/>
                  </a:lnTo>
                  <a:lnTo>
                    <a:pt x="607580" y="765987"/>
                  </a:lnTo>
                  <a:lnTo>
                    <a:pt x="561352" y="781126"/>
                  </a:lnTo>
                  <a:lnTo>
                    <a:pt x="512597" y="790524"/>
                  </a:lnTo>
                  <a:lnTo>
                    <a:pt x="461772" y="793750"/>
                  </a:lnTo>
                  <a:lnTo>
                    <a:pt x="410933" y="790524"/>
                  </a:lnTo>
                  <a:lnTo>
                    <a:pt x="362178" y="781126"/>
                  </a:lnTo>
                  <a:lnTo>
                    <a:pt x="315950" y="765987"/>
                  </a:lnTo>
                  <a:lnTo>
                    <a:pt x="272681" y="745502"/>
                  </a:lnTo>
                  <a:lnTo>
                    <a:pt x="232841" y="720115"/>
                  </a:lnTo>
                  <a:lnTo>
                    <a:pt x="196862" y="690257"/>
                  </a:lnTo>
                  <a:lnTo>
                    <a:pt x="165188" y="656323"/>
                  </a:lnTo>
                  <a:lnTo>
                    <a:pt x="138277" y="618744"/>
                  </a:lnTo>
                  <a:lnTo>
                    <a:pt x="116560" y="577938"/>
                  </a:lnTo>
                  <a:lnTo>
                    <a:pt x="100495" y="534352"/>
                  </a:lnTo>
                  <a:lnTo>
                    <a:pt x="90538" y="488378"/>
                  </a:lnTo>
                  <a:lnTo>
                    <a:pt x="87122" y="440436"/>
                  </a:lnTo>
                  <a:lnTo>
                    <a:pt x="90551" y="392455"/>
                  </a:lnTo>
                  <a:lnTo>
                    <a:pt x="100495" y="346532"/>
                  </a:lnTo>
                  <a:lnTo>
                    <a:pt x="116560" y="302945"/>
                  </a:lnTo>
                  <a:lnTo>
                    <a:pt x="138277" y="262140"/>
                  </a:lnTo>
                  <a:lnTo>
                    <a:pt x="165188" y="224561"/>
                  </a:lnTo>
                  <a:lnTo>
                    <a:pt x="196862" y="190639"/>
                  </a:lnTo>
                  <a:lnTo>
                    <a:pt x="232841" y="160769"/>
                  </a:lnTo>
                  <a:lnTo>
                    <a:pt x="272681" y="135382"/>
                  </a:lnTo>
                  <a:lnTo>
                    <a:pt x="315950" y="114896"/>
                  </a:lnTo>
                  <a:lnTo>
                    <a:pt x="362178" y="99758"/>
                  </a:lnTo>
                  <a:lnTo>
                    <a:pt x="410933" y="90360"/>
                  </a:lnTo>
                  <a:lnTo>
                    <a:pt x="461772" y="87122"/>
                  </a:lnTo>
                  <a:lnTo>
                    <a:pt x="512597" y="90360"/>
                  </a:lnTo>
                  <a:lnTo>
                    <a:pt x="561352" y="99758"/>
                  </a:lnTo>
                  <a:lnTo>
                    <a:pt x="607580" y="114896"/>
                  </a:lnTo>
                  <a:lnTo>
                    <a:pt x="650849" y="135382"/>
                  </a:lnTo>
                  <a:lnTo>
                    <a:pt x="690689" y="160769"/>
                  </a:lnTo>
                  <a:lnTo>
                    <a:pt x="726668" y="190639"/>
                  </a:lnTo>
                  <a:lnTo>
                    <a:pt x="758342" y="224561"/>
                  </a:lnTo>
                  <a:lnTo>
                    <a:pt x="785253" y="262140"/>
                  </a:lnTo>
                  <a:lnTo>
                    <a:pt x="806970" y="302945"/>
                  </a:lnTo>
                  <a:lnTo>
                    <a:pt x="823036" y="346532"/>
                  </a:lnTo>
                  <a:lnTo>
                    <a:pt x="832993" y="392506"/>
                  </a:lnTo>
                  <a:lnTo>
                    <a:pt x="836422" y="440436"/>
                  </a:lnTo>
                  <a:lnTo>
                    <a:pt x="836422" y="183222"/>
                  </a:lnTo>
                  <a:lnTo>
                    <a:pt x="804570" y="145364"/>
                  </a:lnTo>
                  <a:lnTo>
                    <a:pt x="771144" y="113487"/>
                  </a:lnTo>
                  <a:lnTo>
                    <a:pt x="737222" y="87122"/>
                  </a:lnTo>
                  <a:lnTo>
                    <a:pt x="694829" y="60147"/>
                  </a:lnTo>
                  <a:lnTo>
                    <a:pt x="652475" y="39217"/>
                  </a:lnTo>
                  <a:lnTo>
                    <a:pt x="607720" y="22466"/>
                  </a:lnTo>
                  <a:lnTo>
                    <a:pt x="560819" y="10172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72"/>
                  </a:lnTo>
                  <a:lnTo>
                    <a:pt x="315810" y="22466"/>
                  </a:lnTo>
                  <a:lnTo>
                    <a:pt x="271056" y="39217"/>
                  </a:lnTo>
                  <a:lnTo>
                    <a:pt x="228701" y="60147"/>
                  </a:lnTo>
                  <a:lnTo>
                    <a:pt x="189052" y="85001"/>
                  </a:lnTo>
                  <a:lnTo>
                    <a:pt x="152387" y="113487"/>
                  </a:lnTo>
                  <a:lnTo>
                    <a:pt x="118960" y="145364"/>
                  </a:lnTo>
                  <a:lnTo>
                    <a:pt x="89090" y="180340"/>
                  </a:lnTo>
                  <a:lnTo>
                    <a:pt x="63042" y="218160"/>
                  </a:lnTo>
                  <a:lnTo>
                    <a:pt x="41097" y="258559"/>
                  </a:lnTo>
                  <a:lnTo>
                    <a:pt x="23533" y="301244"/>
                  </a:lnTo>
                  <a:lnTo>
                    <a:pt x="10642" y="345973"/>
                  </a:lnTo>
                  <a:lnTo>
                    <a:pt x="2705" y="392506"/>
                  </a:lnTo>
                  <a:lnTo>
                    <a:pt x="0" y="440436"/>
                  </a:lnTo>
                  <a:lnTo>
                    <a:pt x="2705" y="488429"/>
                  </a:lnTo>
                  <a:lnTo>
                    <a:pt x="10642" y="534911"/>
                  </a:lnTo>
                  <a:lnTo>
                    <a:pt x="23533" y="579640"/>
                  </a:lnTo>
                  <a:lnTo>
                    <a:pt x="41097" y="622325"/>
                  </a:lnTo>
                  <a:lnTo>
                    <a:pt x="63042" y="662724"/>
                  </a:lnTo>
                  <a:lnTo>
                    <a:pt x="89090" y="700544"/>
                  </a:lnTo>
                  <a:lnTo>
                    <a:pt x="118960" y="735520"/>
                  </a:lnTo>
                  <a:lnTo>
                    <a:pt x="152387" y="767397"/>
                  </a:lnTo>
                  <a:lnTo>
                    <a:pt x="189052" y="795883"/>
                  </a:lnTo>
                  <a:lnTo>
                    <a:pt x="228701" y="820737"/>
                  </a:lnTo>
                  <a:lnTo>
                    <a:pt x="271056" y="841667"/>
                  </a:lnTo>
                  <a:lnTo>
                    <a:pt x="315810" y="858418"/>
                  </a:lnTo>
                  <a:lnTo>
                    <a:pt x="362712" y="870712"/>
                  </a:lnTo>
                  <a:lnTo>
                    <a:pt x="411454" y="878293"/>
                  </a:lnTo>
                  <a:lnTo>
                    <a:pt x="461772" y="880872"/>
                  </a:lnTo>
                  <a:lnTo>
                    <a:pt x="512076" y="878293"/>
                  </a:lnTo>
                  <a:lnTo>
                    <a:pt x="560819" y="870712"/>
                  </a:lnTo>
                  <a:lnTo>
                    <a:pt x="607720" y="858418"/>
                  </a:lnTo>
                  <a:lnTo>
                    <a:pt x="652475" y="841667"/>
                  </a:lnTo>
                  <a:lnTo>
                    <a:pt x="694829" y="820737"/>
                  </a:lnTo>
                  <a:lnTo>
                    <a:pt x="734479" y="795883"/>
                  </a:lnTo>
                  <a:lnTo>
                    <a:pt x="737222" y="793750"/>
                  </a:lnTo>
                  <a:lnTo>
                    <a:pt x="771144" y="767397"/>
                  </a:lnTo>
                  <a:lnTo>
                    <a:pt x="804570" y="735520"/>
                  </a:lnTo>
                  <a:lnTo>
                    <a:pt x="834440" y="700544"/>
                  </a:lnTo>
                  <a:lnTo>
                    <a:pt x="860488" y="662724"/>
                  </a:lnTo>
                  <a:lnTo>
                    <a:pt x="882434" y="622325"/>
                  </a:lnTo>
                  <a:lnTo>
                    <a:pt x="899998" y="579640"/>
                  </a:lnTo>
                  <a:lnTo>
                    <a:pt x="912888" y="534911"/>
                  </a:lnTo>
                  <a:lnTo>
                    <a:pt x="920826" y="488378"/>
                  </a:lnTo>
                  <a:lnTo>
                    <a:pt x="923544" y="440436"/>
                  </a:lnTo>
                  <a:close/>
                </a:path>
              </a:pathLst>
            </a:custGeom>
            <a:solidFill>
              <a:srgbClr val="009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026654" y="3209925"/>
            <a:ext cx="68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22.4%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9400031" y="2935223"/>
            <a:ext cx="922019" cy="881380"/>
            <a:chOff x="9400031" y="2935223"/>
            <a:chExt cx="922019" cy="881380"/>
          </a:xfrm>
        </p:grpSpPr>
        <p:sp>
          <p:nvSpPr>
            <p:cNvPr id="67" name="object 67"/>
            <p:cNvSpPr/>
            <p:nvPr/>
          </p:nvSpPr>
          <p:spPr>
            <a:xfrm>
              <a:off x="9520427" y="3051047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4" h="647700">
                  <a:moveTo>
                    <a:pt x="339851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1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3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400032" y="2935223"/>
              <a:ext cx="922019" cy="881380"/>
            </a:xfrm>
            <a:custGeom>
              <a:avLst/>
              <a:gdLst/>
              <a:ahLst/>
              <a:cxnLst/>
              <a:rect l="l" t="t" r="r" b="b"/>
              <a:pathLst>
                <a:path w="922020" h="881379">
                  <a:moveTo>
                    <a:pt x="463804" y="115824"/>
                  </a:moveTo>
                  <a:lnTo>
                    <a:pt x="421157" y="117983"/>
                  </a:lnTo>
                  <a:lnTo>
                    <a:pt x="379298" y="125145"/>
                  </a:lnTo>
                  <a:lnTo>
                    <a:pt x="338696" y="137248"/>
                  </a:lnTo>
                  <a:lnTo>
                    <a:pt x="299847" y="154178"/>
                  </a:lnTo>
                  <a:lnTo>
                    <a:pt x="460248" y="439674"/>
                  </a:lnTo>
                  <a:lnTo>
                    <a:pt x="463804" y="115824"/>
                  </a:lnTo>
                  <a:close/>
                </a:path>
                <a:path w="922020" h="881379">
                  <a:moveTo>
                    <a:pt x="922020" y="440436"/>
                  </a:moveTo>
                  <a:lnTo>
                    <a:pt x="919314" y="392455"/>
                  </a:lnTo>
                  <a:lnTo>
                    <a:pt x="911377" y="345973"/>
                  </a:lnTo>
                  <a:lnTo>
                    <a:pt x="898512" y="301244"/>
                  </a:lnTo>
                  <a:lnTo>
                    <a:pt x="880986" y="258559"/>
                  </a:lnTo>
                  <a:lnTo>
                    <a:pt x="859078" y="218160"/>
                  </a:lnTo>
                  <a:lnTo>
                    <a:pt x="834898" y="183007"/>
                  </a:lnTo>
                  <a:lnTo>
                    <a:pt x="834898" y="440436"/>
                  </a:lnTo>
                  <a:lnTo>
                    <a:pt x="831469" y="488429"/>
                  </a:lnTo>
                  <a:lnTo>
                    <a:pt x="821537" y="534352"/>
                  </a:lnTo>
                  <a:lnTo>
                    <a:pt x="805510" y="577938"/>
                  </a:lnTo>
                  <a:lnTo>
                    <a:pt x="783844" y="618744"/>
                  </a:lnTo>
                  <a:lnTo>
                    <a:pt x="756996" y="656323"/>
                  </a:lnTo>
                  <a:lnTo>
                    <a:pt x="725385" y="690257"/>
                  </a:lnTo>
                  <a:lnTo>
                    <a:pt x="689483" y="720115"/>
                  </a:lnTo>
                  <a:lnTo>
                    <a:pt x="649719" y="745502"/>
                  </a:lnTo>
                  <a:lnTo>
                    <a:pt x="606539" y="765987"/>
                  </a:lnTo>
                  <a:lnTo>
                    <a:pt x="560400" y="781126"/>
                  </a:lnTo>
                  <a:lnTo>
                    <a:pt x="511733" y="790524"/>
                  </a:lnTo>
                  <a:lnTo>
                    <a:pt x="461010" y="793750"/>
                  </a:lnTo>
                  <a:lnTo>
                    <a:pt x="410273" y="790524"/>
                  </a:lnTo>
                  <a:lnTo>
                    <a:pt x="361607" y="781126"/>
                  </a:lnTo>
                  <a:lnTo>
                    <a:pt x="315468" y="765987"/>
                  </a:lnTo>
                  <a:lnTo>
                    <a:pt x="272288" y="745502"/>
                  </a:lnTo>
                  <a:lnTo>
                    <a:pt x="232524" y="720115"/>
                  </a:lnTo>
                  <a:lnTo>
                    <a:pt x="196621" y="690257"/>
                  </a:lnTo>
                  <a:lnTo>
                    <a:pt x="165011" y="656323"/>
                  </a:lnTo>
                  <a:lnTo>
                    <a:pt x="138163" y="618744"/>
                  </a:lnTo>
                  <a:lnTo>
                    <a:pt x="116497" y="577938"/>
                  </a:lnTo>
                  <a:lnTo>
                    <a:pt x="100469" y="534352"/>
                  </a:lnTo>
                  <a:lnTo>
                    <a:pt x="90525" y="488378"/>
                  </a:lnTo>
                  <a:lnTo>
                    <a:pt x="87122" y="440436"/>
                  </a:lnTo>
                  <a:lnTo>
                    <a:pt x="90538" y="392455"/>
                  </a:lnTo>
                  <a:lnTo>
                    <a:pt x="100469" y="346532"/>
                  </a:lnTo>
                  <a:lnTo>
                    <a:pt x="116497" y="302945"/>
                  </a:lnTo>
                  <a:lnTo>
                    <a:pt x="138163" y="262140"/>
                  </a:lnTo>
                  <a:lnTo>
                    <a:pt x="165011" y="224561"/>
                  </a:lnTo>
                  <a:lnTo>
                    <a:pt x="196621" y="190639"/>
                  </a:lnTo>
                  <a:lnTo>
                    <a:pt x="232524" y="160769"/>
                  </a:lnTo>
                  <a:lnTo>
                    <a:pt x="272288" y="135382"/>
                  </a:lnTo>
                  <a:lnTo>
                    <a:pt x="315468" y="114896"/>
                  </a:lnTo>
                  <a:lnTo>
                    <a:pt x="361607" y="99758"/>
                  </a:lnTo>
                  <a:lnTo>
                    <a:pt x="410273" y="90360"/>
                  </a:lnTo>
                  <a:lnTo>
                    <a:pt x="461010" y="87122"/>
                  </a:lnTo>
                  <a:lnTo>
                    <a:pt x="511733" y="90360"/>
                  </a:lnTo>
                  <a:lnTo>
                    <a:pt x="560400" y="99758"/>
                  </a:lnTo>
                  <a:lnTo>
                    <a:pt x="606539" y="114896"/>
                  </a:lnTo>
                  <a:lnTo>
                    <a:pt x="649719" y="135382"/>
                  </a:lnTo>
                  <a:lnTo>
                    <a:pt x="689483" y="160769"/>
                  </a:lnTo>
                  <a:lnTo>
                    <a:pt x="725385" y="190639"/>
                  </a:lnTo>
                  <a:lnTo>
                    <a:pt x="756996" y="224561"/>
                  </a:lnTo>
                  <a:lnTo>
                    <a:pt x="783844" y="262140"/>
                  </a:lnTo>
                  <a:lnTo>
                    <a:pt x="805510" y="302945"/>
                  </a:lnTo>
                  <a:lnTo>
                    <a:pt x="821537" y="346532"/>
                  </a:lnTo>
                  <a:lnTo>
                    <a:pt x="831481" y="392506"/>
                  </a:lnTo>
                  <a:lnTo>
                    <a:pt x="834898" y="440436"/>
                  </a:lnTo>
                  <a:lnTo>
                    <a:pt x="834898" y="183007"/>
                  </a:lnTo>
                  <a:lnTo>
                    <a:pt x="803249" y="145364"/>
                  </a:lnTo>
                  <a:lnTo>
                    <a:pt x="769899" y="113487"/>
                  </a:lnTo>
                  <a:lnTo>
                    <a:pt x="736015" y="87122"/>
                  </a:lnTo>
                  <a:lnTo>
                    <a:pt x="693699" y="60147"/>
                  </a:lnTo>
                  <a:lnTo>
                    <a:pt x="651421" y="39217"/>
                  </a:lnTo>
                  <a:lnTo>
                    <a:pt x="606729" y="22466"/>
                  </a:lnTo>
                  <a:lnTo>
                    <a:pt x="559904" y="10172"/>
                  </a:lnTo>
                  <a:lnTo>
                    <a:pt x="511238" y="2590"/>
                  </a:lnTo>
                  <a:lnTo>
                    <a:pt x="461010" y="0"/>
                  </a:lnTo>
                  <a:lnTo>
                    <a:pt x="410768" y="2590"/>
                  </a:lnTo>
                  <a:lnTo>
                    <a:pt x="362102" y="10172"/>
                  </a:lnTo>
                  <a:lnTo>
                    <a:pt x="315277" y="22466"/>
                  </a:lnTo>
                  <a:lnTo>
                    <a:pt x="270586" y="39217"/>
                  </a:lnTo>
                  <a:lnTo>
                    <a:pt x="228307" y="60147"/>
                  </a:lnTo>
                  <a:lnTo>
                    <a:pt x="188722" y="85001"/>
                  </a:lnTo>
                  <a:lnTo>
                    <a:pt x="152107" y="113487"/>
                  </a:lnTo>
                  <a:lnTo>
                    <a:pt x="118757" y="145364"/>
                  </a:lnTo>
                  <a:lnTo>
                    <a:pt x="88938" y="180340"/>
                  </a:lnTo>
                  <a:lnTo>
                    <a:pt x="62928" y="218160"/>
                  </a:lnTo>
                  <a:lnTo>
                    <a:pt x="41021" y="258559"/>
                  </a:lnTo>
                  <a:lnTo>
                    <a:pt x="23495" y="301244"/>
                  </a:lnTo>
                  <a:lnTo>
                    <a:pt x="10629" y="345973"/>
                  </a:lnTo>
                  <a:lnTo>
                    <a:pt x="2692" y="392506"/>
                  </a:lnTo>
                  <a:lnTo>
                    <a:pt x="0" y="440436"/>
                  </a:lnTo>
                  <a:lnTo>
                    <a:pt x="2692" y="488429"/>
                  </a:lnTo>
                  <a:lnTo>
                    <a:pt x="10629" y="534911"/>
                  </a:lnTo>
                  <a:lnTo>
                    <a:pt x="23495" y="579640"/>
                  </a:lnTo>
                  <a:lnTo>
                    <a:pt x="41021" y="622325"/>
                  </a:lnTo>
                  <a:lnTo>
                    <a:pt x="62928" y="662724"/>
                  </a:lnTo>
                  <a:lnTo>
                    <a:pt x="88938" y="700544"/>
                  </a:lnTo>
                  <a:lnTo>
                    <a:pt x="118757" y="735520"/>
                  </a:lnTo>
                  <a:lnTo>
                    <a:pt x="152107" y="767397"/>
                  </a:lnTo>
                  <a:lnTo>
                    <a:pt x="188722" y="795883"/>
                  </a:lnTo>
                  <a:lnTo>
                    <a:pt x="228307" y="820737"/>
                  </a:lnTo>
                  <a:lnTo>
                    <a:pt x="270586" y="841667"/>
                  </a:lnTo>
                  <a:lnTo>
                    <a:pt x="315277" y="858418"/>
                  </a:lnTo>
                  <a:lnTo>
                    <a:pt x="362102" y="870712"/>
                  </a:lnTo>
                  <a:lnTo>
                    <a:pt x="410768" y="878293"/>
                  </a:lnTo>
                  <a:lnTo>
                    <a:pt x="461010" y="880872"/>
                  </a:lnTo>
                  <a:lnTo>
                    <a:pt x="511238" y="878293"/>
                  </a:lnTo>
                  <a:lnTo>
                    <a:pt x="559904" y="870712"/>
                  </a:lnTo>
                  <a:lnTo>
                    <a:pt x="606729" y="858418"/>
                  </a:lnTo>
                  <a:lnTo>
                    <a:pt x="651421" y="841667"/>
                  </a:lnTo>
                  <a:lnTo>
                    <a:pt x="693699" y="820737"/>
                  </a:lnTo>
                  <a:lnTo>
                    <a:pt x="733285" y="795883"/>
                  </a:lnTo>
                  <a:lnTo>
                    <a:pt x="736015" y="793750"/>
                  </a:lnTo>
                  <a:lnTo>
                    <a:pt x="769899" y="767397"/>
                  </a:lnTo>
                  <a:lnTo>
                    <a:pt x="803249" y="735520"/>
                  </a:lnTo>
                  <a:lnTo>
                    <a:pt x="833069" y="700544"/>
                  </a:lnTo>
                  <a:lnTo>
                    <a:pt x="859078" y="662724"/>
                  </a:lnTo>
                  <a:lnTo>
                    <a:pt x="880986" y="622325"/>
                  </a:lnTo>
                  <a:lnTo>
                    <a:pt x="898512" y="579640"/>
                  </a:lnTo>
                  <a:lnTo>
                    <a:pt x="911377" y="534911"/>
                  </a:lnTo>
                  <a:lnTo>
                    <a:pt x="919314" y="488378"/>
                  </a:lnTo>
                  <a:lnTo>
                    <a:pt x="922020" y="440436"/>
                  </a:lnTo>
                  <a:close/>
                </a:path>
              </a:pathLst>
            </a:custGeom>
            <a:solidFill>
              <a:srgbClr val="009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9655556" y="3227323"/>
            <a:ext cx="551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8.4%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239011" y="4265676"/>
            <a:ext cx="922019" cy="881380"/>
            <a:chOff x="1239011" y="4265676"/>
            <a:chExt cx="922019" cy="881380"/>
          </a:xfrm>
        </p:grpSpPr>
        <p:sp>
          <p:nvSpPr>
            <p:cNvPr id="71" name="object 71"/>
            <p:cNvSpPr/>
            <p:nvPr/>
          </p:nvSpPr>
          <p:spPr>
            <a:xfrm>
              <a:off x="1359407" y="4381500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5" h="647700">
                  <a:moveTo>
                    <a:pt x="339852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2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4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2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39012" y="4265675"/>
              <a:ext cx="922019" cy="881380"/>
            </a:xfrm>
            <a:custGeom>
              <a:avLst/>
              <a:gdLst/>
              <a:ahLst/>
              <a:cxnLst/>
              <a:rect l="l" t="t" r="r" b="b"/>
              <a:pathLst>
                <a:path w="922019" h="881379">
                  <a:moveTo>
                    <a:pt x="463804" y="115824"/>
                  </a:moveTo>
                  <a:lnTo>
                    <a:pt x="423316" y="117741"/>
                  </a:lnTo>
                  <a:lnTo>
                    <a:pt x="383501" y="124193"/>
                  </a:lnTo>
                  <a:lnTo>
                    <a:pt x="344779" y="135102"/>
                  </a:lnTo>
                  <a:lnTo>
                    <a:pt x="307594" y="150368"/>
                  </a:lnTo>
                  <a:lnTo>
                    <a:pt x="460248" y="439674"/>
                  </a:lnTo>
                  <a:lnTo>
                    <a:pt x="463804" y="115824"/>
                  </a:lnTo>
                  <a:close/>
                </a:path>
                <a:path w="922019" h="881379">
                  <a:moveTo>
                    <a:pt x="922020" y="440436"/>
                  </a:moveTo>
                  <a:lnTo>
                    <a:pt x="919314" y="392455"/>
                  </a:lnTo>
                  <a:lnTo>
                    <a:pt x="911377" y="345973"/>
                  </a:lnTo>
                  <a:lnTo>
                    <a:pt x="898512" y="301244"/>
                  </a:lnTo>
                  <a:lnTo>
                    <a:pt x="880986" y="258559"/>
                  </a:lnTo>
                  <a:lnTo>
                    <a:pt x="859078" y="218160"/>
                  </a:lnTo>
                  <a:lnTo>
                    <a:pt x="834898" y="183007"/>
                  </a:lnTo>
                  <a:lnTo>
                    <a:pt x="834898" y="440436"/>
                  </a:lnTo>
                  <a:lnTo>
                    <a:pt x="831469" y="488429"/>
                  </a:lnTo>
                  <a:lnTo>
                    <a:pt x="821537" y="534352"/>
                  </a:lnTo>
                  <a:lnTo>
                    <a:pt x="805510" y="577938"/>
                  </a:lnTo>
                  <a:lnTo>
                    <a:pt x="783844" y="618744"/>
                  </a:lnTo>
                  <a:lnTo>
                    <a:pt x="756996" y="656323"/>
                  </a:lnTo>
                  <a:lnTo>
                    <a:pt x="725385" y="690245"/>
                  </a:lnTo>
                  <a:lnTo>
                    <a:pt x="689483" y="720115"/>
                  </a:lnTo>
                  <a:lnTo>
                    <a:pt x="649719" y="745502"/>
                  </a:lnTo>
                  <a:lnTo>
                    <a:pt x="606539" y="765987"/>
                  </a:lnTo>
                  <a:lnTo>
                    <a:pt x="560400" y="781126"/>
                  </a:lnTo>
                  <a:lnTo>
                    <a:pt x="511733" y="790524"/>
                  </a:lnTo>
                  <a:lnTo>
                    <a:pt x="461010" y="793750"/>
                  </a:lnTo>
                  <a:lnTo>
                    <a:pt x="410273" y="790524"/>
                  </a:lnTo>
                  <a:lnTo>
                    <a:pt x="361607" y="781126"/>
                  </a:lnTo>
                  <a:lnTo>
                    <a:pt x="315468" y="765987"/>
                  </a:lnTo>
                  <a:lnTo>
                    <a:pt x="272288" y="745502"/>
                  </a:lnTo>
                  <a:lnTo>
                    <a:pt x="232524" y="720115"/>
                  </a:lnTo>
                  <a:lnTo>
                    <a:pt x="196621" y="690245"/>
                  </a:lnTo>
                  <a:lnTo>
                    <a:pt x="165011" y="656323"/>
                  </a:lnTo>
                  <a:lnTo>
                    <a:pt x="138163" y="618744"/>
                  </a:lnTo>
                  <a:lnTo>
                    <a:pt x="116497" y="577938"/>
                  </a:lnTo>
                  <a:lnTo>
                    <a:pt x="100469" y="534352"/>
                  </a:lnTo>
                  <a:lnTo>
                    <a:pt x="90525" y="488378"/>
                  </a:lnTo>
                  <a:lnTo>
                    <a:pt x="87122" y="440436"/>
                  </a:lnTo>
                  <a:lnTo>
                    <a:pt x="90538" y="392455"/>
                  </a:lnTo>
                  <a:lnTo>
                    <a:pt x="100469" y="346532"/>
                  </a:lnTo>
                  <a:lnTo>
                    <a:pt x="116497" y="302945"/>
                  </a:lnTo>
                  <a:lnTo>
                    <a:pt x="138163" y="262140"/>
                  </a:lnTo>
                  <a:lnTo>
                    <a:pt x="165011" y="224561"/>
                  </a:lnTo>
                  <a:lnTo>
                    <a:pt x="196621" y="190639"/>
                  </a:lnTo>
                  <a:lnTo>
                    <a:pt x="232524" y="160769"/>
                  </a:lnTo>
                  <a:lnTo>
                    <a:pt x="272288" y="135382"/>
                  </a:lnTo>
                  <a:lnTo>
                    <a:pt x="315468" y="114896"/>
                  </a:lnTo>
                  <a:lnTo>
                    <a:pt x="361607" y="99758"/>
                  </a:lnTo>
                  <a:lnTo>
                    <a:pt x="410273" y="90360"/>
                  </a:lnTo>
                  <a:lnTo>
                    <a:pt x="461010" y="87122"/>
                  </a:lnTo>
                  <a:lnTo>
                    <a:pt x="511733" y="90360"/>
                  </a:lnTo>
                  <a:lnTo>
                    <a:pt x="560400" y="99758"/>
                  </a:lnTo>
                  <a:lnTo>
                    <a:pt x="606539" y="114896"/>
                  </a:lnTo>
                  <a:lnTo>
                    <a:pt x="649719" y="135382"/>
                  </a:lnTo>
                  <a:lnTo>
                    <a:pt x="689483" y="160769"/>
                  </a:lnTo>
                  <a:lnTo>
                    <a:pt x="725385" y="190639"/>
                  </a:lnTo>
                  <a:lnTo>
                    <a:pt x="756996" y="224561"/>
                  </a:lnTo>
                  <a:lnTo>
                    <a:pt x="783844" y="262140"/>
                  </a:lnTo>
                  <a:lnTo>
                    <a:pt x="805510" y="302945"/>
                  </a:lnTo>
                  <a:lnTo>
                    <a:pt x="821537" y="346532"/>
                  </a:lnTo>
                  <a:lnTo>
                    <a:pt x="831481" y="392506"/>
                  </a:lnTo>
                  <a:lnTo>
                    <a:pt x="834898" y="440436"/>
                  </a:lnTo>
                  <a:lnTo>
                    <a:pt x="834898" y="183007"/>
                  </a:lnTo>
                  <a:lnTo>
                    <a:pt x="803249" y="145364"/>
                  </a:lnTo>
                  <a:lnTo>
                    <a:pt x="769899" y="113487"/>
                  </a:lnTo>
                  <a:lnTo>
                    <a:pt x="736015" y="87122"/>
                  </a:lnTo>
                  <a:lnTo>
                    <a:pt x="693699" y="60147"/>
                  </a:lnTo>
                  <a:lnTo>
                    <a:pt x="651421" y="39217"/>
                  </a:lnTo>
                  <a:lnTo>
                    <a:pt x="606729" y="22466"/>
                  </a:lnTo>
                  <a:lnTo>
                    <a:pt x="559904" y="10172"/>
                  </a:lnTo>
                  <a:lnTo>
                    <a:pt x="511238" y="2590"/>
                  </a:lnTo>
                  <a:lnTo>
                    <a:pt x="461010" y="0"/>
                  </a:lnTo>
                  <a:lnTo>
                    <a:pt x="410768" y="2590"/>
                  </a:lnTo>
                  <a:lnTo>
                    <a:pt x="362102" y="10172"/>
                  </a:lnTo>
                  <a:lnTo>
                    <a:pt x="315277" y="22466"/>
                  </a:lnTo>
                  <a:lnTo>
                    <a:pt x="270586" y="39217"/>
                  </a:lnTo>
                  <a:lnTo>
                    <a:pt x="228307" y="60147"/>
                  </a:lnTo>
                  <a:lnTo>
                    <a:pt x="188722" y="85001"/>
                  </a:lnTo>
                  <a:lnTo>
                    <a:pt x="152107" y="113487"/>
                  </a:lnTo>
                  <a:lnTo>
                    <a:pt x="118757" y="145364"/>
                  </a:lnTo>
                  <a:lnTo>
                    <a:pt x="88938" y="180340"/>
                  </a:lnTo>
                  <a:lnTo>
                    <a:pt x="62928" y="218160"/>
                  </a:lnTo>
                  <a:lnTo>
                    <a:pt x="41021" y="258559"/>
                  </a:lnTo>
                  <a:lnTo>
                    <a:pt x="23495" y="301244"/>
                  </a:lnTo>
                  <a:lnTo>
                    <a:pt x="10629" y="345973"/>
                  </a:lnTo>
                  <a:lnTo>
                    <a:pt x="2692" y="392506"/>
                  </a:lnTo>
                  <a:lnTo>
                    <a:pt x="0" y="440436"/>
                  </a:lnTo>
                  <a:lnTo>
                    <a:pt x="2692" y="488429"/>
                  </a:lnTo>
                  <a:lnTo>
                    <a:pt x="10629" y="534911"/>
                  </a:lnTo>
                  <a:lnTo>
                    <a:pt x="23495" y="579640"/>
                  </a:lnTo>
                  <a:lnTo>
                    <a:pt x="41021" y="622325"/>
                  </a:lnTo>
                  <a:lnTo>
                    <a:pt x="62928" y="662724"/>
                  </a:lnTo>
                  <a:lnTo>
                    <a:pt x="88938" y="700544"/>
                  </a:lnTo>
                  <a:lnTo>
                    <a:pt x="118757" y="735520"/>
                  </a:lnTo>
                  <a:lnTo>
                    <a:pt x="152107" y="767397"/>
                  </a:lnTo>
                  <a:lnTo>
                    <a:pt x="188722" y="795883"/>
                  </a:lnTo>
                  <a:lnTo>
                    <a:pt x="228307" y="820737"/>
                  </a:lnTo>
                  <a:lnTo>
                    <a:pt x="270586" y="841667"/>
                  </a:lnTo>
                  <a:lnTo>
                    <a:pt x="315277" y="858418"/>
                  </a:lnTo>
                  <a:lnTo>
                    <a:pt x="362102" y="870712"/>
                  </a:lnTo>
                  <a:lnTo>
                    <a:pt x="410768" y="878293"/>
                  </a:lnTo>
                  <a:lnTo>
                    <a:pt x="461010" y="880872"/>
                  </a:lnTo>
                  <a:lnTo>
                    <a:pt x="511238" y="878293"/>
                  </a:lnTo>
                  <a:lnTo>
                    <a:pt x="559904" y="870712"/>
                  </a:lnTo>
                  <a:lnTo>
                    <a:pt x="606729" y="858418"/>
                  </a:lnTo>
                  <a:lnTo>
                    <a:pt x="651421" y="841667"/>
                  </a:lnTo>
                  <a:lnTo>
                    <a:pt x="693699" y="820737"/>
                  </a:lnTo>
                  <a:lnTo>
                    <a:pt x="733285" y="795883"/>
                  </a:lnTo>
                  <a:lnTo>
                    <a:pt x="736015" y="793750"/>
                  </a:lnTo>
                  <a:lnTo>
                    <a:pt x="769899" y="767397"/>
                  </a:lnTo>
                  <a:lnTo>
                    <a:pt x="803249" y="735520"/>
                  </a:lnTo>
                  <a:lnTo>
                    <a:pt x="833069" y="700544"/>
                  </a:lnTo>
                  <a:lnTo>
                    <a:pt x="859078" y="662724"/>
                  </a:lnTo>
                  <a:lnTo>
                    <a:pt x="880986" y="622325"/>
                  </a:lnTo>
                  <a:lnTo>
                    <a:pt x="898512" y="579640"/>
                  </a:lnTo>
                  <a:lnTo>
                    <a:pt x="911377" y="534911"/>
                  </a:lnTo>
                  <a:lnTo>
                    <a:pt x="919314" y="488378"/>
                  </a:lnTo>
                  <a:lnTo>
                    <a:pt x="922020" y="440436"/>
                  </a:lnTo>
                  <a:close/>
                </a:path>
              </a:pathLst>
            </a:custGeom>
            <a:solidFill>
              <a:srgbClr val="31AB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493266" y="4562297"/>
            <a:ext cx="363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8%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872739" y="4265676"/>
            <a:ext cx="923925" cy="881380"/>
            <a:chOff x="2872739" y="4265676"/>
            <a:chExt cx="923925" cy="881380"/>
          </a:xfrm>
        </p:grpSpPr>
        <p:sp>
          <p:nvSpPr>
            <p:cNvPr id="75" name="object 75"/>
            <p:cNvSpPr/>
            <p:nvPr/>
          </p:nvSpPr>
          <p:spPr>
            <a:xfrm>
              <a:off x="2994659" y="4381500"/>
              <a:ext cx="678180" cy="647700"/>
            </a:xfrm>
            <a:custGeom>
              <a:avLst/>
              <a:gdLst/>
              <a:ahLst/>
              <a:cxnLst/>
              <a:rect l="l" t="t" r="r" b="b"/>
              <a:pathLst>
                <a:path w="678179" h="647700">
                  <a:moveTo>
                    <a:pt x="339089" y="0"/>
                  </a:moveTo>
                  <a:lnTo>
                    <a:pt x="288970" y="3512"/>
                  </a:lnTo>
                  <a:lnTo>
                    <a:pt x="241137" y="13714"/>
                  </a:lnTo>
                  <a:lnTo>
                    <a:pt x="196116" y="30106"/>
                  </a:lnTo>
                  <a:lnTo>
                    <a:pt x="154429" y="52184"/>
                  </a:lnTo>
                  <a:lnTo>
                    <a:pt x="116601" y="79448"/>
                  </a:lnTo>
                  <a:lnTo>
                    <a:pt x="83155" y="111397"/>
                  </a:lnTo>
                  <a:lnTo>
                    <a:pt x="54616" y="147528"/>
                  </a:lnTo>
                  <a:lnTo>
                    <a:pt x="31507" y="187340"/>
                  </a:lnTo>
                  <a:lnTo>
                    <a:pt x="14352" y="230332"/>
                  </a:lnTo>
                  <a:lnTo>
                    <a:pt x="3675" y="276003"/>
                  </a:lnTo>
                  <a:lnTo>
                    <a:pt x="0" y="323850"/>
                  </a:lnTo>
                  <a:lnTo>
                    <a:pt x="3675" y="371696"/>
                  </a:lnTo>
                  <a:lnTo>
                    <a:pt x="14352" y="417367"/>
                  </a:lnTo>
                  <a:lnTo>
                    <a:pt x="31507" y="460359"/>
                  </a:lnTo>
                  <a:lnTo>
                    <a:pt x="54616" y="500171"/>
                  </a:lnTo>
                  <a:lnTo>
                    <a:pt x="83155" y="536302"/>
                  </a:lnTo>
                  <a:lnTo>
                    <a:pt x="116601" y="568251"/>
                  </a:lnTo>
                  <a:lnTo>
                    <a:pt x="154429" y="595515"/>
                  </a:lnTo>
                  <a:lnTo>
                    <a:pt x="196116" y="617593"/>
                  </a:lnTo>
                  <a:lnTo>
                    <a:pt x="241137" y="633985"/>
                  </a:lnTo>
                  <a:lnTo>
                    <a:pt x="288970" y="644187"/>
                  </a:lnTo>
                  <a:lnTo>
                    <a:pt x="339089" y="647700"/>
                  </a:lnTo>
                  <a:lnTo>
                    <a:pt x="389209" y="644187"/>
                  </a:lnTo>
                  <a:lnTo>
                    <a:pt x="437042" y="633985"/>
                  </a:lnTo>
                  <a:lnTo>
                    <a:pt x="482063" y="617593"/>
                  </a:lnTo>
                  <a:lnTo>
                    <a:pt x="523750" y="595515"/>
                  </a:lnTo>
                  <a:lnTo>
                    <a:pt x="561578" y="568251"/>
                  </a:lnTo>
                  <a:lnTo>
                    <a:pt x="595024" y="536302"/>
                  </a:lnTo>
                  <a:lnTo>
                    <a:pt x="623563" y="500171"/>
                  </a:lnTo>
                  <a:lnTo>
                    <a:pt x="646672" y="460359"/>
                  </a:lnTo>
                  <a:lnTo>
                    <a:pt x="663827" y="417367"/>
                  </a:lnTo>
                  <a:lnTo>
                    <a:pt x="674504" y="371696"/>
                  </a:lnTo>
                  <a:lnTo>
                    <a:pt x="678179" y="323850"/>
                  </a:lnTo>
                  <a:lnTo>
                    <a:pt x="674504" y="276003"/>
                  </a:lnTo>
                  <a:lnTo>
                    <a:pt x="663827" y="230332"/>
                  </a:lnTo>
                  <a:lnTo>
                    <a:pt x="646672" y="187340"/>
                  </a:lnTo>
                  <a:lnTo>
                    <a:pt x="623563" y="147528"/>
                  </a:lnTo>
                  <a:lnTo>
                    <a:pt x="595024" y="111397"/>
                  </a:lnTo>
                  <a:lnTo>
                    <a:pt x="561578" y="79448"/>
                  </a:lnTo>
                  <a:lnTo>
                    <a:pt x="523750" y="52184"/>
                  </a:lnTo>
                  <a:lnTo>
                    <a:pt x="482063" y="30106"/>
                  </a:lnTo>
                  <a:lnTo>
                    <a:pt x="437042" y="13714"/>
                  </a:lnTo>
                  <a:lnTo>
                    <a:pt x="389209" y="3512"/>
                  </a:lnTo>
                  <a:lnTo>
                    <a:pt x="339089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72740" y="4265675"/>
              <a:ext cx="923925" cy="881380"/>
            </a:xfrm>
            <a:custGeom>
              <a:avLst/>
              <a:gdLst/>
              <a:ahLst/>
              <a:cxnLst/>
              <a:rect l="l" t="t" r="r" b="b"/>
              <a:pathLst>
                <a:path w="923925" h="881379">
                  <a:moveTo>
                    <a:pt x="464566" y="115824"/>
                  </a:moveTo>
                  <a:lnTo>
                    <a:pt x="417068" y="118541"/>
                  </a:lnTo>
                  <a:lnTo>
                    <a:pt x="370674" y="127508"/>
                  </a:lnTo>
                  <a:lnTo>
                    <a:pt x="326047" y="142582"/>
                  </a:lnTo>
                  <a:lnTo>
                    <a:pt x="283845" y="163576"/>
                  </a:lnTo>
                  <a:lnTo>
                    <a:pt x="461010" y="439674"/>
                  </a:lnTo>
                  <a:lnTo>
                    <a:pt x="464566" y="115824"/>
                  </a:lnTo>
                  <a:close/>
                </a:path>
                <a:path w="923925" h="881379">
                  <a:moveTo>
                    <a:pt x="923544" y="440436"/>
                  </a:moveTo>
                  <a:lnTo>
                    <a:pt x="920826" y="392455"/>
                  </a:lnTo>
                  <a:lnTo>
                    <a:pt x="912888" y="345973"/>
                  </a:lnTo>
                  <a:lnTo>
                    <a:pt x="899998" y="301244"/>
                  </a:lnTo>
                  <a:lnTo>
                    <a:pt x="882434" y="258559"/>
                  </a:lnTo>
                  <a:lnTo>
                    <a:pt x="860488" y="218160"/>
                  </a:lnTo>
                  <a:lnTo>
                    <a:pt x="836422" y="183222"/>
                  </a:lnTo>
                  <a:lnTo>
                    <a:pt x="836422" y="440436"/>
                  </a:lnTo>
                  <a:lnTo>
                    <a:pt x="832980" y="488429"/>
                  </a:lnTo>
                  <a:lnTo>
                    <a:pt x="823036" y="534352"/>
                  </a:lnTo>
                  <a:lnTo>
                    <a:pt x="806970" y="577938"/>
                  </a:lnTo>
                  <a:lnTo>
                    <a:pt x="785253" y="618744"/>
                  </a:lnTo>
                  <a:lnTo>
                    <a:pt x="758342" y="656323"/>
                  </a:lnTo>
                  <a:lnTo>
                    <a:pt x="726668" y="690245"/>
                  </a:lnTo>
                  <a:lnTo>
                    <a:pt x="690689" y="720115"/>
                  </a:lnTo>
                  <a:lnTo>
                    <a:pt x="650849" y="745502"/>
                  </a:lnTo>
                  <a:lnTo>
                    <a:pt x="607580" y="765987"/>
                  </a:lnTo>
                  <a:lnTo>
                    <a:pt x="561352" y="781126"/>
                  </a:lnTo>
                  <a:lnTo>
                    <a:pt x="512597" y="790524"/>
                  </a:lnTo>
                  <a:lnTo>
                    <a:pt x="461772" y="793750"/>
                  </a:lnTo>
                  <a:lnTo>
                    <a:pt x="410933" y="790524"/>
                  </a:lnTo>
                  <a:lnTo>
                    <a:pt x="362178" y="781126"/>
                  </a:lnTo>
                  <a:lnTo>
                    <a:pt x="315950" y="765987"/>
                  </a:lnTo>
                  <a:lnTo>
                    <a:pt x="272681" y="745502"/>
                  </a:lnTo>
                  <a:lnTo>
                    <a:pt x="232841" y="720115"/>
                  </a:lnTo>
                  <a:lnTo>
                    <a:pt x="196862" y="690245"/>
                  </a:lnTo>
                  <a:lnTo>
                    <a:pt x="165188" y="656323"/>
                  </a:lnTo>
                  <a:lnTo>
                    <a:pt x="138277" y="618744"/>
                  </a:lnTo>
                  <a:lnTo>
                    <a:pt x="116560" y="577938"/>
                  </a:lnTo>
                  <a:lnTo>
                    <a:pt x="100495" y="534352"/>
                  </a:lnTo>
                  <a:lnTo>
                    <a:pt x="90538" y="488378"/>
                  </a:lnTo>
                  <a:lnTo>
                    <a:pt x="87122" y="440436"/>
                  </a:lnTo>
                  <a:lnTo>
                    <a:pt x="90551" y="392455"/>
                  </a:lnTo>
                  <a:lnTo>
                    <a:pt x="100495" y="346532"/>
                  </a:lnTo>
                  <a:lnTo>
                    <a:pt x="116560" y="302945"/>
                  </a:lnTo>
                  <a:lnTo>
                    <a:pt x="138277" y="262140"/>
                  </a:lnTo>
                  <a:lnTo>
                    <a:pt x="165188" y="224561"/>
                  </a:lnTo>
                  <a:lnTo>
                    <a:pt x="196862" y="190639"/>
                  </a:lnTo>
                  <a:lnTo>
                    <a:pt x="232841" y="160769"/>
                  </a:lnTo>
                  <a:lnTo>
                    <a:pt x="272681" y="135382"/>
                  </a:lnTo>
                  <a:lnTo>
                    <a:pt x="315950" y="114896"/>
                  </a:lnTo>
                  <a:lnTo>
                    <a:pt x="362178" y="99758"/>
                  </a:lnTo>
                  <a:lnTo>
                    <a:pt x="410933" y="90360"/>
                  </a:lnTo>
                  <a:lnTo>
                    <a:pt x="461772" y="87122"/>
                  </a:lnTo>
                  <a:lnTo>
                    <a:pt x="512597" y="90360"/>
                  </a:lnTo>
                  <a:lnTo>
                    <a:pt x="561352" y="99758"/>
                  </a:lnTo>
                  <a:lnTo>
                    <a:pt x="607580" y="114896"/>
                  </a:lnTo>
                  <a:lnTo>
                    <a:pt x="650849" y="135382"/>
                  </a:lnTo>
                  <a:lnTo>
                    <a:pt x="690689" y="160769"/>
                  </a:lnTo>
                  <a:lnTo>
                    <a:pt x="726668" y="190639"/>
                  </a:lnTo>
                  <a:lnTo>
                    <a:pt x="758342" y="224561"/>
                  </a:lnTo>
                  <a:lnTo>
                    <a:pt x="785253" y="262140"/>
                  </a:lnTo>
                  <a:lnTo>
                    <a:pt x="806970" y="302945"/>
                  </a:lnTo>
                  <a:lnTo>
                    <a:pt x="823036" y="346532"/>
                  </a:lnTo>
                  <a:lnTo>
                    <a:pt x="832993" y="392506"/>
                  </a:lnTo>
                  <a:lnTo>
                    <a:pt x="836422" y="440436"/>
                  </a:lnTo>
                  <a:lnTo>
                    <a:pt x="836422" y="183222"/>
                  </a:lnTo>
                  <a:lnTo>
                    <a:pt x="804570" y="145364"/>
                  </a:lnTo>
                  <a:lnTo>
                    <a:pt x="771144" y="113487"/>
                  </a:lnTo>
                  <a:lnTo>
                    <a:pt x="737222" y="87122"/>
                  </a:lnTo>
                  <a:lnTo>
                    <a:pt x="694829" y="60147"/>
                  </a:lnTo>
                  <a:lnTo>
                    <a:pt x="652475" y="39217"/>
                  </a:lnTo>
                  <a:lnTo>
                    <a:pt x="607720" y="22466"/>
                  </a:lnTo>
                  <a:lnTo>
                    <a:pt x="560819" y="10172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72"/>
                  </a:lnTo>
                  <a:lnTo>
                    <a:pt x="315810" y="22466"/>
                  </a:lnTo>
                  <a:lnTo>
                    <a:pt x="271056" y="39217"/>
                  </a:lnTo>
                  <a:lnTo>
                    <a:pt x="228701" y="60147"/>
                  </a:lnTo>
                  <a:lnTo>
                    <a:pt x="189052" y="85001"/>
                  </a:lnTo>
                  <a:lnTo>
                    <a:pt x="152387" y="113487"/>
                  </a:lnTo>
                  <a:lnTo>
                    <a:pt x="118960" y="145364"/>
                  </a:lnTo>
                  <a:lnTo>
                    <a:pt x="89090" y="180340"/>
                  </a:lnTo>
                  <a:lnTo>
                    <a:pt x="63042" y="218160"/>
                  </a:lnTo>
                  <a:lnTo>
                    <a:pt x="41097" y="258559"/>
                  </a:lnTo>
                  <a:lnTo>
                    <a:pt x="23533" y="301244"/>
                  </a:lnTo>
                  <a:lnTo>
                    <a:pt x="10642" y="345973"/>
                  </a:lnTo>
                  <a:lnTo>
                    <a:pt x="2705" y="392506"/>
                  </a:lnTo>
                  <a:lnTo>
                    <a:pt x="0" y="440436"/>
                  </a:lnTo>
                  <a:lnTo>
                    <a:pt x="2705" y="488429"/>
                  </a:lnTo>
                  <a:lnTo>
                    <a:pt x="10642" y="534911"/>
                  </a:lnTo>
                  <a:lnTo>
                    <a:pt x="23533" y="579640"/>
                  </a:lnTo>
                  <a:lnTo>
                    <a:pt x="41097" y="622325"/>
                  </a:lnTo>
                  <a:lnTo>
                    <a:pt x="63042" y="662724"/>
                  </a:lnTo>
                  <a:lnTo>
                    <a:pt x="89090" y="700544"/>
                  </a:lnTo>
                  <a:lnTo>
                    <a:pt x="118960" y="735520"/>
                  </a:lnTo>
                  <a:lnTo>
                    <a:pt x="152387" y="767397"/>
                  </a:lnTo>
                  <a:lnTo>
                    <a:pt x="189052" y="795883"/>
                  </a:lnTo>
                  <a:lnTo>
                    <a:pt x="228701" y="820737"/>
                  </a:lnTo>
                  <a:lnTo>
                    <a:pt x="271056" y="841667"/>
                  </a:lnTo>
                  <a:lnTo>
                    <a:pt x="315810" y="858418"/>
                  </a:lnTo>
                  <a:lnTo>
                    <a:pt x="362712" y="870712"/>
                  </a:lnTo>
                  <a:lnTo>
                    <a:pt x="411454" y="878293"/>
                  </a:lnTo>
                  <a:lnTo>
                    <a:pt x="461772" y="880872"/>
                  </a:lnTo>
                  <a:lnTo>
                    <a:pt x="512076" y="878293"/>
                  </a:lnTo>
                  <a:lnTo>
                    <a:pt x="560819" y="870712"/>
                  </a:lnTo>
                  <a:lnTo>
                    <a:pt x="607720" y="858418"/>
                  </a:lnTo>
                  <a:lnTo>
                    <a:pt x="652475" y="841667"/>
                  </a:lnTo>
                  <a:lnTo>
                    <a:pt x="694829" y="820737"/>
                  </a:lnTo>
                  <a:lnTo>
                    <a:pt x="734479" y="795883"/>
                  </a:lnTo>
                  <a:lnTo>
                    <a:pt x="737222" y="793750"/>
                  </a:lnTo>
                  <a:lnTo>
                    <a:pt x="771144" y="767397"/>
                  </a:lnTo>
                  <a:lnTo>
                    <a:pt x="804570" y="735520"/>
                  </a:lnTo>
                  <a:lnTo>
                    <a:pt x="834440" y="700544"/>
                  </a:lnTo>
                  <a:lnTo>
                    <a:pt x="860488" y="662724"/>
                  </a:lnTo>
                  <a:lnTo>
                    <a:pt x="882434" y="622325"/>
                  </a:lnTo>
                  <a:lnTo>
                    <a:pt x="899998" y="579640"/>
                  </a:lnTo>
                  <a:lnTo>
                    <a:pt x="912888" y="534911"/>
                  </a:lnTo>
                  <a:lnTo>
                    <a:pt x="920826" y="488378"/>
                  </a:lnTo>
                  <a:lnTo>
                    <a:pt x="923544" y="440436"/>
                  </a:lnTo>
                  <a:close/>
                </a:path>
              </a:pathLst>
            </a:custGeom>
            <a:solidFill>
              <a:srgbClr val="31AB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3101467" y="4558665"/>
            <a:ext cx="551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6.2%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506467" y="4265676"/>
            <a:ext cx="923925" cy="879475"/>
            <a:chOff x="4506467" y="4265676"/>
            <a:chExt cx="923925" cy="879475"/>
          </a:xfrm>
        </p:grpSpPr>
        <p:sp>
          <p:nvSpPr>
            <p:cNvPr id="79" name="object 79"/>
            <p:cNvSpPr/>
            <p:nvPr/>
          </p:nvSpPr>
          <p:spPr>
            <a:xfrm>
              <a:off x="4629911" y="4381500"/>
              <a:ext cx="678180" cy="647700"/>
            </a:xfrm>
            <a:custGeom>
              <a:avLst/>
              <a:gdLst/>
              <a:ahLst/>
              <a:cxnLst/>
              <a:rect l="l" t="t" r="r" b="b"/>
              <a:pathLst>
                <a:path w="678179" h="647700">
                  <a:moveTo>
                    <a:pt x="339089" y="0"/>
                  </a:moveTo>
                  <a:lnTo>
                    <a:pt x="288970" y="3512"/>
                  </a:lnTo>
                  <a:lnTo>
                    <a:pt x="241137" y="13714"/>
                  </a:lnTo>
                  <a:lnTo>
                    <a:pt x="196116" y="30106"/>
                  </a:lnTo>
                  <a:lnTo>
                    <a:pt x="154429" y="52184"/>
                  </a:lnTo>
                  <a:lnTo>
                    <a:pt x="116601" y="79448"/>
                  </a:lnTo>
                  <a:lnTo>
                    <a:pt x="83155" y="111397"/>
                  </a:lnTo>
                  <a:lnTo>
                    <a:pt x="54616" y="147528"/>
                  </a:lnTo>
                  <a:lnTo>
                    <a:pt x="31507" y="187340"/>
                  </a:lnTo>
                  <a:lnTo>
                    <a:pt x="14352" y="230332"/>
                  </a:lnTo>
                  <a:lnTo>
                    <a:pt x="3675" y="276003"/>
                  </a:lnTo>
                  <a:lnTo>
                    <a:pt x="0" y="323850"/>
                  </a:lnTo>
                  <a:lnTo>
                    <a:pt x="3675" y="371696"/>
                  </a:lnTo>
                  <a:lnTo>
                    <a:pt x="14352" y="417367"/>
                  </a:lnTo>
                  <a:lnTo>
                    <a:pt x="31507" y="460359"/>
                  </a:lnTo>
                  <a:lnTo>
                    <a:pt x="54616" y="500171"/>
                  </a:lnTo>
                  <a:lnTo>
                    <a:pt x="83155" y="536302"/>
                  </a:lnTo>
                  <a:lnTo>
                    <a:pt x="116601" y="568251"/>
                  </a:lnTo>
                  <a:lnTo>
                    <a:pt x="154429" y="595515"/>
                  </a:lnTo>
                  <a:lnTo>
                    <a:pt x="196116" y="617593"/>
                  </a:lnTo>
                  <a:lnTo>
                    <a:pt x="241137" y="633985"/>
                  </a:lnTo>
                  <a:lnTo>
                    <a:pt x="288970" y="644187"/>
                  </a:lnTo>
                  <a:lnTo>
                    <a:pt x="339089" y="647700"/>
                  </a:lnTo>
                  <a:lnTo>
                    <a:pt x="389209" y="644187"/>
                  </a:lnTo>
                  <a:lnTo>
                    <a:pt x="437042" y="633985"/>
                  </a:lnTo>
                  <a:lnTo>
                    <a:pt x="482063" y="617593"/>
                  </a:lnTo>
                  <a:lnTo>
                    <a:pt x="523750" y="595515"/>
                  </a:lnTo>
                  <a:lnTo>
                    <a:pt x="561578" y="568251"/>
                  </a:lnTo>
                  <a:lnTo>
                    <a:pt x="595024" y="536302"/>
                  </a:lnTo>
                  <a:lnTo>
                    <a:pt x="623563" y="500171"/>
                  </a:lnTo>
                  <a:lnTo>
                    <a:pt x="646672" y="460359"/>
                  </a:lnTo>
                  <a:lnTo>
                    <a:pt x="663827" y="417367"/>
                  </a:lnTo>
                  <a:lnTo>
                    <a:pt x="674504" y="371696"/>
                  </a:lnTo>
                  <a:lnTo>
                    <a:pt x="678179" y="323850"/>
                  </a:lnTo>
                  <a:lnTo>
                    <a:pt x="674504" y="276003"/>
                  </a:lnTo>
                  <a:lnTo>
                    <a:pt x="663827" y="230332"/>
                  </a:lnTo>
                  <a:lnTo>
                    <a:pt x="646672" y="187340"/>
                  </a:lnTo>
                  <a:lnTo>
                    <a:pt x="623563" y="147528"/>
                  </a:lnTo>
                  <a:lnTo>
                    <a:pt x="595024" y="111397"/>
                  </a:lnTo>
                  <a:lnTo>
                    <a:pt x="561578" y="79448"/>
                  </a:lnTo>
                  <a:lnTo>
                    <a:pt x="523750" y="52184"/>
                  </a:lnTo>
                  <a:lnTo>
                    <a:pt x="482063" y="30106"/>
                  </a:lnTo>
                  <a:lnTo>
                    <a:pt x="437042" y="13714"/>
                  </a:lnTo>
                  <a:lnTo>
                    <a:pt x="389209" y="3512"/>
                  </a:lnTo>
                  <a:lnTo>
                    <a:pt x="339089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06468" y="4265675"/>
              <a:ext cx="923925" cy="879475"/>
            </a:xfrm>
            <a:custGeom>
              <a:avLst/>
              <a:gdLst/>
              <a:ahLst/>
              <a:cxnLst/>
              <a:rect l="l" t="t" r="r" b="b"/>
              <a:pathLst>
                <a:path w="923925" h="879475">
                  <a:moveTo>
                    <a:pt x="466090" y="115824"/>
                  </a:moveTo>
                  <a:lnTo>
                    <a:pt x="436372" y="116776"/>
                  </a:lnTo>
                  <a:lnTo>
                    <a:pt x="406933" y="120192"/>
                  </a:lnTo>
                  <a:lnTo>
                    <a:pt x="377926" y="126060"/>
                  </a:lnTo>
                  <a:lnTo>
                    <a:pt x="349504" y="134366"/>
                  </a:lnTo>
                  <a:lnTo>
                    <a:pt x="462534" y="439674"/>
                  </a:lnTo>
                  <a:lnTo>
                    <a:pt x="466090" y="115824"/>
                  </a:lnTo>
                  <a:close/>
                </a:path>
                <a:path w="923925" h="879475">
                  <a:moveTo>
                    <a:pt x="923544" y="439674"/>
                  </a:moveTo>
                  <a:lnTo>
                    <a:pt x="920826" y="391769"/>
                  </a:lnTo>
                  <a:lnTo>
                    <a:pt x="912888" y="345363"/>
                  </a:lnTo>
                  <a:lnTo>
                    <a:pt x="899998" y="300710"/>
                  </a:lnTo>
                  <a:lnTo>
                    <a:pt x="882434" y="258089"/>
                  </a:lnTo>
                  <a:lnTo>
                    <a:pt x="860488" y="217766"/>
                  </a:lnTo>
                  <a:lnTo>
                    <a:pt x="836549" y="183070"/>
                  </a:lnTo>
                  <a:lnTo>
                    <a:pt x="836549" y="439674"/>
                  </a:lnTo>
                  <a:lnTo>
                    <a:pt x="833107" y="487591"/>
                  </a:lnTo>
                  <a:lnTo>
                    <a:pt x="823163" y="533450"/>
                  </a:lnTo>
                  <a:lnTo>
                    <a:pt x="807097" y="576973"/>
                  </a:lnTo>
                  <a:lnTo>
                    <a:pt x="785380" y="617702"/>
                  </a:lnTo>
                  <a:lnTo>
                    <a:pt x="758456" y="655205"/>
                  </a:lnTo>
                  <a:lnTo>
                    <a:pt x="726782" y="689076"/>
                  </a:lnTo>
                  <a:lnTo>
                    <a:pt x="690791" y="718883"/>
                  </a:lnTo>
                  <a:lnTo>
                    <a:pt x="650938" y="744220"/>
                  </a:lnTo>
                  <a:lnTo>
                    <a:pt x="607656" y="764654"/>
                  </a:lnTo>
                  <a:lnTo>
                    <a:pt x="561403" y="779767"/>
                  </a:lnTo>
                  <a:lnTo>
                    <a:pt x="512622" y="789139"/>
                  </a:lnTo>
                  <a:lnTo>
                    <a:pt x="461772" y="792353"/>
                  </a:lnTo>
                  <a:lnTo>
                    <a:pt x="410908" y="789139"/>
                  </a:lnTo>
                  <a:lnTo>
                    <a:pt x="362127" y="779767"/>
                  </a:lnTo>
                  <a:lnTo>
                    <a:pt x="315874" y="764654"/>
                  </a:lnTo>
                  <a:lnTo>
                    <a:pt x="272592" y="744220"/>
                  </a:lnTo>
                  <a:lnTo>
                    <a:pt x="232740" y="718883"/>
                  </a:lnTo>
                  <a:lnTo>
                    <a:pt x="196748" y="689076"/>
                  </a:lnTo>
                  <a:lnTo>
                    <a:pt x="165074" y="655205"/>
                  </a:lnTo>
                  <a:lnTo>
                    <a:pt x="138150" y="617702"/>
                  </a:lnTo>
                  <a:lnTo>
                    <a:pt x="116433" y="576973"/>
                  </a:lnTo>
                  <a:lnTo>
                    <a:pt x="100368" y="533450"/>
                  </a:lnTo>
                  <a:lnTo>
                    <a:pt x="90411" y="487540"/>
                  </a:lnTo>
                  <a:lnTo>
                    <a:pt x="86995" y="439674"/>
                  </a:lnTo>
                  <a:lnTo>
                    <a:pt x="90424" y="391769"/>
                  </a:lnTo>
                  <a:lnTo>
                    <a:pt x="100368" y="345909"/>
                  </a:lnTo>
                  <a:lnTo>
                    <a:pt x="116433" y="302387"/>
                  </a:lnTo>
                  <a:lnTo>
                    <a:pt x="138150" y="261658"/>
                  </a:lnTo>
                  <a:lnTo>
                    <a:pt x="165074" y="224155"/>
                  </a:lnTo>
                  <a:lnTo>
                    <a:pt x="196748" y="190284"/>
                  </a:lnTo>
                  <a:lnTo>
                    <a:pt x="232740" y="160477"/>
                  </a:lnTo>
                  <a:lnTo>
                    <a:pt x="272592" y="135140"/>
                  </a:lnTo>
                  <a:lnTo>
                    <a:pt x="315874" y="114706"/>
                  </a:lnTo>
                  <a:lnTo>
                    <a:pt x="362127" y="99593"/>
                  </a:lnTo>
                  <a:lnTo>
                    <a:pt x="410908" y="90220"/>
                  </a:lnTo>
                  <a:lnTo>
                    <a:pt x="461772" y="86995"/>
                  </a:lnTo>
                  <a:lnTo>
                    <a:pt x="512622" y="90220"/>
                  </a:lnTo>
                  <a:lnTo>
                    <a:pt x="561403" y="99593"/>
                  </a:lnTo>
                  <a:lnTo>
                    <a:pt x="607656" y="114706"/>
                  </a:lnTo>
                  <a:lnTo>
                    <a:pt x="650938" y="135140"/>
                  </a:lnTo>
                  <a:lnTo>
                    <a:pt x="690791" y="160477"/>
                  </a:lnTo>
                  <a:lnTo>
                    <a:pt x="726782" y="190284"/>
                  </a:lnTo>
                  <a:lnTo>
                    <a:pt x="758456" y="224155"/>
                  </a:lnTo>
                  <a:lnTo>
                    <a:pt x="785380" y="261658"/>
                  </a:lnTo>
                  <a:lnTo>
                    <a:pt x="807097" y="302387"/>
                  </a:lnTo>
                  <a:lnTo>
                    <a:pt x="823163" y="345909"/>
                  </a:lnTo>
                  <a:lnTo>
                    <a:pt x="833120" y="391820"/>
                  </a:lnTo>
                  <a:lnTo>
                    <a:pt x="836549" y="439674"/>
                  </a:lnTo>
                  <a:lnTo>
                    <a:pt x="836549" y="183070"/>
                  </a:lnTo>
                  <a:lnTo>
                    <a:pt x="834440" y="180009"/>
                  </a:lnTo>
                  <a:lnTo>
                    <a:pt x="804570" y="145097"/>
                  </a:lnTo>
                  <a:lnTo>
                    <a:pt x="771144" y="113284"/>
                  </a:lnTo>
                  <a:lnTo>
                    <a:pt x="737260" y="86995"/>
                  </a:lnTo>
                  <a:lnTo>
                    <a:pt x="734479" y="84836"/>
                  </a:lnTo>
                  <a:lnTo>
                    <a:pt x="694829" y="60032"/>
                  </a:lnTo>
                  <a:lnTo>
                    <a:pt x="652475" y="39141"/>
                  </a:lnTo>
                  <a:lnTo>
                    <a:pt x="607720" y="22415"/>
                  </a:lnTo>
                  <a:lnTo>
                    <a:pt x="560819" y="10147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47"/>
                  </a:lnTo>
                  <a:lnTo>
                    <a:pt x="315810" y="22415"/>
                  </a:lnTo>
                  <a:lnTo>
                    <a:pt x="271056" y="39141"/>
                  </a:lnTo>
                  <a:lnTo>
                    <a:pt x="228701" y="60032"/>
                  </a:lnTo>
                  <a:lnTo>
                    <a:pt x="189052" y="84836"/>
                  </a:lnTo>
                  <a:lnTo>
                    <a:pt x="152387" y="113284"/>
                  </a:lnTo>
                  <a:lnTo>
                    <a:pt x="118960" y="145097"/>
                  </a:lnTo>
                  <a:lnTo>
                    <a:pt x="89090" y="180009"/>
                  </a:lnTo>
                  <a:lnTo>
                    <a:pt x="63042" y="217766"/>
                  </a:lnTo>
                  <a:lnTo>
                    <a:pt x="41097" y="258089"/>
                  </a:lnTo>
                  <a:lnTo>
                    <a:pt x="23533" y="300710"/>
                  </a:lnTo>
                  <a:lnTo>
                    <a:pt x="10642" y="345363"/>
                  </a:lnTo>
                  <a:lnTo>
                    <a:pt x="2705" y="391820"/>
                  </a:lnTo>
                  <a:lnTo>
                    <a:pt x="0" y="439674"/>
                  </a:lnTo>
                  <a:lnTo>
                    <a:pt x="2705" y="487591"/>
                  </a:lnTo>
                  <a:lnTo>
                    <a:pt x="10642" y="533996"/>
                  </a:lnTo>
                  <a:lnTo>
                    <a:pt x="23533" y="578650"/>
                  </a:lnTo>
                  <a:lnTo>
                    <a:pt x="41097" y="621271"/>
                  </a:lnTo>
                  <a:lnTo>
                    <a:pt x="63042" y="661593"/>
                  </a:lnTo>
                  <a:lnTo>
                    <a:pt x="89090" y="699350"/>
                  </a:lnTo>
                  <a:lnTo>
                    <a:pt x="118960" y="734263"/>
                  </a:lnTo>
                  <a:lnTo>
                    <a:pt x="152387" y="766076"/>
                  </a:lnTo>
                  <a:lnTo>
                    <a:pt x="189052" y="794524"/>
                  </a:lnTo>
                  <a:lnTo>
                    <a:pt x="228701" y="819327"/>
                  </a:lnTo>
                  <a:lnTo>
                    <a:pt x="271056" y="840219"/>
                  </a:lnTo>
                  <a:lnTo>
                    <a:pt x="315810" y="856945"/>
                  </a:lnTo>
                  <a:lnTo>
                    <a:pt x="362712" y="869213"/>
                  </a:lnTo>
                  <a:lnTo>
                    <a:pt x="411454" y="876769"/>
                  </a:lnTo>
                  <a:lnTo>
                    <a:pt x="461772" y="879348"/>
                  </a:lnTo>
                  <a:lnTo>
                    <a:pt x="512076" y="876769"/>
                  </a:lnTo>
                  <a:lnTo>
                    <a:pt x="560819" y="869213"/>
                  </a:lnTo>
                  <a:lnTo>
                    <a:pt x="607720" y="856945"/>
                  </a:lnTo>
                  <a:lnTo>
                    <a:pt x="652475" y="840219"/>
                  </a:lnTo>
                  <a:lnTo>
                    <a:pt x="694829" y="819327"/>
                  </a:lnTo>
                  <a:lnTo>
                    <a:pt x="734479" y="794524"/>
                  </a:lnTo>
                  <a:lnTo>
                    <a:pt x="737260" y="792353"/>
                  </a:lnTo>
                  <a:lnTo>
                    <a:pt x="771144" y="766076"/>
                  </a:lnTo>
                  <a:lnTo>
                    <a:pt x="804570" y="734263"/>
                  </a:lnTo>
                  <a:lnTo>
                    <a:pt x="834440" y="699350"/>
                  </a:lnTo>
                  <a:lnTo>
                    <a:pt x="860488" y="661593"/>
                  </a:lnTo>
                  <a:lnTo>
                    <a:pt x="882434" y="621271"/>
                  </a:lnTo>
                  <a:lnTo>
                    <a:pt x="899998" y="578650"/>
                  </a:lnTo>
                  <a:lnTo>
                    <a:pt x="912888" y="533996"/>
                  </a:lnTo>
                  <a:lnTo>
                    <a:pt x="920826" y="487540"/>
                  </a:lnTo>
                  <a:lnTo>
                    <a:pt x="923544" y="439674"/>
                  </a:lnTo>
                  <a:close/>
                </a:path>
              </a:pathLst>
            </a:custGeom>
            <a:solidFill>
              <a:srgbClr val="31AB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4743703" y="4538929"/>
            <a:ext cx="552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3.5%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141720" y="4265676"/>
            <a:ext cx="923925" cy="879475"/>
            <a:chOff x="6141720" y="4265676"/>
            <a:chExt cx="923925" cy="879475"/>
          </a:xfrm>
        </p:grpSpPr>
        <p:sp>
          <p:nvSpPr>
            <p:cNvPr id="83" name="object 83"/>
            <p:cNvSpPr/>
            <p:nvPr/>
          </p:nvSpPr>
          <p:spPr>
            <a:xfrm>
              <a:off x="6263640" y="4381500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4" h="647700">
                  <a:moveTo>
                    <a:pt x="339852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2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4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2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41720" y="4265675"/>
              <a:ext cx="923925" cy="879475"/>
            </a:xfrm>
            <a:custGeom>
              <a:avLst/>
              <a:gdLst/>
              <a:ahLst/>
              <a:cxnLst/>
              <a:rect l="l" t="t" r="r" b="b"/>
              <a:pathLst>
                <a:path w="923925" h="879475">
                  <a:moveTo>
                    <a:pt x="465328" y="115824"/>
                  </a:moveTo>
                  <a:lnTo>
                    <a:pt x="452501" y="115824"/>
                  </a:lnTo>
                  <a:lnTo>
                    <a:pt x="446151" y="116205"/>
                  </a:lnTo>
                  <a:lnTo>
                    <a:pt x="461772" y="439674"/>
                  </a:lnTo>
                  <a:lnTo>
                    <a:pt x="465328" y="115824"/>
                  </a:lnTo>
                  <a:close/>
                </a:path>
                <a:path w="923925" h="879475">
                  <a:moveTo>
                    <a:pt x="923544" y="439674"/>
                  </a:moveTo>
                  <a:lnTo>
                    <a:pt x="920826" y="391769"/>
                  </a:lnTo>
                  <a:lnTo>
                    <a:pt x="912888" y="345363"/>
                  </a:lnTo>
                  <a:lnTo>
                    <a:pt x="899998" y="300710"/>
                  </a:lnTo>
                  <a:lnTo>
                    <a:pt x="882434" y="258089"/>
                  </a:lnTo>
                  <a:lnTo>
                    <a:pt x="860488" y="217766"/>
                  </a:lnTo>
                  <a:lnTo>
                    <a:pt x="836549" y="183070"/>
                  </a:lnTo>
                  <a:lnTo>
                    <a:pt x="836549" y="439674"/>
                  </a:lnTo>
                  <a:lnTo>
                    <a:pt x="833107" y="487591"/>
                  </a:lnTo>
                  <a:lnTo>
                    <a:pt x="823163" y="533450"/>
                  </a:lnTo>
                  <a:lnTo>
                    <a:pt x="807097" y="576973"/>
                  </a:lnTo>
                  <a:lnTo>
                    <a:pt x="785380" y="617702"/>
                  </a:lnTo>
                  <a:lnTo>
                    <a:pt x="758456" y="655205"/>
                  </a:lnTo>
                  <a:lnTo>
                    <a:pt x="726782" y="689076"/>
                  </a:lnTo>
                  <a:lnTo>
                    <a:pt x="690791" y="718883"/>
                  </a:lnTo>
                  <a:lnTo>
                    <a:pt x="650938" y="744220"/>
                  </a:lnTo>
                  <a:lnTo>
                    <a:pt x="607656" y="764654"/>
                  </a:lnTo>
                  <a:lnTo>
                    <a:pt x="561403" y="779767"/>
                  </a:lnTo>
                  <a:lnTo>
                    <a:pt x="512622" y="789139"/>
                  </a:lnTo>
                  <a:lnTo>
                    <a:pt x="461772" y="792353"/>
                  </a:lnTo>
                  <a:lnTo>
                    <a:pt x="410908" y="789139"/>
                  </a:lnTo>
                  <a:lnTo>
                    <a:pt x="362127" y="779767"/>
                  </a:lnTo>
                  <a:lnTo>
                    <a:pt x="315874" y="764654"/>
                  </a:lnTo>
                  <a:lnTo>
                    <a:pt x="272592" y="744220"/>
                  </a:lnTo>
                  <a:lnTo>
                    <a:pt x="232740" y="718883"/>
                  </a:lnTo>
                  <a:lnTo>
                    <a:pt x="196748" y="689076"/>
                  </a:lnTo>
                  <a:lnTo>
                    <a:pt x="165074" y="655205"/>
                  </a:lnTo>
                  <a:lnTo>
                    <a:pt x="138150" y="617702"/>
                  </a:lnTo>
                  <a:lnTo>
                    <a:pt x="116433" y="576973"/>
                  </a:lnTo>
                  <a:lnTo>
                    <a:pt x="100368" y="533450"/>
                  </a:lnTo>
                  <a:lnTo>
                    <a:pt x="90411" y="487540"/>
                  </a:lnTo>
                  <a:lnTo>
                    <a:pt x="86995" y="439674"/>
                  </a:lnTo>
                  <a:lnTo>
                    <a:pt x="90424" y="391769"/>
                  </a:lnTo>
                  <a:lnTo>
                    <a:pt x="100368" y="345909"/>
                  </a:lnTo>
                  <a:lnTo>
                    <a:pt x="116433" y="302387"/>
                  </a:lnTo>
                  <a:lnTo>
                    <a:pt x="138150" y="261658"/>
                  </a:lnTo>
                  <a:lnTo>
                    <a:pt x="165074" y="224155"/>
                  </a:lnTo>
                  <a:lnTo>
                    <a:pt x="196748" y="190284"/>
                  </a:lnTo>
                  <a:lnTo>
                    <a:pt x="232740" y="160477"/>
                  </a:lnTo>
                  <a:lnTo>
                    <a:pt x="272592" y="135140"/>
                  </a:lnTo>
                  <a:lnTo>
                    <a:pt x="315874" y="114706"/>
                  </a:lnTo>
                  <a:lnTo>
                    <a:pt x="362127" y="99593"/>
                  </a:lnTo>
                  <a:lnTo>
                    <a:pt x="410908" y="90220"/>
                  </a:lnTo>
                  <a:lnTo>
                    <a:pt x="461772" y="86995"/>
                  </a:lnTo>
                  <a:lnTo>
                    <a:pt x="512622" y="90220"/>
                  </a:lnTo>
                  <a:lnTo>
                    <a:pt x="561403" y="99593"/>
                  </a:lnTo>
                  <a:lnTo>
                    <a:pt x="607656" y="114706"/>
                  </a:lnTo>
                  <a:lnTo>
                    <a:pt x="650938" y="135140"/>
                  </a:lnTo>
                  <a:lnTo>
                    <a:pt x="690791" y="160477"/>
                  </a:lnTo>
                  <a:lnTo>
                    <a:pt x="726782" y="190284"/>
                  </a:lnTo>
                  <a:lnTo>
                    <a:pt x="758456" y="224155"/>
                  </a:lnTo>
                  <a:lnTo>
                    <a:pt x="785380" y="261658"/>
                  </a:lnTo>
                  <a:lnTo>
                    <a:pt x="807097" y="302387"/>
                  </a:lnTo>
                  <a:lnTo>
                    <a:pt x="823163" y="345909"/>
                  </a:lnTo>
                  <a:lnTo>
                    <a:pt x="833120" y="391820"/>
                  </a:lnTo>
                  <a:lnTo>
                    <a:pt x="836549" y="439674"/>
                  </a:lnTo>
                  <a:lnTo>
                    <a:pt x="836549" y="183070"/>
                  </a:lnTo>
                  <a:lnTo>
                    <a:pt x="834440" y="180009"/>
                  </a:lnTo>
                  <a:lnTo>
                    <a:pt x="804570" y="145097"/>
                  </a:lnTo>
                  <a:lnTo>
                    <a:pt x="771144" y="113284"/>
                  </a:lnTo>
                  <a:lnTo>
                    <a:pt x="737260" y="86995"/>
                  </a:lnTo>
                  <a:lnTo>
                    <a:pt x="734479" y="84836"/>
                  </a:lnTo>
                  <a:lnTo>
                    <a:pt x="694829" y="60032"/>
                  </a:lnTo>
                  <a:lnTo>
                    <a:pt x="652475" y="39141"/>
                  </a:lnTo>
                  <a:lnTo>
                    <a:pt x="607720" y="22415"/>
                  </a:lnTo>
                  <a:lnTo>
                    <a:pt x="560819" y="10147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47"/>
                  </a:lnTo>
                  <a:lnTo>
                    <a:pt x="315810" y="22415"/>
                  </a:lnTo>
                  <a:lnTo>
                    <a:pt x="271056" y="39141"/>
                  </a:lnTo>
                  <a:lnTo>
                    <a:pt x="228701" y="60032"/>
                  </a:lnTo>
                  <a:lnTo>
                    <a:pt x="189052" y="84836"/>
                  </a:lnTo>
                  <a:lnTo>
                    <a:pt x="152387" y="113284"/>
                  </a:lnTo>
                  <a:lnTo>
                    <a:pt x="118960" y="145097"/>
                  </a:lnTo>
                  <a:lnTo>
                    <a:pt x="89090" y="180009"/>
                  </a:lnTo>
                  <a:lnTo>
                    <a:pt x="63042" y="217766"/>
                  </a:lnTo>
                  <a:lnTo>
                    <a:pt x="41097" y="258089"/>
                  </a:lnTo>
                  <a:lnTo>
                    <a:pt x="23533" y="300710"/>
                  </a:lnTo>
                  <a:lnTo>
                    <a:pt x="10642" y="345363"/>
                  </a:lnTo>
                  <a:lnTo>
                    <a:pt x="2705" y="391820"/>
                  </a:lnTo>
                  <a:lnTo>
                    <a:pt x="0" y="439674"/>
                  </a:lnTo>
                  <a:lnTo>
                    <a:pt x="2705" y="487591"/>
                  </a:lnTo>
                  <a:lnTo>
                    <a:pt x="10642" y="533996"/>
                  </a:lnTo>
                  <a:lnTo>
                    <a:pt x="23533" y="578650"/>
                  </a:lnTo>
                  <a:lnTo>
                    <a:pt x="41097" y="621271"/>
                  </a:lnTo>
                  <a:lnTo>
                    <a:pt x="63042" y="661593"/>
                  </a:lnTo>
                  <a:lnTo>
                    <a:pt x="89090" y="699350"/>
                  </a:lnTo>
                  <a:lnTo>
                    <a:pt x="118960" y="734263"/>
                  </a:lnTo>
                  <a:lnTo>
                    <a:pt x="152387" y="766076"/>
                  </a:lnTo>
                  <a:lnTo>
                    <a:pt x="189052" y="794524"/>
                  </a:lnTo>
                  <a:lnTo>
                    <a:pt x="228701" y="819327"/>
                  </a:lnTo>
                  <a:lnTo>
                    <a:pt x="271056" y="840219"/>
                  </a:lnTo>
                  <a:lnTo>
                    <a:pt x="315810" y="856945"/>
                  </a:lnTo>
                  <a:lnTo>
                    <a:pt x="362712" y="869213"/>
                  </a:lnTo>
                  <a:lnTo>
                    <a:pt x="411454" y="876769"/>
                  </a:lnTo>
                  <a:lnTo>
                    <a:pt x="461772" y="879348"/>
                  </a:lnTo>
                  <a:lnTo>
                    <a:pt x="512076" y="876769"/>
                  </a:lnTo>
                  <a:lnTo>
                    <a:pt x="560819" y="869213"/>
                  </a:lnTo>
                  <a:lnTo>
                    <a:pt x="607720" y="856945"/>
                  </a:lnTo>
                  <a:lnTo>
                    <a:pt x="652475" y="840219"/>
                  </a:lnTo>
                  <a:lnTo>
                    <a:pt x="694829" y="819327"/>
                  </a:lnTo>
                  <a:lnTo>
                    <a:pt x="734479" y="794524"/>
                  </a:lnTo>
                  <a:lnTo>
                    <a:pt x="737260" y="792353"/>
                  </a:lnTo>
                  <a:lnTo>
                    <a:pt x="771144" y="766076"/>
                  </a:lnTo>
                  <a:lnTo>
                    <a:pt x="804570" y="734263"/>
                  </a:lnTo>
                  <a:lnTo>
                    <a:pt x="834440" y="699350"/>
                  </a:lnTo>
                  <a:lnTo>
                    <a:pt x="860488" y="661593"/>
                  </a:lnTo>
                  <a:lnTo>
                    <a:pt x="882434" y="621271"/>
                  </a:lnTo>
                  <a:lnTo>
                    <a:pt x="899998" y="578650"/>
                  </a:lnTo>
                  <a:lnTo>
                    <a:pt x="912888" y="533996"/>
                  </a:lnTo>
                  <a:lnTo>
                    <a:pt x="920826" y="487540"/>
                  </a:lnTo>
                  <a:lnTo>
                    <a:pt x="923544" y="439674"/>
                  </a:lnTo>
                  <a:close/>
                </a:path>
              </a:pathLst>
            </a:custGeom>
            <a:solidFill>
              <a:srgbClr val="31AB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398514" y="4553153"/>
            <a:ext cx="552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0.7%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776971" y="4265676"/>
            <a:ext cx="922019" cy="879475"/>
            <a:chOff x="7776971" y="4265676"/>
            <a:chExt cx="922019" cy="879475"/>
          </a:xfrm>
        </p:grpSpPr>
        <p:sp>
          <p:nvSpPr>
            <p:cNvPr id="87" name="object 87"/>
            <p:cNvSpPr/>
            <p:nvPr/>
          </p:nvSpPr>
          <p:spPr>
            <a:xfrm>
              <a:off x="7897367" y="4381500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4" h="647700">
                  <a:moveTo>
                    <a:pt x="339851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1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3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76972" y="4265675"/>
              <a:ext cx="922019" cy="879475"/>
            </a:xfrm>
            <a:custGeom>
              <a:avLst/>
              <a:gdLst/>
              <a:ahLst/>
              <a:cxnLst/>
              <a:rect l="l" t="t" r="r" b="b"/>
              <a:pathLst>
                <a:path w="922020" h="879475">
                  <a:moveTo>
                    <a:pt x="463804" y="115824"/>
                  </a:moveTo>
                  <a:lnTo>
                    <a:pt x="450723" y="115925"/>
                  </a:lnTo>
                  <a:lnTo>
                    <a:pt x="437642" y="116586"/>
                  </a:lnTo>
                  <a:lnTo>
                    <a:pt x="460248" y="439674"/>
                  </a:lnTo>
                  <a:lnTo>
                    <a:pt x="463804" y="115824"/>
                  </a:lnTo>
                  <a:close/>
                </a:path>
                <a:path w="922020" h="879475">
                  <a:moveTo>
                    <a:pt x="922020" y="439674"/>
                  </a:moveTo>
                  <a:lnTo>
                    <a:pt x="919314" y="391769"/>
                  </a:lnTo>
                  <a:lnTo>
                    <a:pt x="911377" y="345363"/>
                  </a:lnTo>
                  <a:lnTo>
                    <a:pt x="898512" y="300710"/>
                  </a:lnTo>
                  <a:lnTo>
                    <a:pt x="880986" y="258089"/>
                  </a:lnTo>
                  <a:lnTo>
                    <a:pt x="859078" y="217766"/>
                  </a:lnTo>
                  <a:lnTo>
                    <a:pt x="835025" y="182854"/>
                  </a:lnTo>
                  <a:lnTo>
                    <a:pt x="835025" y="439674"/>
                  </a:lnTo>
                  <a:lnTo>
                    <a:pt x="831596" y="487591"/>
                  </a:lnTo>
                  <a:lnTo>
                    <a:pt x="821651" y="533450"/>
                  </a:lnTo>
                  <a:lnTo>
                    <a:pt x="805624" y="576973"/>
                  </a:lnTo>
                  <a:lnTo>
                    <a:pt x="783945" y="617702"/>
                  </a:lnTo>
                  <a:lnTo>
                    <a:pt x="757072" y="655205"/>
                  </a:lnTo>
                  <a:lnTo>
                    <a:pt x="725449" y="689076"/>
                  </a:lnTo>
                  <a:lnTo>
                    <a:pt x="689521" y="718883"/>
                  </a:lnTo>
                  <a:lnTo>
                    <a:pt x="649744" y="744220"/>
                  </a:lnTo>
                  <a:lnTo>
                    <a:pt x="606564" y="764654"/>
                  </a:lnTo>
                  <a:lnTo>
                    <a:pt x="560412" y="779767"/>
                  </a:lnTo>
                  <a:lnTo>
                    <a:pt x="511746" y="789139"/>
                  </a:lnTo>
                  <a:lnTo>
                    <a:pt x="461010" y="792353"/>
                  </a:lnTo>
                  <a:lnTo>
                    <a:pt x="410260" y="789139"/>
                  </a:lnTo>
                  <a:lnTo>
                    <a:pt x="361594" y="779767"/>
                  </a:lnTo>
                  <a:lnTo>
                    <a:pt x="315442" y="764654"/>
                  </a:lnTo>
                  <a:lnTo>
                    <a:pt x="272262" y="744220"/>
                  </a:lnTo>
                  <a:lnTo>
                    <a:pt x="232486" y="718883"/>
                  </a:lnTo>
                  <a:lnTo>
                    <a:pt x="196557" y="689076"/>
                  </a:lnTo>
                  <a:lnTo>
                    <a:pt x="164934" y="655205"/>
                  </a:lnTo>
                  <a:lnTo>
                    <a:pt x="138061" y="617702"/>
                  </a:lnTo>
                  <a:lnTo>
                    <a:pt x="116395" y="576973"/>
                  </a:lnTo>
                  <a:lnTo>
                    <a:pt x="100355" y="533450"/>
                  </a:lnTo>
                  <a:lnTo>
                    <a:pt x="90398" y="487540"/>
                  </a:lnTo>
                  <a:lnTo>
                    <a:pt x="86995" y="439674"/>
                  </a:lnTo>
                  <a:lnTo>
                    <a:pt x="90411" y="391769"/>
                  </a:lnTo>
                  <a:lnTo>
                    <a:pt x="100355" y="345909"/>
                  </a:lnTo>
                  <a:lnTo>
                    <a:pt x="116395" y="302387"/>
                  </a:lnTo>
                  <a:lnTo>
                    <a:pt x="138061" y="261658"/>
                  </a:lnTo>
                  <a:lnTo>
                    <a:pt x="164934" y="224155"/>
                  </a:lnTo>
                  <a:lnTo>
                    <a:pt x="196557" y="190284"/>
                  </a:lnTo>
                  <a:lnTo>
                    <a:pt x="232486" y="160477"/>
                  </a:lnTo>
                  <a:lnTo>
                    <a:pt x="272262" y="135140"/>
                  </a:lnTo>
                  <a:lnTo>
                    <a:pt x="315442" y="114706"/>
                  </a:lnTo>
                  <a:lnTo>
                    <a:pt x="361594" y="99593"/>
                  </a:lnTo>
                  <a:lnTo>
                    <a:pt x="410260" y="90220"/>
                  </a:lnTo>
                  <a:lnTo>
                    <a:pt x="461010" y="86995"/>
                  </a:lnTo>
                  <a:lnTo>
                    <a:pt x="511746" y="90220"/>
                  </a:lnTo>
                  <a:lnTo>
                    <a:pt x="560412" y="99593"/>
                  </a:lnTo>
                  <a:lnTo>
                    <a:pt x="606564" y="114706"/>
                  </a:lnTo>
                  <a:lnTo>
                    <a:pt x="649744" y="135140"/>
                  </a:lnTo>
                  <a:lnTo>
                    <a:pt x="689521" y="160477"/>
                  </a:lnTo>
                  <a:lnTo>
                    <a:pt x="725449" y="190284"/>
                  </a:lnTo>
                  <a:lnTo>
                    <a:pt x="757072" y="224155"/>
                  </a:lnTo>
                  <a:lnTo>
                    <a:pt x="783945" y="261658"/>
                  </a:lnTo>
                  <a:lnTo>
                    <a:pt x="805624" y="302387"/>
                  </a:lnTo>
                  <a:lnTo>
                    <a:pt x="821651" y="345909"/>
                  </a:lnTo>
                  <a:lnTo>
                    <a:pt x="831608" y="391820"/>
                  </a:lnTo>
                  <a:lnTo>
                    <a:pt x="835025" y="439674"/>
                  </a:lnTo>
                  <a:lnTo>
                    <a:pt x="835025" y="182854"/>
                  </a:lnTo>
                  <a:lnTo>
                    <a:pt x="803249" y="145097"/>
                  </a:lnTo>
                  <a:lnTo>
                    <a:pt x="769899" y="113284"/>
                  </a:lnTo>
                  <a:lnTo>
                    <a:pt x="736066" y="86995"/>
                  </a:lnTo>
                  <a:lnTo>
                    <a:pt x="693699" y="60032"/>
                  </a:lnTo>
                  <a:lnTo>
                    <a:pt x="651421" y="39141"/>
                  </a:lnTo>
                  <a:lnTo>
                    <a:pt x="606729" y="22415"/>
                  </a:lnTo>
                  <a:lnTo>
                    <a:pt x="559904" y="10147"/>
                  </a:lnTo>
                  <a:lnTo>
                    <a:pt x="511238" y="2590"/>
                  </a:lnTo>
                  <a:lnTo>
                    <a:pt x="461010" y="0"/>
                  </a:lnTo>
                  <a:lnTo>
                    <a:pt x="410768" y="2590"/>
                  </a:lnTo>
                  <a:lnTo>
                    <a:pt x="362102" y="10147"/>
                  </a:lnTo>
                  <a:lnTo>
                    <a:pt x="315277" y="22415"/>
                  </a:lnTo>
                  <a:lnTo>
                    <a:pt x="270586" y="39141"/>
                  </a:lnTo>
                  <a:lnTo>
                    <a:pt x="228307" y="60032"/>
                  </a:lnTo>
                  <a:lnTo>
                    <a:pt x="188722" y="84836"/>
                  </a:lnTo>
                  <a:lnTo>
                    <a:pt x="152107" y="113284"/>
                  </a:lnTo>
                  <a:lnTo>
                    <a:pt x="118757" y="145097"/>
                  </a:lnTo>
                  <a:lnTo>
                    <a:pt x="88938" y="180009"/>
                  </a:lnTo>
                  <a:lnTo>
                    <a:pt x="62928" y="217766"/>
                  </a:lnTo>
                  <a:lnTo>
                    <a:pt x="41021" y="258089"/>
                  </a:lnTo>
                  <a:lnTo>
                    <a:pt x="23495" y="300710"/>
                  </a:lnTo>
                  <a:lnTo>
                    <a:pt x="10629" y="345363"/>
                  </a:lnTo>
                  <a:lnTo>
                    <a:pt x="2692" y="391820"/>
                  </a:lnTo>
                  <a:lnTo>
                    <a:pt x="0" y="439674"/>
                  </a:lnTo>
                  <a:lnTo>
                    <a:pt x="2692" y="487591"/>
                  </a:lnTo>
                  <a:lnTo>
                    <a:pt x="10629" y="533996"/>
                  </a:lnTo>
                  <a:lnTo>
                    <a:pt x="23495" y="578650"/>
                  </a:lnTo>
                  <a:lnTo>
                    <a:pt x="41021" y="621271"/>
                  </a:lnTo>
                  <a:lnTo>
                    <a:pt x="62928" y="661593"/>
                  </a:lnTo>
                  <a:lnTo>
                    <a:pt x="88938" y="699350"/>
                  </a:lnTo>
                  <a:lnTo>
                    <a:pt x="118757" y="734263"/>
                  </a:lnTo>
                  <a:lnTo>
                    <a:pt x="152107" y="766076"/>
                  </a:lnTo>
                  <a:lnTo>
                    <a:pt x="188722" y="794524"/>
                  </a:lnTo>
                  <a:lnTo>
                    <a:pt x="228307" y="819327"/>
                  </a:lnTo>
                  <a:lnTo>
                    <a:pt x="270586" y="840219"/>
                  </a:lnTo>
                  <a:lnTo>
                    <a:pt x="315277" y="856945"/>
                  </a:lnTo>
                  <a:lnTo>
                    <a:pt x="362102" y="869213"/>
                  </a:lnTo>
                  <a:lnTo>
                    <a:pt x="410768" y="876769"/>
                  </a:lnTo>
                  <a:lnTo>
                    <a:pt x="461010" y="879348"/>
                  </a:lnTo>
                  <a:lnTo>
                    <a:pt x="511238" y="876769"/>
                  </a:lnTo>
                  <a:lnTo>
                    <a:pt x="559904" y="869213"/>
                  </a:lnTo>
                  <a:lnTo>
                    <a:pt x="606729" y="856945"/>
                  </a:lnTo>
                  <a:lnTo>
                    <a:pt x="651421" y="840219"/>
                  </a:lnTo>
                  <a:lnTo>
                    <a:pt x="693699" y="819327"/>
                  </a:lnTo>
                  <a:lnTo>
                    <a:pt x="733285" y="794524"/>
                  </a:lnTo>
                  <a:lnTo>
                    <a:pt x="736066" y="792353"/>
                  </a:lnTo>
                  <a:lnTo>
                    <a:pt x="769899" y="766076"/>
                  </a:lnTo>
                  <a:lnTo>
                    <a:pt x="803249" y="734263"/>
                  </a:lnTo>
                  <a:lnTo>
                    <a:pt x="833069" y="699350"/>
                  </a:lnTo>
                  <a:lnTo>
                    <a:pt x="859078" y="661593"/>
                  </a:lnTo>
                  <a:lnTo>
                    <a:pt x="880986" y="621271"/>
                  </a:lnTo>
                  <a:lnTo>
                    <a:pt x="898512" y="578650"/>
                  </a:lnTo>
                  <a:lnTo>
                    <a:pt x="911377" y="533996"/>
                  </a:lnTo>
                  <a:lnTo>
                    <a:pt x="919314" y="487540"/>
                  </a:lnTo>
                  <a:lnTo>
                    <a:pt x="922020" y="439674"/>
                  </a:lnTo>
                  <a:close/>
                </a:path>
              </a:pathLst>
            </a:custGeom>
            <a:solidFill>
              <a:srgbClr val="31AB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8063230" y="4537659"/>
            <a:ext cx="5524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0.4%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9410700" y="4265676"/>
            <a:ext cx="923925" cy="879475"/>
            <a:chOff x="9410700" y="4265676"/>
            <a:chExt cx="923925" cy="879475"/>
          </a:xfrm>
        </p:grpSpPr>
        <p:sp>
          <p:nvSpPr>
            <p:cNvPr id="91" name="object 91"/>
            <p:cNvSpPr/>
            <p:nvPr/>
          </p:nvSpPr>
          <p:spPr>
            <a:xfrm>
              <a:off x="9532620" y="4381500"/>
              <a:ext cx="680085" cy="647700"/>
            </a:xfrm>
            <a:custGeom>
              <a:avLst/>
              <a:gdLst/>
              <a:ahLst/>
              <a:cxnLst/>
              <a:rect l="l" t="t" r="r" b="b"/>
              <a:pathLst>
                <a:path w="680084" h="647700">
                  <a:moveTo>
                    <a:pt x="339851" y="0"/>
                  </a:moveTo>
                  <a:lnTo>
                    <a:pt x="289628" y="3512"/>
                  </a:lnTo>
                  <a:lnTo>
                    <a:pt x="241694" y="13714"/>
                  </a:lnTo>
                  <a:lnTo>
                    <a:pt x="196574" y="30106"/>
                  </a:lnTo>
                  <a:lnTo>
                    <a:pt x="154794" y="52184"/>
                  </a:lnTo>
                  <a:lnTo>
                    <a:pt x="116879" y="79448"/>
                  </a:lnTo>
                  <a:lnTo>
                    <a:pt x="83356" y="111397"/>
                  </a:lnTo>
                  <a:lnTo>
                    <a:pt x="54749" y="147528"/>
                  </a:lnTo>
                  <a:lnTo>
                    <a:pt x="31584" y="187340"/>
                  </a:lnTo>
                  <a:lnTo>
                    <a:pt x="14388" y="230332"/>
                  </a:lnTo>
                  <a:lnTo>
                    <a:pt x="3684" y="276003"/>
                  </a:lnTo>
                  <a:lnTo>
                    <a:pt x="0" y="323850"/>
                  </a:lnTo>
                  <a:lnTo>
                    <a:pt x="3684" y="371696"/>
                  </a:lnTo>
                  <a:lnTo>
                    <a:pt x="14388" y="417367"/>
                  </a:lnTo>
                  <a:lnTo>
                    <a:pt x="31584" y="460359"/>
                  </a:lnTo>
                  <a:lnTo>
                    <a:pt x="54749" y="500171"/>
                  </a:lnTo>
                  <a:lnTo>
                    <a:pt x="83356" y="536302"/>
                  </a:lnTo>
                  <a:lnTo>
                    <a:pt x="116879" y="568251"/>
                  </a:lnTo>
                  <a:lnTo>
                    <a:pt x="154794" y="595515"/>
                  </a:lnTo>
                  <a:lnTo>
                    <a:pt x="196574" y="617593"/>
                  </a:lnTo>
                  <a:lnTo>
                    <a:pt x="241694" y="633985"/>
                  </a:lnTo>
                  <a:lnTo>
                    <a:pt x="289628" y="644187"/>
                  </a:lnTo>
                  <a:lnTo>
                    <a:pt x="339851" y="647700"/>
                  </a:lnTo>
                  <a:lnTo>
                    <a:pt x="390075" y="644187"/>
                  </a:lnTo>
                  <a:lnTo>
                    <a:pt x="438009" y="633985"/>
                  </a:lnTo>
                  <a:lnTo>
                    <a:pt x="483129" y="617593"/>
                  </a:lnTo>
                  <a:lnTo>
                    <a:pt x="524909" y="595515"/>
                  </a:lnTo>
                  <a:lnTo>
                    <a:pt x="562824" y="568251"/>
                  </a:lnTo>
                  <a:lnTo>
                    <a:pt x="596347" y="536302"/>
                  </a:lnTo>
                  <a:lnTo>
                    <a:pt x="624954" y="500171"/>
                  </a:lnTo>
                  <a:lnTo>
                    <a:pt x="648119" y="460359"/>
                  </a:lnTo>
                  <a:lnTo>
                    <a:pt x="665315" y="417367"/>
                  </a:lnTo>
                  <a:lnTo>
                    <a:pt x="676019" y="371696"/>
                  </a:lnTo>
                  <a:lnTo>
                    <a:pt x="679703" y="323850"/>
                  </a:lnTo>
                  <a:lnTo>
                    <a:pt x="676019" y="276003"/>
                  </a:lnTo>
                  <a:lnTo>
                    <a:pt x="665315" y="230332"/>
                  </a:lnTo>
                  <a:lnTo>
                    <a:pt x="648119" y="187340"/>
                  </a:lnTo>
                  <a:lnTo>
                    <a:pt x="624954" y="147528"/>
                  </a:lnTo>
                  <a:lnTo>
                    <a:pt x="596347" y="111397"/>
                  </a:lnTo>
                  <a:lnTo>
                    <a:pt x="562824" y="79448"/>
                  </a:lnTo>
                  <a:lnTo>
                    <a:pt x="524909" y="52184"/>
                  </a:lnTo>
                  <a:lnTo>
                    <a:pt x="483129" y="30106"/>
                  </a:lnTo>
                  <a:lnTo>
                    <a:pt x="438009" y="13714"/>
                  </a:lnTo>
                  <a:lnTo>
                    <a:pt x="390075" y="3512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000000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410700" y="4265675"/>
              <a:ext cx="923925" cy="879475"/>
            </a:xfrm>
            <a:custGeom>
              <a:avLst/>
              <a:gdLst/>
              <a:ahLst/>
              <a:cxnLst/>
              <a:rect l="l" t="t" r="r" b="b"/>
              <a:pathLst>
                <a:path w="923925" h="879475">
                  <a:moveTo>
                    <a:pt x="465328" y="115824"/>
                  </a:moveTo>
                  <a:lnTo>
                    <a:pt x="456184" y="115824"/>
                  </a:lnTo>
                  <a:lnTo>
                    <a:pt x="461772" y="439674"/>
                  </a:lnTo>
                  <a:lnTo>
                    <a:pt x="465328" y="115824"/>
                  </a:lnTo>
                  <a:close/>
                </a:path>
                <a:path w="923925" h="879475">
                  <a:moveTo>
                    <a:pt x="923544" y="439674"/>
                  </a:moveTo>
                  <a:lnTo>
                    <a:pt x="920826" y="391769"/>
                  </a:lnTo>
                  <a:lnTo>
                    <a:pt x="912888" y="345363"/>
                  </a:lnTo>
                  <a:lnTo>
                    <a:pt x="899998" y="300710"/>
                  </a:lnTo>
                  <a:lnTo>
                    <a:pt x="882434" y="258089"/>
                  </a:lnTo>
                  <a:lnTo>
                    <a:pt x="860488" y="217766"/>
                  </a:lnTo>
                  <a:lnTo>
                    <a:pt x="836549" y="183070"/>
                  </a:lnTo>
                  <a:lnTo>
                    <a:pt x="836549" y="439674"/>
                  </a:lnTo>
                  <a:lnTo>
                    <a:pt x="833107" y="487591"/>
                  </a:lnTo>
                  <a:lnTo>
                    <a:pt x="823163" y="533450"/>
                  </a:lnTo>
                  <a:lnTo>
                    <a:pt x="807097" y="576973"/>
                  </a:lnTo>
                  <a:lnTo>
                    <a:pt x="785380" y="617702"/>
                  </a:lnTo>
                  <a:lnTo>
                    <a:pt x="758456" y="655205"/>
                  </a:lnTo>
                  <a:lnTo>
                    <a:pt x="726782" y="689076"/>
                  </a:lnTo>
                  <a:lnTo>
                    <a:pt x="690791" y="718883"/>
                  </a:lnTo>
                  <a:lnTo>
                    <a:pt x="650938" y="744220"/>
                  </a:lnTo>
                  <a:lnTo>
                    <a:pt x="607656" y="764654"/>
                  </a:lnTo>
                  <a:lnTo>
                    <a:pt x="561403" y="779767"/>
                  </a:lnTo>
                  <a:lnTo>
                    <a:pt x="512622" y="789139"/>
                  </a:lnTo>
                  <a:lnTo>
                    <a:pt x="461772" y="792353"/>
                  </a:lnTo>
                  <a:lnTo>
                    <a:pt x="410908" y="789139"/>
                  </a:lnTo>
                  <a:lnTo>
                    <a:pt x="362127" y="779767"/>
                  </a:lnTo>
                  <a:lnTo>
                    <a:pt x="315874" y="764654"/>
                  </a:lnTo>
                  <a:lnTo>
                    <a:pt x="272592" y="744220"/>
                  </a:lnTo>
                  <a:lnTo>
                    <a:pt x="232740" y="718883"/>
                  </a:lnTo>
                  <a:lnTo>
                    <a:pt x="196748" y="689076"/>
                  </a:lnTo>
                  <a:lnTo>
                    <a:pt x="165074" y="655205"/>
                  </a:lnTo>
                  <a:lnTo>
                    <a:pt x="138150" y="617702"/>
                  </a:lnTo>
                  <a:lnTo>
                    <a:pt x="116433" y="576973"/>
                  </a:lnTo>
                  <a:lnTo>
                    <a:pt x="100368" y="533450"/>
                  </a:lnTo>
                  <a:lnTo>
                    <a:pt x="90411" y="487540"/>
                  </a:lnTo>
                  <a:lnTo>
                    <a:pt x="86995" y="439674"/>
                  </a:lnTo>
                  <a:lnTo>
                    <a:pt x="90424" y="391769"/>
                  </a:lnTo>
                  <a:lnTo>
                    <a:pt x="100368" y="345909"/>
                  </a:lnTo>
                  <a:lnTo>
                    <a:pt x="116433" y="302387"/>
                  </a:lnTo>
                  <a:lnTo>
                    <a:pt x="138150" y="261658"/>
                  </a:lnTo>
                  <a:lnTo>
                    <a:pt x="165074" y="224155"/>
                  </a:lnTo>
                  <a:lnTo>
                    <a:pt x="196748" y="190284"/>
                  </a:lnTo>
                  <a:lnTo>
                    <a:pt x="232740" y="160477"/>
                  </a:lnTo>
                  <a:lnTo>
                    <a:pt x="272592" y="135140"/>
                  </a:lnTo>
                  <a:lnTo>
                    <a:pt x="315874" y="114706"/>
                  </a:lnTo>
                  <a:lnTo>
                    <a:pt x="362127" y="99593"/>
                  </a:lnTo>
                  <a:lnTo>
                    <a:pt x="410908" y="90220"/>
                  </a:lnTo>
                  <a:lnTo>
                    <a:pt x="461772" y="86995"/>
                  </a:lnTo>
                  <a:lnTo>
                    <a:pt x="512622" y="90220"/>
                  </a:lnTo>
                  <a:lnTo>
                    <a:pt x="561403" y="99593"/>
                  </a:lnTo>
                  <a:lnTo>
                    <a:pt x="607656" y="114706"/>
                  </a:lnTo>
                  <a:lnTo>
                    <a:pt x="650938" y="135140"/>
                  </a:lnTo>
                  <a:lnTo>
                    <a:pt x="690791" y="160477"/>
                  </a:lnTo>
                  <a:lnTo>
                    <a:pt x="726782" y="190284"/>
                  </a:lnTo>
                  <a:lnTo>
                    <a:pt x="758456" y="224155"/>
                  </a:lnTo>
                  <a:lnTo>
                    <a:pt x="785380" y="261658"/>
                  </a:lnTo>
                  <a:lnTo>
                    <a:pt x="807097" y="302387"/>
                  </a:lnTo>
                  <a:lnTo>
                    <a:pt x="823163" y="345909"/>
                  </a:lnTo>
                  <a:lnTo>
                    <a:pt x="833120" y="391820"/>
                  </a:lnTo>
                  <a:lnTo>
                    <a:pt x="836549" y="439674"/>
                  </a:lnTo>
                  <a:lnTo>
                    <a:pt x="836549" y="183070"/>
                  </a:lnTo>
                  <a:lnTo>
                    <a:pt x="834440" y="180009"/>
                  </a:lnTo>
                  <a:lnTo>
                    <a:pt x="804570" y="145097"/>
                  </a:lnTo>
                  <a:lnTo>
                    <a:pt x="771144" y="113284"/>
                  </a:lnTo>
                  <a:lnTo>
                    <a:pt x="737260" y="86995"/>
                  </a:lnTo>
                  <a:lnTo>
                    <a:pt x="734479" y="84836"/>
                  </a:lnTo>
                  <a:lnTo>
                    <a:pt x="694829" y="60032"/>
                  </a:lnTo>
                  <a:lnTo>
                    <a:pt x="652475" y="39141"/>
                  </a:lnTo>
                  <a:lnTo>
                    <a:pt x="607720" y="22415"/>
                  </a:lnTo>
                  <a:lnTo>
                    <a:pt x="560819" y="10147"/>
                  </a:lnTo>
                  <a:lnTo>
                    <a:pt x="512076" y="2590"/>
                  </a:lnTo>
                  <a:lnTo>
                    <a:pt x="461772" y="0"/>
                  </a:lnTo>
                  <a:lnTo>
                    <a:pt x="411454" y="2590"/>
                  </a:lnTo>
                  <a:lnTo>
                    <a:pt x="362712" y="10147"/>
                  </a:lnTo>
                  <a:lnTo>
                    <a:pt x="315810" y="22415"/>
                  </a:lnTo>
                  <a:lnTo>
                    <a:pt x="271056" y="39141"/>
                  </a:lnTo>
                  <a:lnTo>
                    <a:pt x="228701" y="60032"/>
                  </a:lnTo>
                  <a:lnTo>
                    <a:pt x="189052" y="84836"/>
                  </a:lnTo>
                  <a:lnTo>
                    <a:pt x="152387" y="113284"/>
                  </a:lnTo>
                  <a:lnTo>
                    <a:pt x="118960" y="145097"/>
                  </a:lnTo>
                  <a:lnTo>
                    <a:pt x="89090" y="180009"/>
                  </a:lnTo>
                  <a:lnTo>
                    <a:pt x="63042" y="217766"/>
                  </a:lnTo>
                  <a:lnTo>
                    <a:pt x="41097" y="258089"/>
                  </a:lnTo>
                  <a:lnTo>
                    <a:pt x="23533" y="300710"/>
                  </a:lnTo>
                  <a:lnTo>
                    <a:pt x="10642" y="345363"/>
                  </a:lnTo>
                  <a:lnTo>
                    <a:pt x="2705" y="391820"/>
                  </a:lnTo>
                  <a:lnTo>
                    <a:pt x="0" y="439674"/>
                  </a:lnTo>
                  <a:lnTo>
                    <a:pt x="2705" y="487591"/>
                  </a:lnTo>
                  <a:lnTo>
                    <a:pt x="10642" y="533996"/>
                  </a:lnTo>
                  <a:lnTo>
                    <a:pt x="23533" y="578650"/>
                  </a:lnTo>
                  <a:lnTo>
                    <a:pt x="41097" y="621271"/>
                  </a:lnTo>
                  <a:lnTo>
                    <a:pt x="63042" y="661593"/>
                  </a:lnTo>
                  <a:lnTo>
                    <a:pt x="89090" y="699350"/>
                  </a:lnTo>
                  <a:lnTo>
                    <a:pt x="118960" y="734263"/>
                  </a:lnTo>
                  <a:lnTo>
                    <a:pt x="152387" y="766076"/>
                  </a:lnTo>
                  <a:lnTo>
                    <a:pt x="189052" y="794524"/>
                  </a:lnTo>
                  <a:lnTo>
                    <a:pt x="228701" y="819327"/>
                  </a:lnTo>
                  <a:lnTo>
                    <a:pt x="271056" y="840219"/>
                  </a:lnTo>
                  <a:lnTo>
                    <a:pt x="315810" y="856945"/>
                  </a:lnTo>
                  <a:lnTo>
                    <a:pt x="362712" y="869213"/>
                  </a:lnTo>
                  <a:lnTo>
                    <a:pt x="411454" y="876769"/>
                  </a:lnTo>
                  <a:lnTo>
                    <a:pt x="461772" y="879348"/>
                  </a:lnTo>
                  <a:lnTo>
                    <a:pt x="512076" y="876769"/>
                  </a:lnTo>
                  <a:lnTo>
                    <a:pt x="560819" y="869213"/>
                  </a:lnTo>
                  <a:lnTo>
                    <a:pt x="607720" y="856945"/>
                  </a:lnTo>
                  <a:lnTo>
                    <a:pt x="652475" y="840219"/>
                  </a:lnTo>
                  <a:lnTo>
                    <a:pt x="694829" y="819327"/>
                  </a:lnTo>
                  <a:lnTo>
                    <a:pt x="734479" y="794524"/>
                  </a:lnTo>
                  <a:lnTo>
                    <a:pt x="737260" y="792353"/>
                  </a:lnTo>
                  <a:lnTo>
                    <a:pt x="771144" y="766076"/>
                  </a:lnTo>
                  <a:lnTo>
                    <a:pt x="804570" y="734263"/>
                  </a:lnTo>
                  <a:lnTo>
                    <a:pt x="834440" y="699350"/>
                  </a:lnTo>
                  <a:lnTo>
                    <a:pt x="860488" y="661593"/>
                  </a:lnTo>
                  <a:lnTo>
                    <a:pt x="882434" y="621271"/>
                  </a:lnTo>
                  <a:lnTo>
                    <a:pt x="899998" y="578650"/>
                  </a:lnTo>
                  <a:lnTo>
                    <a:pt x="912888" y="533996"/>
                  </a:lnTo>
                  <a:lnTo>
                    <a:pt x="920826" y="487540"/>
                  </a:lnTo>
                  <a:lnTo>
                    <a:pt x="923544" y="439674"/>
                  </a:lnTo>
                  <a:close/>
                </a:path>
              </a:pathLst>
            </a:custGeom>
            <a:solidFill>
              <a:srgbClr val="31AB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9654920" y="4563617"/>
            <a:ext cx="551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E5496"/>
                </a:solidFill>
                <a:latin typeface="微软雅黑"/>
                <a:cs typeface="微软雅黑"/>
              </a:rPr>
              <a:t>0.4%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31849" y="1045844"/>
            <a:ext cx="712155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趋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势4：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人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工智</a:t>
            </a:r>
            <a:r>
              <a:rPr sz="2800" b="1" spc="10" dirty="0">
                <a:solidFill>
                  <a:srgbClr val="FF0000"/>
                </a:solidFill>
                <a:latin typeface="楷体"/>
                <a:cs typeface="楷体"/>
              </a:rPr>
              <a:t>能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或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将导致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一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批职业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被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替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代</a:t>
            </a:r>
            <a:endParaRPr sz="2800" dirty="0">
              <a:latin typeface="楷体"/>
              <a:cs typeface="楷体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1208328" y="317753"/>
            <a:ext cx="782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（二）深刻把握“百年未有之大变局”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1</a:t>
            </a:r>
            <a:endParaRPr sz="3600">
              <a:latin typeface="Broadway"/>
              <a:cs typeface="Broadway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224" y="2191785"/>
            <a:ext cx="6213022" cy="423435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36575" y="1076638"/>
            <a:ext cx="11854180" cy="463740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5600" marR="224154" indent="-342900">
              <a:lnSpc>
                <a:spcPct val="119000"/>
              </a:lnSpc>
              <a:spcBef>
                <a:spcPts val="204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趋</a:t>
            </a:r>
            <a:r>
              <a:rPr sz="2800" b="1" spc="-5" dirty="0">
                <a:solidFill>
                  <a:srgbClr val="FF0000"/>
                </a:solidFill>
                <a:latin typeface="黑体"/>
                <a:cs typeface="黑体"/>
              </a:rPr>
              <a:t>势</a:t>
            </a:r>
            <a:r>
              <a:rPr sz="2800" b="1" dirty="0">
                <a:solidFill>
                  <a:srgbClr val="FF0000"/>
                </a:solidFill>
                <a:latin typeface="黑体"/>
                <a:cs typeface="黑体"/>
              </a:rPr>
              <a:t>5</a:t>
            </a:r>
            <a:r>
              <a:rPr sz="2800" b="1" spc="-10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区</a:t>
            </a:r>
            <a:r>
              <a:rPr sz="2800" b="1" spc="-10" dirty="0">
                <a:solidFill>
                  <a:srgbClr val="FF0000"/>
                </a:solidFill>
                <a:latin typeface="黑体"/>
                <a:cs typeface="黑体"/>
              </a:rPr>
              <a:t>块链技</a:t>
            </a:r>
            <a:r>
              <a:rPr sz="2800" b="1" spc="25" dirty="0">
                <a:solidFill>
                  <a:srgbClr val="FF0000"/>
                </a:solidFill>
                <a:latin typeface="黑体"/>
                <a:cs typeface="黑体"/>
              </a:rPr>
              <a:t>术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将重</a:t>
            </a:r>
            <a:r>
              <a:rPr sz="2400" spc="-15" dirty="0">
                <a:solidFill>
                  <a:srgbClr val="1556AD"/>
                </a:solidFill>
                <a:latin typeface="黑体"/>
                <a:cs typeface="黑体"/>
              </a:rPr>
              <a:t>塑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社会治理体系，将对银行、证券、保险、物流、电力、 制造、会计、税收、法律、文化等众多行业产生颠覆性影响。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Font typeface="Wingdings"/>
              <a:buChar char=""/>
            </a:pPr>
            <a:endParaRPr sz="2800">
              <a:latin typeface="黑体"/>
              <a:cs typeface="黑体"/>
            </a:endParaRPr>
          </a:p>
          <a:p>
            <a:pPr marL="6861175" lvl="1" indent="-343535">
              <a:lnSpc>
                <a:spcPct val="100000"/>
              </a:lnSpc>
              <a:buFont typeface="Wingdings"/>
              <a:buChar char=""/>
              <a:tabLst>
                <a:tab pos="6861809" algn="l"/>
              </a:tabLst>
            </a:pP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四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大关键</a:t>
            </a:r>
            <a:r>
              <a:rPr sz="2800" spc="10" dirty="0">
                <a:solidFill>
                  <a:srgbClr val="FF0000"/>
                </a:solidFill>
                <a:latin typeface="黑体"/>
                <a:cs typeface="黑体"/>
              </a:rPr>
              <a:t>技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术</a:t>
            </a: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endParaRPr sz="2400">
              <a:latin typeface="黑体"/>
              <a:cs typeface="黑体"/>
            </a:endParaRPr>
          </a:p>
          <a:p>
            <a:pPr marL="7433309" lvl="2" indent="-458470">
              <a:lnSpc>
                <a:spcPct val="100000"/>
              </a:lnSpc>
              <a:spcBef>
                <a:spcPts val="1540"/>
              </a:spcBef>
              <a:buAutoNum type="arabicPeriod"/>
              <a:tabLst>
                <a:tab pos="7433945" algn="l"/>
              </a:tabLst>
            </a:pPr>
            <a:r>
              <a:rPr sz="2400" b="1" spc="70" dirty="0">
                <a:solidFill>
                  <a:srgbClr val="1556AD"/>
                </a:solidFill>
                <a:latin typeface="楷体"/>
                <a:cs typeface="楷体"/>
              </a:rPr>
              <a:t>共享账</a:t>
            </a:r>
            <a:r>
              <a:rPr sz="2400" b="1" spc="85" dirty="0">
                <a:solidFill>
                  <a:srgbClr val="1556AD"/>
                </a:solidFill>
                <a:latin typeface="楷体"/>
                <a:cs typeface="楷体"/>
              </a:rPr>
              <a:t>本</a:t>
            </a:r>
            <a:r>
              <a:rPr sz="2400" b="1" spc="70" dirty="0">
                <a:solidFill>
                  <a:srgbClr val="1556AD"/>
                </a:solidFill>
                <a:latin typeface="楷体"/>
                <a:cs typeface="楷体"/>
              </a:rPr>
              <a:t>，分布</a:t>
            </a:r>
            <a:r>
              <a:rPr sz="2400" b="1" spc="75" dirty="0">
                <a:solidFill>
                  <a:srgbClr val="1556AD"/>
                </a:solidFill>
                <a:latin typeface="楷体"/>
                <a:cs typeface="楷体"/>
              </a:rPr>
              <a:t>式</a:t>
            </a:r>
            <a:r>
              <a:rPr sz="2400" b="1" spc="70" dirty="0">
                <a:solidFill>
                  <a:srgbClr val="1556AD"/>
                </a:solidFill>
                <a:latin typeface="楷体"/>
                <a:cs typeface="楷体"/>
              </a:rPr>
              <a:t>，去中心化</a:t>
            </a:r>
            <a:r>
              <a:rPr sz="2400" b="1" spc="-10" dirty="0">
                <a:solidFill>
                  <a:srgbClr val="1556AD"/>
                </a:solidFill>
                <a:latin typeface="楷体"/>
                <a:cs typeface="楷体"/>
              </a:rPr>
              <a:t>；</a:t>
            </a:r>
            <a:endParaRPr sz="2400">
              <a:latin typeface="楷体"/>
              <a:cs typeface="楷体"/>
            </a:endParaRPr>
          </a:p>
          <a:p>
            <a:pPr marL="7433309" lvl="2" indent="-45847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7433945" algn="l"/>
              </a:tabLst>
            </a:pPr>
            <a:r>
              <a:rPr sz="2400" b="1" spc="-5" dirty="0">
                <a:solidFill>
                  <a:srgbClr val="1556AD"/>
                </a:solidFill>
                <a:latin typeface="楷体"/>
                <a:cs typeface="楷体"/>
              </a:rPr>
              <a:t>非对称加密，</a:t>
            </a: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开放性；</a:t>
            </a:r>
            <a:endParaRPr sz="2400">
              <a:latin typeface="楷体"/>
              <a:cs typeface="楷体"/>
            </a:endParaRPr>
          </a:p>
          <a:p>
            <a:pPr marL="7433309" marR="311785" lvl="2" indent="-457834">
              <a:lnSpc>
                <a:spcPct val="150000"/>
              </a:lnSpc>
              <a:buAutoNum type="arabicPeriod"/>
              <a:tabLst>
                <a:tab pos="7433945" algn="l"/>
              </a:tabLst>
            </a:pPr>
            <a:r>
              <a:rPr sz="2400" b="1" spc="80" dirty="0">
                <a:solidFill>
                  <a:srgbClr val="1556AD"/>
                </a:solidFill>
                <a:latin typeface="楷体"/>
                <a:cs typeface="楷体"/>
              </a:rPr>
              <a:t>共识机</a:t>
            </a:r>
            <a:r>
              <a:rPr sz="2400" b="1" spc="70" dirty="0">
                <a:solidFill>
                  <a:srgbClr val="1556AD"/>
                </a:solidFill>
                <a:latin typeface="楷体"/>
                <a:cs typeface="楷体"/>
              </a:rPr>
              <a:t>制</a:t>
            </a:r>
            <a:r>
              <a:rPr sz="2400" b="1" spc="80" dirty="0">
                <a:solidFill>
                  <a:srgbClr val="1556AD"/>
                </a:solidFill>
                <a:latin typeface="楷体"/>
                <a:cs typeface="楷体"/>
              </a:rPr>
              <a:t>：防</a:t>
            </a:r>
            <a:r>
              <a:rPr sz="2400" b="1" spc="70" dirty="0">
                <a:solidFill>
                  <a:srgbClr val="1556AD"/>
                </a:solidFill>
                <a:latin typeface="楷体"/>
                <a:cs typeface="楷体"/>
              </a:rPr>
              <a:t>篡</a:t>
            </a:r>
            <a:r>
              <a:rPr sz="2400" b="1" spc="90" dirty="0">
                <a:solidFill>
                  <a:srgbClr val="1556AD"/>
                </a:solidFill>
                <a:latin typeface="楷体"/>
                <a:cs typeface="楷体"/>
              </a:rPr>
              <a:t>改</a:t>
            </a:r>
            <a:r>
              <a:rPr sz="2400" b="1" spc="8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400" b="1" spc="80" dirty="0">
                <a:solidFill>
                  <a:srgbClr val="1556AD"/>
                </a:solidFill>
                <a:latin typeface="楷体"/>
                <a:cs typeface="楷体"/>
              </a:rPr>
              <a:t>少</a:t>
            </a:r>
            <a:r>
              <a:rPr sz="2400" b="1" spc="70" dirty="0">
                <a:solidFill>
                  <a:srgbClr val="1556AD"/>
                </a:solidFill>
                <a:latin typeface="楷体"/>
                <a:cs typeface="楷体"/>
              </a:rPr>
              <a:t>数服</a:t>
            </a:r>
            <a:r>
              <a:rPr sz="2400" b="1" spc="-10" dirty="0">
                <a:solidFill>
                  <a:srgbClr val="1556AD"/>
                </a:solidFill>
                <a:latin typeface="楷体"/>
                <a:cs typeface="楷体"/>
              </a:rPr>
              <a:t>从 </a:t>
            </a: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多数，人人平等；</a:t>
            </a:r>
            <a:endParaRPr sz="2400">
              <a:latin typeface="楷体"/>
              <a:cs typeface="楷体"/>
            </a:endParaRPr>
          </a:p>
          <a:p>
            <a:pPr marL="7433309" lvl="2" indent="-45847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7433945" algn="l"/>
              </a:tabLst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智能合约：安全性</a:t>
            </a:r>
            <a:r>
              <a:rPr sz="2400" b="1" spc="-10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400">
              <a:latin typeface="楷体"/>
              <a:cs typeface="楷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08328" y="317753"/>
            <a:ext cx="782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（二）深刻把握“百年未有之大变局”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0900" cy="739140"/>
          </a:xfrm>
          <a:custGeom>
            <a:avLst/>
            <a:gdLst/>
            <a:ahLst/>
            <a:cxnLst/>
            <a:rect l="l" t="t" r="r" b="b"/>
            <a:pathLst>
              <a:path w="850900" h="739140">
                <a:moveTo>
                  <a:pt x="850391" y="0"/>
                </a:moveTo>
                <a:lnTo>
                  <a:pt x="0" y="0"/>
                </a:lnTo>
                <a:lnTo>
                  <a:pt x="0" y="739140"/>
                </a:lnTo>
                <a:lnTo>
                  <a:pt x="850391" y="739140"/>
                </a:lnTo>
                <a:lnTo>
                  <a:pt x="850391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87311"/>
            <a:ext cx="12192000" cy="170815"/>
          </a:xfrm>
          <a:custGeom>
            <a:avLst/>
            <a:gdLst/>
            <a:ahLst/>
            <a:cxnLst/>
            <a:rect l="l" t="t" r="r" b="b"/>
            <a:pathLst>
              <a:path w="12192000" h="170815">
                <a:moveTo>
                  <a:pt x="12192000" y="0"/>
                </a:moveTo>
                <a:lnTo>
                  <a:pt x="0" y="0"/>
                </a:lnTo>
                <a:lnTo>
                  <a:pt x="0" y="170687"/>
                </a:lnTo>
                <a:lnTo>
                  <a:pt x="12192000" y="1706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2559" y="4075175"/>
            <a:ext cx="3139439" cy="27828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4112" y="1024890"/>
            <a:ext cx="1030351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05"/>
              </a:spcBef>
              <a:buClr>
                <a:srgbClr val="990033"/>
              </a:buClr>
              <a:buFont typeface="Times New Roman"/>
              <a:buAutoNum type="arabicPeriod"/>
              <a:tabLst>
                <a:tab pos="528320" algn="l"/>
              </a:tabLst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培养什么人？本质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上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是一个“三观”的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问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题</a:t>
            </a:r>
            <a:endParaRPr sz="32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990033"/>
              </a:buClr>
              <a:buFont typeface="Times New Roman"/>
              <a:buAutoNum type="arabicPeriod"/>
            </a:pPr>
            <a:endParaRPr sz="2950" dirty="0">
              <a:latin typeface="黑体"/>
              <a:cs typeface="黑体"/>
            </a:endParaRPr>
          </a:p>
          <a:p>
            <a:pPr marL="527685" indent="-515620">
              <a:lnSpc>
                <a:spcPct val="100000"/>
              </a:lnSpc>
              <a:spcBef>
                <a:spcPts val="5"/>
              </a:spcBef>
              <a:buClr>
                <a:srgbClr val="990033"/>
              </a:buClr>
              <a:buFont typeface="Times New Roman"/>
              <a:buAutoNum type="arabicPeriod"/>
              <a:tabLst>
                <a:tab pos="528320" algn="l"/>
              </a:tabLst>
            </a:pP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为谁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培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养人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？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本质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上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是如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何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落实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“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四个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服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务”</a:t>
            </a:r>
            <a:endParaRPr sz="3200" dirty="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990033"/>
              </a:buClr>
              <a:buFont typeface="Times New Roman"/>
              <a:buAutoNum type="arabicPeriod"/>
            </a:pPr>
            <a:endParaRPr sz="2950" dirty="0">
              <a:latin typeface="黑体"/>
              <a:cs typeface="黑体"/>
            </a:endParaRPr>
          </a:p>
          <a:p>
            <a:pPr marL="527685" indent="-515620">
              <a:lnSpc>
                <a:spcPct val="100000"/>
              </a:lnSpc>
              <a:buClr>
                <a:srgbClr val="990033"/>
              </a:buClr>
              <a:buFont typeface="Times New Roman"/>
              <a:buAutoNum type="arabicPeriod"/>
              <a:tabLst>
                <a:tab pos="528320" algn="l"/>
              </a:tabLst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如何培养人？本质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上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是谁来教、教什么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、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学什么的问题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11908" y="152845"/>
            <a:ext cx="3695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黑体"/>
                <a:cs typeface="黑体"/>
              </a:rPr>
              <a:t>始终关注三个问题</a:t>
            </a:r>
            <a:endParaRPr sz="3600" dirty="0">
              <a:latin typeface="黑体"/>
              <a:cs typeface="黑体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6CF9EC9-914A-402D-9C65-3CA3AD19F1CB}"/>
              </a:ext>
            </a:extLst>
          </p:cNvPr>
          <p:cNvSpPr txBox="1">
            <a:spLocks/>
          </p:cNvSpPr>
          <p:nvPr/>
        </p:nvSpPr>
        <p:spPr>
          <a:xfrm>
            <a:off x="143466" y="3578859"/>
            <a:ext cx="805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1556AD"/>
                </a:solidFill>
                <a:latin typeface="黑体"/>
                <a:ea typeface="+mj-ea"/>
                <a:cs typeface="黑体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CN" altLang="en-US" sz="3600" b="1" kern="0" spc="-5"/>
              <a:t>启示</a:t>
            </a:r>
            <a:r>
              <a:rPr lang="en-US" altLang="zh-CN" sz="3600" b="1" kern="0" spc="-5">
                <a:latin typeface="Times New Roman"/>
                <a:cs typeface="Times New Roman"/>
              </a:rPr>
              <a:t>1</a:t>
            </a:r>
            <a:r>
              <a:rPr lang="zh-CN" altLang="en-US" sz="3600" b="1" kern="0" spc="-5"/>
              <a:t>：教育使人类进化到生物链的顶端</a:t>
            </a:r>
            <a:endParaRPr lang="zh-CN" altLang="en-US" sz="3600" kern="0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3B78682-6C51-42CF-8B97-2F8AF1D2CBE0}"/>
              </a:ext>
            </a:extLst>
          </p:cNvPr>
          <p:cNvSpPr txBox="1"/>
          <p:nvPr/>
        </p:nvSpPr>
        <p:spPr>
          <a:xfrm>
            <a:off x="157786" y="4177431"/>
            <a:ext cx="9237980" cy="192849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核心特点</a:t>
            </a:r>
            <a:r>
              <a:rPr sz="2400" spc="-10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400" spc="-5" dirty="0">
                <a:solidFill>
                  <a:srgbClr val="1556AD"/>
                </a:solidFill>
                <a:latin typeface="黑体"/>
                <a:cs typeface="黑体"/>
              </a:rPr>
              <a:t>教育是人类与动物最根本的区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别。</a:t>
            </a:r>
            <a:endParaRPr sz="2400" dirty="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87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人类文明的四个里程碑</a:t>
            </a:r>
            <a:r>
              <a:rPr sz="2400" spc="-20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语言、文字、活字印刷、电子信息。</a:t>
            </a:r>
            <a:endParaRPr sz="2400" dirty="0">
              <a:latin typeface="黑体"/>
              <a:cs typeface="黑体"/>
            </a:endParaRPr>
          </a:p>
          <a:p>
            <a:pPr marL="355600" marR="5080" indent="-342900">
              <a:lnSpc>
                <a:spcPct val="13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400" spc="10" dirty="0">
                <a:solidFill>
                  <a:srgbClr val="FF0000"/>
                </a:solidFill>
                <a:latin typeface="黑体"/>
                <a:cs typeface="黑体"/>
              </a:rPr>
              <a:t>基本规</a:t>
            </a:r>
            <a:r>
              <a:rPr sz="2400" spc="5" dirty="0">
                <a:solidFill>
                  <a:srgbClr val="FF0000"/>
                </a:solidFill>
                <a:latin typeface="黑体"/>
                <a:cs typeface="黑体"/>
              </a:rPr>
              <a:t>律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：</a:t>
            </a:r>
            <a:r>
              <a:rPr sz="2400" spc="5" dirty="0">
                <a:solidFill>
                  <a:srgbClr val="1556AD"/>
                </a:solidFill>
                <a:latin typeface="黑体"/>
                <a:cs typeface="黑体"/>
              </a:rPr>
              <a:t>形</a:t>
            </a:r>
            <a:r>
              <a:rPr sz="2400" spc="10" dirty="0">
                <a:solidFill>
                  <a:srgbClr val="1556AD"/>
                </a:solidFill>
                <a:latin typeface="黑体"/>
                <a:cs typeface="黑体"/>
              </a:rPr>
              <a:t>成“群</a:t>
            </a:r>
            <a:r>
              <a:rPr sz="2400" spc="-5" dirty="0">
                <a:solidFill>
                  <a:srgbClr val="1556AD"/>
                </a:solidFill>
                <a:latin typeface="黑体"/>
                <a:cs typeface="黑体"/>
              </a:rPr>
              <a:t>体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—</a:t>
            </a:r>
            <a:r>
              <a:rPr sz="2400" spc="10" dirty="0">
                <a:solidFill>
                  <a:srgbClr val="1556AD"/>
                </a:solidFill>
                <a:latin typeface="黑体"/>
                <a:cs typeface="黑体"/>
              </a:rPr>
              <a:t>—个体</a:t>
            </a:r>
            <a:r>
              <a:rPr sz="2400" spc="-15" dirty="0">
                <a:solidFill>
                  <a:srgbClr val="1556AD"/>
                </a:solidFill>
                <a:latin typeface="黑体"/>
                <a:cs typeface="黑体"/>
              </a:rPr>
              <a:t>—</a:t>
            </a:r>
            <a:r>
              <a:rPr sz="2400" spc="15" dirty="0">
                <a:solidFill>
                  <a:srgbClr val="1556AD"/>
                </a:solidFill>
                <a:latin typeface="黑体"/>
                <a:cs typeface="黑体"/>
              </a:rPr>
              <a:t>—</a:t>
            </a:r>
            <a:r>
              <a:rPr sz="2400" spc="10" dirty="0">
                <a:solidFill>
                  <a:srgbClr val="1556AD"/>
                </a:solidFill>
                <a:latin typeface="黑体"/>
                <a:cs typeface="黑体"/>
              </a:rPr>
              <a:t>群体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——</a:t>
            </a:r>
            <a:r>
              <a:rPr sz="2400" spc="10" dirty="0">
                <a:solidFill>
                  <a:srgbClr val="1556AD"/>
                </a:solidFill>
                <a:latin typeface="黑体"/>
                <a:cs typeface="黑体"/>
              </a:rPr>
              <a:t>个体”</a:t>
            </a:r>
            <a:r>
              <a:rPr sz="2400" spc="5" dirty="0">
                <a:solidFill>
                  <a:srgbClr val="1556AD"/>
                </a:solidFill>
                <a:latin typeface="黑体"/>
                <a:cs typeface="黑体"/>
              </a:rPr>
              <a:t>知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识</a:t>
            </a:r>
            <a:r>
              <a:rPr sz="2400" spc="5" dirty="0">
                <a:solidFill>
                  <a:srgbClr val="1556AD"/>
                </a:solidFill>
                <a:latin typeface="黑体"/>
                <a:cs typeface="黑体"/>
              </a:rPr>
              <a:t>迭代发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展 模</a:t>
            </a:r>
            <a:r>
              <a:rPr sz="2400" spc="-5" dirty="0">
                <a:solidFill>
                  <a:srgbClr val="1556AD"/>
                </a:solidFill>
                <a:latin typeface="黑体"/>
                <a:cs typeface="黑体"/>
              </a:rPr>
              <a:t>式，循环往复，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传承创</a:t>
            </a:r>
            <a:r>
              <a:rPr sz="2400" spc="-10" dirty="0">
                <a:solidFill>
                  <a:srgbClr val="1556AD"/>
                </a:solidFill>
                <a:latin typeface="黑体"/>
                <a:cs typeface="黑体"/>
              </a:rPr>
              <a:t>新</a:t>
            </a:r>
            <a:r>
              <a:rPr sz="2400" spc="-5" dirty="0">
                <a:solidFill>
                  <a:srgbClr val="1556AD"/>
                </a:solidFill>
                <a:latin typeface="黑体"/>
                <a:cs typeface="黑体"/>
              </a:rPr>
              <a:t>，使得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人类站到了生物链的顶</a:t>
            </a:r>
            <a:r>
              <a:rPr sz="2400" spc="-25" dirty="0">
                <a:solidFill>
                  <a:srgbClr val="1556AD"/>
                </a:solidFill>
                <a:latin typeface="黑体"/>
                <a:cs typeface="黑体"/>
              </a:rPr>
              <a:t>端</a:t>
            </a:r>
            <a:r>
              <a:rPr sz="2400" dirty="0">
                <a:solidFill>
                  <a:srgbClr val="1556AD"/>
                </a:solidFill>
                <a:latin typeface="黑体"/>
                <a:cs typeface="黑体"/>
              </a:rPr>
              <a:t>。</a:t>
            </a:r>
            <a:endParaRPr sz="24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5175503"/>
            <a:ext cx="12192000" cy="1682750"/>
            <a:chOff x="0" y="5175503"/>
            <a:chExt cx="12192000" cy="1682750"/>
          </a:xfrm>
        </p:grpSpPr>
        <p:sp>
          <p:nvSpPr>
            <p:cNvPr id="5" name="object 5"/>
            <p:cNvSpPr/>
            <p:nvPr/>
          </p:nvSpPr>
          <p:spPr>
            <a:xfrm>
              <a:off x="0" y="6483095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19"/>
              <a:ext cx="1150620" cy="3124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5175503"/>
              <a:ext cx="12192000" cy="1553210"/>
            </a:xfrm>
            <a:custGeom>
              <a:avLst/>
              <a:gdLst/>
              <a:ahLst/>
              <a:cxnLst/>
              <a:rect l="l" t="t" r="r" b="b"/>
              <a:pathLst>
                <a:path w="12192000" h="1553209">
                  <a:moveTo>
                    <a:pt x="12192000" y="0"/>
                  </a:moveTo>
                  <a:lnTo>
                    <a:pt x="0" y="0"/>
                  </a:lnTo>
                  <a:lnTo>
                    <a:pt x="0" y="1552956"/>
                  </a:lnTo>
                  <a:lnTo>
                    <a:pt x="12192000" y="155295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884" y="5286755"/>
              <a:ext cx="1261872" cy="126034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74180" y="2183892"/>
            <a:ext cx="1612392" cy="12771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729853" y="2026767"/>
            <a:ext cx="2825750" cy="94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2000" b="1" spc="15" dirty="0">
                <a:solidFill>
                  <a:srgbClr val="171717"/>
                </a:solidFill>
                <a:latin typeface="黑体"/>
                <a:cs typeface="黑体"/>
              </a:rPr>
              <a:t>美国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国家图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书</a:t>
            </a:r>
            <a:r>
              <a:rPr sz="2000" b="1" spc="15" dirty="0">
                <a:solidFill>
                  <a:srgbClr val="171717"/>
                </a:solidFill>
                <a:latin typeface="黑体"/>
                <a:cs typeface="黑体"/>
              </a:rPr>
              <a:t>馆</a:t>
            </a:r>
            <a:r>
              <a:rPr sz="2000" b="1" dirty="0">
                <a:solidFill>
                  <a:srgbClr val="171717"/>
                </a:solidFill>
                <a:latin typeface="Arial"/>
                <a:cs typeface="Arial"/>
              </a:rPr>
              <a:t>1.</a:t>
            </a:r>
            <a:r>
              <a:rPr sz="2000" b="1" spc="-15" dirty="0">
                <a:solidFill>
                  <a:srgbClr val="171717"/>
                </a:solidFill>
                <a:latin typeface="Arial"/>
                <a:cs typeface="Arial"/>
              </a:rPr>
              <a:t>2</a:t>
            </a:r>
            <a:r>
              <a:rPr sz="2000" b="1" dirty="0">
                <a:solidFill>
                  <a:srgbClr val="171717"/>
                </a:solidFill>
                <a:latin typeface="Arial"/>
                <a:cs typeface="Arial"/>
              </a:rPr>
              <a:t>8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亿册 </a:t>
            </a:r>
            <a:r>
              <a:rPr sz="2000" b="1" spc="15" dirty="0">
                <a:solidFill>
                  <a:srgbClr val="171717"/>
                </a:solidFill>
                <a:latin typeface="黑体"/>
                <a:cs typeface="黑体"/>
              </a:rPr>
              <a:t>馆藏</a:t>
            </a:r>
            <a:r>
              <a:rPr sz="2000" b="1" spc="10" dirty="0">
                <a:solidFill>
                  <a:srgbClr val="171717"/>
                </a:solidFill>
                <a:latin typeface="黑体"/>
                <a:cs typeface="黑体"/>
              </a:rPr>
              <a:t>，</a:t>
            </a:r>
            <a:r>
              <a:rPr sz="2000" b="1" spc="5" dirty="0">
                <a:solidFill>
                  <a:srgbClr val="0000FF"/>
                </a:solidFill>
                <a:latin typeface="黑体"/>
                <a:cs typeface="黑体"/>
              </a:rPr>
              <a:t>信息</a:t>
            </a:r>
            <a:r>
              <a:rPr sz="2000" b="1" spc="-5" dirty="0">
                <a:solidFill>
                  <a:srgbClr val="0000FF"/>
                </a:solidFill>
                <a:latin typeface="黑体"/>
                <a:cs typeface="黑体"/>
              </a:rPr>
              <a:t>量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15000GB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29853" y="3485870"/>
            <a:ext cx="28975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2000" b="1" spc="15" dirty="0">
                <a:solidFill>
                  <a:srgbClr val="171717"/>
                </a:solidFill>
                <a:latin typeface="黑体"/>
                <a:cs typeface="黑体"/>
              </a:rPr>
              <a:t>谷歌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每天处理</a:t>
            </a:r>
            <a:r>
              <a:rPr sz="2000" b="1" dirty="0">
                <a:solidFill>
                  <a:srgbClr val="171717"/>
                </a:solidFill>
                <a:latin typeface="Arial"/>
                <a:cs typeface="Arial"/>
              </a:rPr>
              <a:t>36000TB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的 </a:t>
            </a:r>
            <a:r>
              <a:rPr sz="2000" b="1" spc="15" dirty="0">
                <a:solidFill>
                  <a:srgbClr val="171717"/>
                </a:solidFill>
                <a:latin typeface="黑体"/>
                <a:cs typeface="黑体"/>
              </a:rPr>
              <a:t>数据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。相当于</a:t>
            </a:r>
            <a:r>
              <a:rPr sz="2000" b="1" dirty="0">
                <a:solidFill>
                  <a:srgbClr val="171717"/>
                </a:solidFill>
                <a:latin typeface="Arial"/>
                <a:cs typeface="Arial"/>
              </a:rPr>
              <a:t>24</a:t>
            </a:r>
            <a:r>
              <a:rPr sz="2000" b="1" spc="-10" dirty="0">
                <a:solidFill>
                  <a:srgbClr val="171717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171717"/>
                </a:solidFill>
                <a:latin typeface="Arial"/>
                <a:cs typeface="Arial"/>
              </a:rPr>
              <a:t>0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个美国 国家图书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馆的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数据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量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4847" y="3668267"/>
            <a:ext cx="1865376" cy="132130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954273" y="3523036"/>
            <a:ext cx="269049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2000" b="1" dirty="0">
                <a:solidFill>
                  <a:srgbClr val="171717"/>
                </a:solidFill>
                <a:latin typeface="黑体"/>
                <a:cs typeface="黑体"/>
              </a:rPr>
              <a:t>学术论文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：每年有 </a:t>
            </a:r>
            <a:r>
              <a:rPr sz="2000" b="1" dirty="0">
                <a:solidFill>
                  <a:srgbClr val="171717"/>
                </a:solidFill>
                <a:latin typeface="Arial"/>
                <a:cs typeface="Arial"/>
              </a:rPr>
              <a:t>1,786,000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篇学术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论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文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出 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版发行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3252" y="5147767"/>
            <a:ext cx="10347325" cy="13938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76555" indent="-364490">
              <a:lnSpc>
                <a:spcPct val="100000"/>
              </a:lnSpc>
              <a:spcBef>
                <a:spcPts val="785"/>
              </a:spcBef>
              <a:buSzPct val="85416"/>
              <a:buFont typeface="Wingdings"/>
              <a:buChar char=""/>
              <a:tabLst>
                <a:tab pos="377190" algn="l"/>
              </a:tabLst>
            </a:pP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知识更新的速度日益缩短</a:t>
            </a:r>
            <a:r>
              <a:rPr sz="2400" spc="-5" dirty="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年</a:t>
            </a:r>
            <a:r>
              <a:rPr sz="2400" spc="-5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年</a:t>
            </a:r>
            <a:r>
              <a:rPr sz="2400" spc="-5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年</a:t>
            </a:r>
            <a:r>
              <a:rPr sz="2400" spc="-5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年</a:t>
            </a:r>
            <a:r>
              <a:rPr sz="2400" spc="-5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年，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年，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……</a:t>
            </a:r>
            <a:endParaRPr sz="2400">
              <a:latin typeface="Arial"/>
              <a:cs typeface="Arial"/>
            </a:endParaRPr>
          </a:p>
          <a:p>
            <a:pPr marL="376555" marR="177800" indent="-364490">
              <a:lnSpc>
                <a:spcPct val="109900"/>
              </a:lnSpc>
              <a:spcBef>
                <a:spcPts val="395"/>
              </a:spcBef>
              <a:buSzPct val="85416"/>
              <a:buFont typeface="Wingdings"/>
              <a:buChar char=""/>
              <a:tabLst>
                <a:tab pos="377190" algn="l"/>
              </a:tabLst>
            </a:pP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人类面临新的挑战性难题</a:t>
            </a:r>
            <a:r>
              <a:rPr sz="2400" spc="5" dirty="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如何应对与日俱增的海量资源？空前的“认知 </a:t>
            </a:r>
            <a:r>
              <a:rPr sz="2400" b="1" spc="-5" dirty="0">
                <a:solidFill>
                  <a:srgbClr val="FFFFFF"/>
                </a:solidFill>
                <a:latin typeface="黑体"/>
                <a:cs typeface="黑体"/>
              </a:rPr>
              <a:t>过载</a:t>
            </a:r>
            <a:r>
              <a:rPr sz="2400" b="1" spc="-10" dirty="0">
                <a:solidFill>
                  <a:srgbClr val="FFFFFF"/>
                </a:solidFill>
                <a:latin typeface="黑体"/>
                <a:cs typeface="黑体"/>
              </a:rPr>
              <a:t>”</a:t>
            </a:r>
            <a:r>
              <a:rPr sz="2400" b="1" spc="-545" dirty="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黑体"/>
                <a:cs typeface="黑体"/>
              </a:rPr>
              <a:t>！</a:t>
            </a:r>
            <a:endParaRPr sz="2800">
              <a:latin typeface="黑体"/>
              <a:cs typeface="黑体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2440" y="1860804"/>
            <a:ext cx="1850136" cy="12969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62178" y="1146810"/>
            <a:ext cx="7935595" cy="143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趋势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：</a:t>
            </a:r>
            <a:r>
              <a:rPr sz="2800" b="1" spc="-5" dirty="0">
                <a:solidFill>
                  <a:srgbClr val="1556AD"/>
                </a:solidFill>
                <a:latin typeface="Times New Roman"/>
                <a:cs typeface="Times New Roman"/>
              </a:rPr>
              <a:t>AI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、</a:t>
            </a:r>
            <a:r>
              <a:rPr sz="2800" b="1" spc="-10" dirty="0">
                <a:solidFill>
                  <a:srgbClr val="1556AD"/>
                </a:solidFill>
                <a:latin typeface="Times New Roman"/>
                <a:cs typeface="Times New Roman"/>
              </a:rPr>
              <a:t>MOOC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等正在引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发第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三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次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教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育革</a:t>
            </a:r>
            <a:r>
              <a:rPr sz="2800" b="1" spc="-15" dirty="0">
                <a:solidFill>
                  <a:srgbClr val="1556AD"/>
                </a:solidFill>
                <a:latin typeface="黑体"/>
                <a:cs typeface="黑体"/>
              </a:rPr>
              <a:t>命</a:t>
            </a:r>
            <a:endParaRPr sz="2800">
              <a:latin typeface="黑体"/>
              <a:cs typeface="黑体"/>
            </a:endParaRPr>
          </a:p>
          <a:p>
            <a:pPr marL="2504440" marR="2154555">
              <a:lnSpc>
                <a:spcPct val="150000"/>
              </a:lnSpc>
              <a:spcBef>
                <a:spcPts val="565"/>
              </a:spcBef>
            </a:pPr>
            <a:r>
              <a:rPr sz="2000" b="1" spc="15" dirty="0">
                <a:solidFill>
                  <a:srgbClr val="171717"/>
                </a:solidFill>
                <a:latin typeface="黑体"/>
                <a:cs typeface="黑体"/>
              </a:rPr>
              <a:t>四库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全书</a:t>
            </a:r>
            <a:r>
              <a:rPr sz="2000" b="1" spc="10" dirty="0">
                <a:solidFill>
                  <a:srgbClr val="171717"/>
                </a:solidFill>
                <a:latin typeface="黑体"/>
                <a:cs typeface="黑体"/>
              </a:rPr>
              <a:t>约</a:t>
            </a:r>
            <a:r>
              <a:rPr sz="2000" b="1" spc="-15" dirty="0">
                <a:solidFill>
                  <a:srgbClr val="171717"/>
                </a:solidFill>
                <a:latin typeface="Arial"/>
                <a:cs typeface="Arial"/>
              </a:rPr>
              <a:t>1</a:t>
            </a:r>
            <a:r>
              <a:rPr sz="2000" b="1" dirty="0">
                <a:solidFill>
                  <a:srgbClr val="171717"/>
                </a:solidFill>
                <a:latin typeface="Arial"/>
                <a:cs typeface="Arial"/>
              </a:rPr>
              <a:t>0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亿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字</a:t>
            </a:r>
            <a:r>
              <a:rPr sz="2000" b="1" dirty="0">
                <a:solidFill>
                  <a:srgbClr val="171717"/>
                </a:solidFill>
                <a:latin typeface="Arial"/>
                <a:cs typeface="Arial"/>
              </a:rPr>
              <a:t>23</a:t>
            </a:r>
            <a:r>
              <a:rPr sz="2000" b="1" spc="-15" dirty="0">
                <a:solidFill>
                  <a:srgbClr val="171717"/>
                </a:solidFill>
                <a:latin typeface="Arial"/>
                <a:cs typeface="Arial"/>
              </a:rPr>
              <a:t>0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万页， 连结在一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起，</a:t>
            </a:r>
            <a:r>
              <a:rPr sz="2000" b="1" spc="5" dirty="0">
                <a:solidFill>
                  <a:srgbClr val="171717"/>
                </a:solidFill>
                <a:latin typeface="黑体"/>
                <a:cs typeface="黑体"/>
              </a:rPr>
              <a:t>足够绕地</a:t>
            </a:r>
            <a:r>
              <a:rPr sz="2000" b="1" spc="-5" dirty="0">
                <a:solidFill>
                  <a:srgbClr val="171717"/>
                </a:solidFill>
                <a:latin typeface="黑体"/>
                <a:cs typeface="黑体"/>
              </a:rPr>
              <a:t>球赤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4273" y="2728925"/>
            <a:ext cx="3157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solidFill>
                  <a:srgbClr val="171717"/>
                </a:solidFill>
                <a:latin typeface="黑体"/>
                <a:cs typeface="黑体"/>
              </a:rPr>
              <a:t>道一</a:t>
            </a:r>
            <a:r>
              <a:rPr sz="2000" b="1" dirty="0">
                <a:solidFill>
                  <a:srgbClr val="171717"/>
                </a:solidFill>
                <a:latin typeface="黑体"/>
                <a:cs typeface="黑体"/>
              </a:rPr>
              <a:t>圈有余。</a:t>
            </a:r>
            <a:r>
              <a:rPr sz="2000" b="1" dirty="0">
                <a:solidFill>
                  <a:srgbClr val="0000FF"/>
                </a:solidFill>
                <a:latin typeface="黑体"/>
                <a:cs typeface="黑体"/>
              </a:rPr>
              <a:t>信息</a:t>
            </a:r>
            <a:r>
              <a:rPr sz="2000" b="1" spc="-10" dirty="0">
                <a:solidFill>
                  <a:srgbClr val="0000FF"/>
                </a:solidFill>
                <a:latin typeface="黑体"/>
                <a:cs typeface="黑体"/>
              </a:rPr>
              <a:t>量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2GB</a:t>
            </a:r>
            <a:r>
              <a:rPr sz="2400" b="1" spc="-10" dirty="0">
                <a:solidFill>
                  <a:srgbClr val="0000FF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3332" y="3619500"/>
            <a:ext cx="918971" cy="12192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2440" y="3608832"/>
            <a:ext cx="986028" cy="1254252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208328" y="329946"/>
            <a:ext cx="782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（二）深刻把握“百年未有之大变局”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0900" cy="739140"/>
          </a:xfrm>
          <a:custGeom>
            <a:avLst/>
            <a:gdLst/>
            <a:ahLst/>
            <a:cxnLst/>
            <a:rect l="l" t="t" r="r" b="b"/>
            <a:pathLst>
              <a:path w="850900" h="739140">
                <a:moveTo>
                  <a:pt x="850391" y="0"/>
                </a:moveTo>
                <a:lnTo>
                  <a:pt x="0" y="0"/>
                </a:lnTo>
                <a:lnTo>
                  <a:pt x="0" y="739140"/>
                </a:lnTo>
                <a:lnTo>
                  <a:pt x="850391" y="739140"/>
                </a:lnTo>
                <a:lnTo>
                  <a:pt x="850391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87311"/>
            <a:ext cx="12192000" cy="170815"/>
          </a:xfrm>
          <a:custGeom>
            <a:avLst/>
            <a:gdLst/>
            <a:ahLst/>
            <a:cxnLst/>
            <a:rect l="l" t="t" r="r" b="b"/>
            <a:pathLst>
              <a:path w="12192000" h="170815">
                <a:moveTo>
                  <a:pt x="12192000" y="0"/>
                </a:moveTo>
                <a:lnTo>
                  <a:pt x="0" y="0"/>
                </a:lnTo>
                <a:lnTo>
                  <a:pt x="0" y="170687"/>
                </a:lnTo>
                <a:lnTo>
                  <a:pt x="12192000" y="1706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008364" y="3186696"/>
            <a:ext cx="3183890" cy="3671570"/>
            <a:chOff x="9008364" y="3186696"/>
            <a:chExt cx="3183890" cy="36715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2560" y="4075175"/>
              <a:ext cx="3139439" cy="27828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8364" y="3238500"/>
              <a:ext cx="1943100" cy="14005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0555" y="4841722"/>
              <a:ext cx="1948929" cy="15225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15984" y="4837176"/>
              <a:ext cx="1963420" cy="1531620"/>
            </a:xfrm>
            <a:custGeom>
              <a:avLst/>
              <a:gdLst/>
              <a:ahLst/>
              <a:cxnLst/>
              <a:rect l="l" t="t" r="r" b="b"/>
              <a:pathLst>
                <a:path w="1963420" h="1531620">
                  <a:moveTo>
                    <a:pt x="0" y="1531620"/>
                  </a:moveTo>
                  <a:lnTo>
                    <a:pt x="1962912" y="1531620"/>
                  </a:lnTo>
                  <a:lnTo>
                    <a:pt x="1962912" y="0"/>
                  </a:lnTo>
                  <a:lnTo>
                    <a:pt x="0" y="0"/>
                  </a:lnTo>
                  <a:lnTo>
                    <a:pt x="0" y="1531620"/>
                  </a:lnTo>
                  <a:close/>
                </a:path>
              </a:pathLst>
            </a:custGeom>
            <a:ln w="9144">
              <a:solidFill>
                <a:srgbClr val="99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8404" y="3186696"/>
              <a:ext cx="1677161" cy="5112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878073" y="1866769"/>
            <a:ext cx="4445635" cy="10763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90"/>
              </a:spcBef>
              <a:buClr>
                <a:srgbClr val="CC0000"/>
              </a:buClr>
              <a:buFont typeface="Wingdings"/>
              <a:buChar char=""/>
              <a:tabLst>
                <a:tab pos="355600" algn="l"/>
              </a:tabLst>
            </a:pPr>
            <a:r>
              <a:rPr sz="2800" spc="5" dirty="0">
                <a:solidFill>
                  <a:srgbClr val="1F4E79"/>
                </a:solidFill>
                <a:latin typeface="黑体"/>
                <a:cs typeface="黑体"/>
              </a:rPr>
              <a:t>农</a:t>
            </a:r>
            <a:r>
              <a:rPr sz="2800" spc="-5" dirty="0">
                <a:solidFill>
                  <a:srgbClr val="1F4E79"/>
                </a:solidFill>
                <a:latin typeface="黑体"/>
                <a:cs typeface="黑体"/>
              </a:rPr>
              <a:t>业社会</a:t>
            </a:r>
            <a:r>
              <a:rPr sz="2800" spc="10" dirty="0">
                <a:solidFill>
                  <a:srgbClr val="1F4E79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1F4E79"/>
                </a:solidFill>
                <a:latin typeface="黑体"/>
                <a:cs typeface="黑体"/>
              </a:rPr>
              <a:t>教育特征</a:t>
            </a:r>
            <a:endParaRPr sz="2800">
              <a:latin typeface="黑体"/>
              <a:cs typeface="黑体"/>
            </a:endParaRPr>
          </a:p>
          <a:p>
            <a:pPr marL="756285" lvl="1" indent="-287020">
              <a:lnSpc>
                <a:spcPct val="100000"/>
              </a:lnSpc>
              <a:spcBef>
                <a:spcPts val="940"/>
              </a:spcBef>
              <a:buClr>
                <a:srgbClr val="CC0000"/>
              </a:buClr>
              <a:buSzPct val="89583"/>
              <a:buFont typeface="Wingdings"/>
              <a:buChar char=""/>
              <a:tabLst>
                <a:tab pos="756920" algn="l"/>
              </a:tabLst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教育要素：来自同一位老师</a:t>
            </a:r>
            <a:endParaRPr sz="2400">
              <a:latin typeface="楷体"/>
              <a:cs typeface="楷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78073" y="2925390"/>
            <a:ext cx="5670550" cy="35052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756285" indent="-287020">
              <a:lnSpc>
                <a:spcPct val="100000"/>
              </a:lnSpc>
              <a:spcBef>
                <a:spcPts val="900"/>
              </a:spcBef>
              <a:buClr>
                <a:srgbClr val="CC0000"/>
              </a:buClr>
              <a:buSzPct val="89583"/>
              <a:buFont typeface="Wingdings"/>
              <a:buChar char=""/>
              <a:tabLst>
                <a:tab pos="756920" algn="l"/>
              </a:tabLst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教育过程：在一个老师教育下完成</a:t>
            </a:r>
            <a:endParaRPr sz="2400">
              <a:latin typeface="楷体"/>
              <a:cs typeface="楷体"/>
            </a:endParaRPr>
          </a:p>
          <a:p>
            <a:pPr marL="355600" indent="-342900">
              <a:lnSpc>
                <a:spcPct val="100000"/>
              </a:lnSpc>
              <a:spcBef>
                <a:spcPts val="935"/>
              </a:spcBef>
              <a:buClr>
                <a:srgbClr val="CC0000"/>
              </a:buClr>
              <a:buFont typeface="Wingdings"/>
              <a:buChar char=""/>
              <a:tabLst>
                <a:tab pos="355600" algn="l"/>
              </a:tabLst>
            </a:pPr>
            <a:r>
              <a:rPr sz="2800" spc="5" dirty="0">
                <a:solidFill>
                  <a:srgbClr val="1F4E79"/>
                </a:solidFill>
                <a:latin typeface="黑体"/>
                <a:cs typeface="黑体"/>
              </a:rPr>
              <a:t>工</a:t>
            </a:r>
            <a:r>
              <a:rPr sz="2800" spc="-5" dirty="0">
                <a:solidFill>
                  <a:srgbClr val="1F4E79"/>
                </a:solidFill>
                <a:latin typeface="黑体"/>
                <a:cs typeface="黑体"/>
              </a:rPr>
              <a:t>业社会</a:t>
            </a:r>
            <a:r>
              <a:rPr sz="2800" spc="10" dirty="0">
                <a:solidFill>
                  <a:srgbClr val="1F4E79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1F4E79"/>
                </a:solidFill>
                <a:latin typeface="黑体"/>
                <a:cs typeface="黑体"/>
              </a:rPr>
              <a:t>教育特征</a:t>
            </a:r>
            <a:endParaRPr sz="2800">
              <a:latin typeface="黑体"/>
              <a:cs typeface="黑体"/>
            </a:endParaRPr>
          </a:p>
          <a:p>
            <a:pPr marL="756285" lvl="1" indent="-287020">
              <a:lnSpc>
                <a:spcPct val="100000"/>
              </a:lnSpc>
              <a:spcBef>
                <a:spcPts val="940"/>
              </a:spcBef>
              <a:buClr>
                <a:srgbClr val="CC0000"/>
              </a:buClr>
              <a:buSzPct val="89583"/>
              <a:buFont typeface="Wingdings"/>
              <a:buChar char=""/>
              <a:tabLst>
                <a:tab pos="756920" algn="l"/>
              </a:tabLst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教育要素：来自同一所学校</a:t>
            </a:r>
            <a:endParaRPr sz="2400">
              <a:latin typeface="楷体"/>
              <a:cs typeface="楷体"/>
            </a:endParaRPr>
          </a:p>
          <a:p>
            <a:pPr marL="756285" lvl="1" indent="-287020">
              <a:lnSpc>
                <a:spcPct val="100000"/>
              </a:lnSpc>
              <a:spcBef>
                <a:spcPts val="865"/>
              </a:spcBef>
              <a:buClr>
                <a:srgbClr val="CC0000"/>
              </a:buClr>
              <a:buSzPct val="89583"/>
              <a:buFont typeface="Wingdings"/>
              <a:buChar char=""/>
              <a:tabLst>
                <a:tab pos="756920" algn="l"/>
              </a:tabLst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教育过程：在一所学校内完成</a:t>
            </a:r>
            <a:endParaRPr sz="2400">
              <a:latin typeface="楷体"/>
              <a:cs typeface="楷体"/>
            </a:endParaRPr>
          </a:p>
          <a:p>
            <a:pPr marL="355600" indent="-342900">
              <a:lnSpc>
                <a:spcPct val="100000"/>
              </a:lnSpc>
              <a:spcBef>
                <a:spcPts val="930"/>
              </a:spcBef>
              <a:buClr>
                <a:srgbClr val="CC0000"/>
              </a:buClr>
              <a:buFont typeface="Wingdings"/>
              <a:buChar char=""/>
              <a:tabLst>
                <a:tab pos="355600" algn="l"/>
              </a:tabLst>
            </a:pPr>
            <a:r>
              <a:rPr sz="2800" spc="5" dirty="0">
                <a:solidFill>
                  <a:srgbClr val="1F4E79"/>
                </a:solidFill>
                <a:latin typeface="黑体"/>
                <a:cs typeface="黑体"/>
              </a:rPr>
              <a:t>信</a:t>
            </a:r>
            <a:r>
              <a:rPr sz="2800" spc="-5" dirty="0">
                <a:solidFill>
                  <a:srgbClr val="1F4E79"/>
                </a:solidFill>
                <a:latin typeface="黑体"/>
                <a:cs typeface="黑体"/>
              </a:rPr>
              <a:t>息社会</a:t>
            </a:r>
            <a:r>
              <a:rPr sz="2800" spc="10" dirty="0">
                <a:solidFill>
                  <a:srgbClr val="1F4E79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1F4E79"/>
                </a:solidFill>
                <a:latin typeface="黑体"/>
                <a:cs typeface="黑体"/>
              </a:rPr>
              <a:t>教育特征</a:t>
            </a:r>
            <a:endParaRPr sz="2800">
              <a:latin typeface="黑体"/>
              <a:cs typeface="黑体"/>
            </a:endParaRPr>
          </a:p>
          <a:p>
            <a:pPr marL="756285" lvl="1" indent="-287020">
              <a:lnSpc>
                <a:spcPct val="100000"/>
              </a:lnSpc>
              <a:spcBef>
                <a:spcPts val="940"/>
              </a:spcBef>
              <a:buClr>
                <a:srgbClr val="CC0000"/>
              </a:buClr>
              <a:buSzPct val="89583"/>
              <a:buFont typeface="Wingdings"/>
              <a:buChar char=""/>
              <a:tabLst>
                <a:tab pos="756920" algn="l"/>
              </a:tabLst>
            </a:pPr>
            <a:r>
              <a:rPr sz="2400" b="1" spc="-5" dirty="0">
                <a:solidFill>
                  <a:srgbClr val="1556AD"/>
                </a:solidFill>
                <a:latin typeface="楷体"/>
                <a:cs typeface="楷体"/>
              </a:rPr>
              <a:t>教育要素：来自不同国家不同学校。</a:t>
            </a:r>
            <a:endParaRPr sz="2400">
              <a:latin typeface="楷体"/>
              <a:cs typeface="楷体"/>
            </a:endParaRPr>
          </a:p>
          <a:p>
            <a:pPr marL="756285" lvl="1" indent="-287020">
              <a:lnSpc>
                <a:spcPct val="100000"/>
              </a:lnSpc>
              <a:spcBef>
                <a:spcPts val="870"/>
              </a:spcBef>
              <a:buClr>
                <a:srgbClr val="CC0000"/>
              </a:buClr>
              <a:buSzPct val="89583"/>
              <a:buFont typeface="Wingdings"/>
              <a:buChar char=""/>
              <a:tabLst>
                <a:tab pos="756920" algn="l"/>
              </a:tabLst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教育过程：跨国、跨学校完成</a:t>
            </a:r>
            <a:endParaRPr sz="2400">
              <a:latin typeface="楷体"/>
              <a:cs typeface="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9600" y="1923288"/>
            <a:ext cx="1922145" cy="937260"/>
          </a:xfrm>
          <a:custGeom>
            <a:avLst/>
            <a:gdLst/>
            <a:ahLst/>
            <a:cxnLst/>
            <a:rect l="l" t="t" r="r" b="b"/>
            <a:pathLst>
              <a:path w="1922145" h="937260">
                <a:moveTo>
                  <a:pt x="960882" y="0"/>
                </a:moveTo>
                <a:lnTo>
                  <a:pt x="897703" y="996"/>
                </a:lnTo>
                <a:lnTo>
                  <a:pt x="835616" y="3945"/>
                </a:lnTo>
                <a:lnTo>
                  <a:pt x="774746" y="8785"/>
                </a:lnTo>
                <a:lnTo>
                  <a:pt x="715222" y="15454"/>
                </a:lnTo>
                <a:lnTo>
                  <a:pt x="657168" y="23890"/>
                </a:lnTo>
                <a:lnTo>
                  <a:pt x="600712" y="34031"/>
                </a:lnTo>
                <a:lnTo>
                  <a:pt x="545980" y="45816"/>
                </a:lnTo>
                <a:lnTo>
                  <a:pt x="493099" y="59183"/>
                </a:lnTo>
                <a:lnTo>
                  <a:pt x="442196" y="74070"/>
                </a:lnTo>
                <a:lnTo>
                  <a:pt x="393396" y="90415"/>
                </a:lnTo>
                <a:lnTo>
                  <a:pt x="346828" y="108158"/>
                </a:lnTo>
                <a:lnTo>
                  <a:pt x="302617" y="127235"/>
                </a:lnTo>
                <a:lnTo>
                  <a:pt x="260889" y="147585"/>
                </a:lnTo>
                <a:lnTo>
                  <a:pt x="221773" y="169147"/>
                </a:lnTo>
                <a:lnTo>
                  <a:pt x="185393" y="191859"/>
                </a:lnTo>
                <a:lnTo>
                  <a:pt x="151878" y="215659"/>
                </a:lnTo>
                <a:lnTo>
                  <a:pt x="121353" y="240485"/>
                </a:lnTo>
                <a:lnTo>
                  <a:pt x="69780" y="292968"/>
                </a:lnTo>
                <a:lnTo>
                  <a:pt x="31688" y="348816"/>
                </a:lnTo>
                <a:lnTo>
                  <a:pt x="8091" y="407535"/>
                </a:lnTo>
                <a:lnTo>
                  <a:pt x="0" y="468629"/>
                </a:lnTo>
                <a:lnTo>
                  <a:pt x="2043" y="499443"/>
                </a:lnTo>
                <a:lnTo>
                  <a:pt x="18014" y="559411"/>
                </a:lnTo>
                <a:lnTo>
                  <a:pt x="48986" y="616756"/>
                </a:lnTo>
                <a:lnTo>
                  <a:pt x="93945" y="670984"/>
                </a:lnTo>
                <a:lnTo>
                  <a:pt x="151878" y="721600"/>
                </a:lnTo>
                <a:lnTo>
                  <a:pt x="185393" y="745400"/>
                </a:lnTo>
                <a:lnTo>
                  <a:pt x="221773" y="768112"/>
                </a:lnTo>
                <a:lnTo>
                  <a:pt x="260889" y="789674"/>
                </a:lnTo>
                <a:lnTo>
                  <a:pt x="302617" y="810024"/>
                </a:lnTo>
                <a:lnTo>
                  <a:pt x="346828" y="829101"/>
                </a:lnTo>
                <a:lnTo>
                  <a:pt x="393396" y="846844"/>
                </a:lnTo>
                <a:lnTo>
                  <a:pt x="442196" y="863189"/>
                </a:lnTo>
                <a:lnTo>
                  <a:pt x="493099" y="878076"/>
                </a:lnTo>
                <a:lnTo>
                  <a:pt x="545980" y="891443"/>
                </a:lnTo>
                <a:lnTo>
                  <a:pt x="600712" y="903228"/>
                </a:lnTo>
                <a:lnTo>
                  <a:pt x="657168" y="913369"/>
                </a:lnTo>
                <a:lnTo>
                  <a:pt x="715222" y="921805"/>
                </a:lnTo>
                <a:lnTo>
                  <a:pt x="774746" y="928474"/>
                </a:lnTo>
                <a:lnTo>
                  <a:pt x="835616" y="933314"/>
                </a:lnTo>
                <a:lnTo>
                  <a:pt x="897703" y="936263"/>
                </a:lnTo>
                <a:lnTo>
                  <a:pt x="960882" y="937260"/>
                </a:lnTo>
                <a:lnTo>
                  <a:pt x="1024066" y="936263"/>
                </a:lnTo>
                <a:lnTo>
                  <a:pt x="1086157" y="933314"/>
                </a:lnTo>
                <a:lnTo>
                  <a:pt x="1147031" y="928474"/>
                </a:lnTo>
                <a:lnTo>
                  <a:pt x="1206559" y="921805"/>
                </a:lnTo>
                <a:lnTo>
                  <a:pt x="1264615" y="913369"/>
                </a:lnTo>
                <a:lnTo>
                  <a:pt x="1321072" y="903228"/>
                </a:lnTo>
                <a:lnTo>
                  <a:pt x="1375805" y="891443"/>
                </a:lnTo>
                <a:lnTo>
                  <a:pt x="1428687" y="878076"/>
                </a:lnTo>
                <a:lnTo>
                  <a:pt x="1479590" y="863189"/>
                </a:lnTo>
                <a:lnTo>
                  <a:pt x="1528389" y="846844"/>
                </a:lnTo>
                <a:lnTo>
                  <a:pt x="1574956" y="829101"/>
                </a:lnTo>
                <a:lnTo>
                  <a:pt x="1619166" y="810024"/>
                </a:lnTo>
                <a:lnTo>
                  <a:pt x="1660892" y="789674"/>
                </a:lnTo>
                <a:lnTo>
                  <a:pt x="1700007" y="768112"/>
                </a:lnTo>
                <a:lnTo>
                  <a:pt x="1736384" y="745400"/>
                </a:lnTo>
                <a:lnTo>
                  <a:pt x="1769898" y="721600"/>
                </a:lnTo>
                <a:lnTo>
                  <a:pt x="1800421" y="696774"/>
                </a:lnTo>
                <a:lnTo>
                  <a:pt x="1851990" y="644291"/>
                </a:lnTo>
                <a:lnTo>
                  <a:pt x="1890078" y="588443"/>
                </a:lnTo>
                <a:lnTo>
                  <a:pt x="1913673" y="529724"/>
                </a:lnTo>
                <a:lnTo>
                  <a:pt x="1921764" y="468629"/>
                </a:lnTo>
                <a:lnTo>
                  <a:pt x="1919720" y="437816"/>
                </a:lnTo>
                <a:lnTo>
                  <a:pt x="1903751" y="377848"/>
                </a:lnTo>
                <a:lnTo>
                  <a:pt x="1872782" y="320503"/>
                </a:lnTo>
                <a:lnTo>
                  <a:pt x="1827827" y="266275"/>
                </a:lnTo>
                <a:lnTo>
                  <a:pt x="1769898" y="215659"/>
                </a:lnTo>
                <a:lnTo>
                  <a:pt x="1736384" y="191859"/>
                </a:lnTo>
                <a:lnTo>
                  <a:pt x="1700007" y="169147"/>
                </a:lnTo>
                <a:lnTo>
                  <a:pt x="1660892" y="147585"/>
                </a:lnTo>
                <a:lnTo>
                  <a:pt x="1619166" y="127235"/>
                </a:lnTo>
                <a:lnTo>
                  <a:pt x="1574956" y="108158"/>
                </a:lnTo>
                <a:lnTo>
                  <a:pt x="1528389" y="90415"/>
                </a:lnTo>
                <a:lnTo>
                  <a:pt x="1479590" y="74070"/>
                </a:lnTo>
                <a:lnTo>
                  <a:pt x="1428687" y="59183"/>
                </a:lnTo>
                <a:lnTo>
                  <a:pt x="1375805" y="45816"/>
                </a:lnTo>
                <a:lnTo>
                  <a:pt x="1321072" y="34031"/>
                </a:lnTo>
                <a:lnTo>
                  <a:pt x="1264615" y="23890"/>
                </a:lnTo>
                <a:lnTo>
                  <a:pt x="1206559" y="15454"/>
                </a:lnTo>
                <a:lnTo>
                  <a:pt x="1147031" y="8785"/>
                </a:lnTo>
                <a:lnTo>
                  <a:pt x="1086157" y="3945"/>
                </a:lnTo>
                <a:lnTo>
                  <a:pt x="1024066" y="996"/>
                </a:lnTo>
                <a:lnTo>
                  <a:pt x="96088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9365" y="2159888"/>
            <a:ext cx="1450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2D75B6"/>
                </a:solidFill>
                <a:latin typeface="黑体"/>
                <a:cs typeface="黑体"/>
              </a:rPr>
              <a:t>农</a:t>
            </a:r>
            <a:r>
              <a:rPr sz="2800" b="1" spc="-10" dirty="0">
                <a:solidFill>
                  <a:srgbClr val="2D75B6"/>
                </a:solidFill>
                <a:latin typeface="黑体"/>
                <a:cs typeface="黑体"/>
              </a:rPr>
              <a:t>业社</a:t>
            </a:r>
            <a:r>
              <a:rPr sz="2800" b="1" spc="-15" dirty="0">
                <a:solidFill>
                  <a:srgbClr val="2D75B6"/>
                </a:solidFill>
                <a:latin typeface="黑体"/>
                <a:cs typeface="黑体"/>
              </a:rPr>
              <a:t>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4359" y="3627120"/>
            <a:ext cx="1902460" cy="937260"/>
          </a:xfrm>
          <a:custGeom>
            <a:avLst/>
            <a:gdLst/>
            <a:ahLst/>
            <a:cxnLst/>
            <a:rect l="l" t="t" r="r" b="b"/>
            <a:pathLst>
              <a:path w="1902460" h="937260">
                <a:moveTo>
                  <a:pt x="950976" y="0"/>
                </a:moveTo>
                <a:lnTo>
                  <a:pt x="888449" y="996"/>
                </a:lnTo>
                <a:lnTo>
                  <a:pt x="827002" y="3945"/>
                </a:lnTo>
                <a:lnTo>
                  <a:pt x="766760" y="8785"/>
                </a:lnTo>
                <a:lnTo>
                  <a:pt x="707849" y="15454"/>
                </a:lnTo>
                <a:lnTo>
                  <a:pt x="650394" y="23890"/>
                </a:lnTo>
                <a:lnTo>
                  <a:pt x="594520" y="34031"/>
                </a:lnTo>
                <a:lnTo>
                  <a:pt x="540352" y="45816"/>
                </a:lnTo>
                <a:lnTo>
                  <a:pt x="488017" y="59183"/>
                </a:lnTo>
                <a:lnTo>
                  <a:pt x="437638" y="74070"/>
                </a:lnTo>
                <a:lnTo>
                  <a:pt x="389342" y="90415"/>
                </a:lnTo>
                <a:lnTo>
                  <a:pt x="343253" y="108158"/>
                </a:lnTo>
                <a:lnTo>
                  <a:pt x="299498" y="127235"/>
                </a:lnTo>
                <a:lnTo>
                  <a:pt x="258201" y="147585"/>
                </a:lnTo>
                <a:lnTo>
                  <a:pt x="219487" y="169147"/>
                </a:lnTo>
                <a:lnTo>
                  <a:pt x="183483" y="191859"/>
                </a:lnTo>
                <a:lnTo>
                  <a:pt x="150313" y="215659"/>
                </a:lnTo>
                <a:lnTo>
                  <a:pt x="120102" y="240485"/>
                </a:lnTo>
                <a:lnTo>
                  <a:pt x="69061" y="292968"/>
                </a:lnTo>
                <a:lnTo>
                  <a:pt x="31362" y="348816"/>
                </a:lnTo>
                <a:lnTo>
                  <a:pt x="8007" y="407535"/>
                </a:lnTo>
                <a:lnTo>
                  <a:pt x="0" y="468629"/>
                </a:lnTo>
                <a:lnTo>
                  <a:pt x="2022" y="499443"/>
                </a:lnTo>
                <a:lnTo>
                  <a:pt x="17829" y="559411"/>
                </a:lnTo>
                <a:lnTo>
                  <a:pt x="48481" y="616756"/>
                </a:lnTo>
                <a:lnTo>
                  <a:pt x="92976" y="670984"/>
                </a:lnTo>
                <a:lnTo>
                  <a:pt x="150313" y="721600"/>
                </a:lnTo>
                <a:lnTo>
                  <a:pt x="183483" y="745400"/>
                </a:lnTo>
                <a:lnTo>
                  <a:pt x="219487" y="768112"/>
                </a:lnTo>
                <a:lnTo>
                  <a:pt x="258201" y="789674"/>
                </a:lnTo>
                <a:lnTo>
                  <a:pt x="299498" y="810024"/>
                </a:lnTo>
                <a:lnTo>
                  <a:pt x="343253" y="829101"/>
                </a:lnTo>
                <a:lnTo>
                  <a:pt x="389342" y="846844"/>
                </a:lnTo>
                <a:lnTo>
                  <a:pt x="437638" y="863189"/>
                </a:lnTo>
                <a:lnTo>
                  <a:pt x="488017" y="878076"/>
                </a:lnTo>
                <a:lnTo>
                  <a:pt x="540352" y="891443"/>
                </a:lnTo>
                <a:lnTo>
                  <a:pt x="594520" y="903228"/>
                </a:lnTo>
                <a:lnTo>
                  <a:pt x="650394" y="913369"/>
                </a:lnTo>
                <a:lnTo>
                  <a:pt x="707849" y="921805"/>
                </a:lnTo>
                <a:lnTo>
                  <a:pt x="766760" y="928474"/>
                </a:lnTo>
                <a:lnTo>
                  <a:pt x="827002" y="933314"/>
                </a:lnTo>
                <a:lnTo>
                  <a:pt x="888449" y="936263"/>
                </a:lnTo>
                <a:lnTo>
                  <a:pt x="950976" y="937259"/>
                </a:lnTo>
                <a:lnTo>
                  <a:pt x="1013509" y="936263"/>
                </a:lnTo>
                <a:lnTo>
                  <a:pt x="1074962" y="933314"/>
                </a:lnTo>
                <a:lnTo>
                  <a:pt x="1135209" y="928474"/>
                </a:lnTo>
                <a:lnTo>
                  <a:pt x="1194123" y="921805"/>
                </a:lnTo>
                <a:lnTo>
                  <a:pt x="1251581" y="913369"/>
                </a:lnTo>
                <a:lnTo>
                  <a:pt x="1307457" y="903228"/>
                </a:lnTo>
                <a:lnTo>
                  <a:pt x="1361626" y="891443"/>
                </a:lnTo>
                <a:lnTo>
                  <a:pt x="1413963" y="878076"/>
                </a:lnTo>
                <a:lnTo>
                  <a:pt x="1464341" y="863189"/>
                </a:lnTo>
                <a:lnTo>
                  <a:pt x="1512637" y="846844"/>
                </a:lnTo>
                <a:lnTo>
                  <a:pt x="1558724" y="829101"/>
                </a:lnTo>
                <a:lnTo>
                  <a:pt x="1602478" y="810024"/>
                </a:lnTo>
                <a:lnTo>
                  <a:pt x="1643773" y="789674"/>
                </a:lnTo>
                <a:lnTo>
                  <a:pt x="1682484" y="768112"/>
                </a:lnTo>
                <a:lnTo>
                  <a:pt x="1718486" y="745400"/>
                </a:lnTo>
                <a:lnTo>
                  <a:pt x="1751654" y="721600"/>
                </a:lnTo>
                <a:lnTo>
                  <a:pt x="1781862" y="696774"/>
                </a:lnTo>
                <a:lnTo>
                  <a:pt x="1832898" y="644291"/>
                </a:lnTo>
                <a:lnTo>
                  <a:pt x="1870593" y="588443"/>
                </a:lnTo>
                <a:lnTo>
                  <a:pt x="1893945" y="529724"/>
                </a:lnTo>
                <a:lnTo>
                  <a:pt x="1901952" y="468629"/>
                </a:lnTo>
                <a:lnTo>
                  <a:pt x="1899929" y="437816"/>
                </a:lnTo>
                <a:lnTo>
                  <a:pt x="1884125" y="377848"/>
                </a:lnTo>
                <a:lnTo>
                  <a:pt x="1853476" y="320503"/>
                </a:lnTo>
                <a:lnTo>
                  <a:pt x="1808985" y="266275"/>
                </a:lnTo>
                <a:lnTo>
                  <a:pt x="1751654" y="215659"/>
                </a:lnTo>
                <a:lnTo>
                  <a:pt x="1718486" y="191859"/>
                </a:lnTo>
                <a:lnTo>
                  <a:pt x="1682484" y="169147"/>
                </a:lnTo>
                <a:lnTo>
                  <a:pt x="1643773" y="147585"/>
                </a:lnTo>
                <a:lnTo>
                  <a:pt x="1602478" y="127235"/>
                </a:lnTo>
                <a:lnTo>
                  <a:pt x="1558724" y="108158"/>
                </a:lnTo>
                <a:lnTo>
                  <a:pt x="1512637" y="90415"/>
                </a:lnTo>
                <a:lnTo>
                  <a:pt x="1464341" y="74070"/>
                </a:lnTo>
                <a:lnTo>
                  <a:pt x="1413963" y="59183"/>
                </a:lnTo>
                <a:lnTo>
                  <a:pt x="1361626" y="45816"/>
                </a:lnTo>
                <a:lnTo>
                  <a:pt x="1307457" y="34031"/>
                </a:lnTo>
                <a:lnTo>
                  <a:pt x="1251581" y="23890"/>
                </a:lnTo>
                <a:lnTo>
                  <a:pt x="1194123" y="15454"/>
                </a:lnTo>
                <a:lnTo>
                  <a:pt x="1135209" y="8785"/>
                </a:lnTo>
                <a:lnTo>
                  <a:pt x="1074962" y="3945"/>
                </a:lnTo>
                <a:lnTo>
                  <a:pt x="1013509" y="996"/>
                </a:lnTo>
                <a:lnTo>
                  <a:pt x="95097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51991" y="3864102"/>
            <a:ext cx="1450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2D75B6"/>
                </a:solidFill>
                <a:latin typeface="黑体"/>
                <a:cs typeface="黑体"/>
              </a:rPr>
              <a:t>工</a:t>
            </a:r>
            <a:r>
              <a:rPr sz="2800" b="1" spc="-10" dirty="0">
                <a:solidFill>
                  <a:srgbClr val="2D75B6"/>
                </a:solidFill>
                <a:latin typeface="黑体"/>
                <a:cs typeface="黑体"/>
              </a:rPr>
              <a:t>业社</a:t>
            </a:r>
            <a:r>
              <a:rPr sz="2800" b="1" spc="-15" dirty="0">
                <a:solidFill>
                  <a:srgbClr val="2D75B6"/>
                </a:solidFill>
                <a:latin typeface="黑体"/>
                <a:cs typeface="黑体"/>
              </a:rPr>
              <a:t>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9600" y="5137403"/>
            <a:ext cx="1902460" cy="937260"/>
          </a:xfrm>
          <a:custGeom>
            <a:avLst/>
            <a:gdLst/>
            <a:ahLst/>
            <a:cxnLst/>
            <a:rect l="l" t="t" r="r" b="b"/>
            <a:pathLst>
              <a:path w="1902460" h="937260">
                <a:moveTo>
                  <a:pt x="950976" y="0"/>
                </a:moveTo>
                <a:lnTo>
                  <a:pt x="888449" y="996"/>
                </a:lnTo>
                <a:lnTo>
                  <a:pt x="827002" y="3945"/>
                </a:lnTo>
                <a:lnTo>
                  <a:pt x="766760" y="8785"/>
                </a:lnTo>
                <a:lnTo>
                  <a:pt x="707849" y="15454"/>
                </a:lnTo>
                <a:lnTo>
                  <a:pt x="650394" y="23890"/>
                </a:lnTo>
                <a:lnTo>
                  <a:pt x="594520" y="34031"/>
                </a:lnTo>
                <a:lnTo>
                  <a:pt x="540352" y="45816"/>
                </a:lnTo>
                <a:lnTo>
                  <a:pt x="488017" y="59183"/>
                </a:lnTo>
                <a:lnTo>
                  <a:pt x="437638" y="74070"/>
                </a:lnTo>
                <a:lnTo>
                  <a:pt x="389342" y="90415"/>
                </a:lnTo>
                <a:lnTo>
                  <a:pt x="343253" y="108158"/>
                </a:lnTo>
                <a:lnTo>
                  <a:pt x="299498" y="127235"/>
                </a:lnTo>
                <a:lnTo>
                  <a:pt x="258201" y="147585"/>
                </a:lnTo>
                <a:lnTo>
                  <a:pt x="219487" y="169147"/>
                </a:lnTo>
                <a:lnTo>
                  <a:pt x="183483" y="191859"/>
                </a:lnTo>
                <a:lnTo>
                  <a:pt x="150313" y="215659"/>
                </a:lnTo>
                <a:lnTo>
                  <a:pt x="120102" y="240485"/>
                </a:lnTo>
                <a:lnTo>
                  <a:pt x="69061" y="292968"/>
                </a:lnTo>
                <a:lnTo>
                  <a:pt x="31362" y="348816"/>
                </a:lnTo>
                <a:lnTo>
                  <a:pt x="8007" y="407535"/>
                </a:lnTo>
                <a:lnTo>
                  <a:pt x="0" y="468630"/>
                </a:lnTo>
                <a:lnTo>
                  <a:pt x="2022" y="499442"/>
                </a:lnTo>
                <a:lnTo>
                  <a:pt x="17829" y="559408"/>
                </a:lnTo>
                <a:lnTo>
                  <a:pt x="48481" y="616751"/>
                </a:lnTo>
                <a:lnTo>
                  <a:pt x="92976" y="670978"/>
                </a:lnTo>
                <a:lnTo>
                  <a:pt x="150313" y="721595"/>
                </a:lnTo>
                <a:lnTo>
                  <a:pt x="183483" y="745395"/>
                </a:lnTo>
                <a:lnTo>
                  <a:pt x="219487" y="768107"/>
                </a:lnTo>
                <a:lnTo>
                  <a:pt x="258201" y="789669"/>
                </a:lnTo>
                <a:lnTo>
                  <a:pt x="299498" y="810020"/>
                </a:lnTo>
                <a:lnTo>
                  <a:pt x="343253" y="829097"/>
                </a:lnTo>
                <a:lnTo>
                  <a:pt x="389342" y="846840"/>
                </a:lnTo>
                <a:lnTo>
                  <a:pt x="437638" y="863186"/>
                </a:lnTo>
                <a:lnTo>
                  <a:pt x="488017" y="878074"/>
                </a:lnTo>
                <a:lnTo>
                  <a:pt x="540352" y="891441"/>
                </a:lnTo>
                <a:lnTo>
                  <a:pt x="594520" y="903226"/>
                </a:lnTo>
                <a:lnTo>
                  <a:pt x="650394" y="913368"/>
                </a:lnTo>
                <a:lnTo>
                  <a:pt x="707849" y="921804"/>
                </a:lnTo>
                <a:lnTo>
                  <a:pt x="766760" y="928473"/>
                </a:lnTo>
                <a:lnTo>
                  <a:pt x="827002" y="933313"/>
                </a:lnTo>
                <a:lnTo>
                  <a:pt x="888449" y="936263"/>
                </a:lnTo>
                <a:lnTo>
                  <a:pt x="950976" y="937260"/>
                </a:lnTo>
                <a:lnTo>
                  <a:pt x="1013509" y="936263"/>
                </a:lnTo>
                <a:lnTo>
                  <a:pt x="1074962" y="933313"/>
                </a:lnTo>
                <a:lnTo>
                  <a:pt x="1135209" y="928473"/>
                </a:lnTo>
                <a:lnTo>
                  <a:pt x="1194123" y="921804"/>
                </a:lnTo>
                <a:lnTo>
                  <a:pt x="1251581" y="913368"/>
                </a:lnTo>
                <a:lnTo>
                  <a:pt x="1307457" y="903226"/>
                </a:lnTo>
                <a:lnTo>
                  <a:pt x="1361626" y="891441"/>
                </a:lnTo>
                <a:lnTo>
                  <a:pt x="1413963" y="878074"/>
                </a:lnTo>
                <a:lnTo>
                  <a:pt x="1464341" y="863186"/>
                </a:lnTo>
                <a:lnTo>
                  <a:pt x="1512637" y="846840"/>
                </a:lnTo>
                <a:lnTo>
                  <a:pt x="1558724" y="829097"/>
                </a:lnTo>
                <a:lnTo>
                  <a:pt x="1602478" y="810020"/>
                </a:lnTo>
                <a:lnTo>
                  <a:pt x="1643773" y="789669"/>
                </a:lnTo>
                <a:lnTo>
                  <a:pt x="1682484" y="768107"/>
                </a:lnTo>
                <a:lnTo>
                  <a:pt x="1718486" y="745395"/>
                </a:lnTo>
                <a:lnTo>
                  <a:pt x="1751654" y="721595"/>
                </a:lnTo>
                <a:lnTo>
                  <a:pt x="1781862" y="696769"/>
                </a:lnTo>
                <a:lnTo>
                  <a:pt x="1832898" y="644285"/>
                </a:lnTo>
                <a:lnTo>
                  <a:pt x="1870593" y="588438"/>
                </a:lnTo>
                <a:lnTo>
                  <a:pt x="1893945" y="529722"/>
                </a:lnTo>
                <a:lnTo>
                  <a:pt x="1901952" y="468630"/>
                </a:lnTo>
                <a:lnTo>
                  <a:pt x="1899929" y="437816"/>
                </a:lnTo>
                <a:lnTo>
                  <a:pt x="1884125" y="377848"/>
                </a:lnTo>
                <a:lnTo>
                  <a:pt x="1853476" y="320503"/>
                </a:lnTo>
                <a:lnTo>
                  <a:pt x="1808985" y="266275"/>
                </a:lnTo>
                <a:lnTo>
                  <a:pt x="1751654" y="215659"/>
                </a:lnTo>
                <a:lnTo>
                  <a:pt x="1718486" y="191859"/>
                </a:lnTo>
                <a:lnTo>
                  <a:pt x="1682484" y="169147"/>
                </a:lnTo>
                <a:lnTo>
                  <a:pt x="1643773" y="147585"/>
                </a:lnTo>
                <a:lnTo>
                  <a:pt x="1602478" y="127235"/>
                </a:lnTo>
                <a:lnTo>
                  <a:pt x="1558724" y="108158"/>
                </a:lnTo>
                <a:lnTo>
                  <a:pt x="1512637" y="90415"/>
                </a:lnTo>
                <a:lnTo>
                  <a:pt x="1464341" y="74070"/>
                </a:lnTo>
                <a:lnTo>
                  <a:pt x="1413963" y="59183"/>
                </a:lnTo>
                <a:lnTo>
                  <a:pt x="1361626" y="45816"/>
                </a:lnTo>
                <a:lnTo>
                  <a:pt x="1307457" y="34031"/>
                </a:lnTo>
                <a:lnTo>
                  <a:pt x="1251581" y="23890"/>
                </a:lnTo>
                <a:lnTo>
                  <a:pt x="1194123" y="15454"/>
                </a:lnTo>
                <a:lnTo>
                  <a:pt x="1135209" y="8785"/>
                </a:lnTo>
                <a:lnTo>
                  <a:pt x="1074962" y="3945"/>
                </a:lnTo>
                <a:lnTo>
                  <a:pt x="1013509" y="996"/>
                </a:lnTo>
                <a:lnTo>
                  <a:pt x="95097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66317" y="5374944"/>
            <a:ext cx="1451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2D75B6"/>
                </a:solidFill>
                <a:latin typeface="黑体"/>
                <a:cs typeface="黑体"/>
              </a:rPr>
              <a:t>信</a:t>
            </a:r>
            <a:r>
              <a:rPr sz="2800" b="1" spc="-5" dirty="0">
                <a:solidFill>
                  <a:srgbClr val="2D75B6"/>
                </a:solidFill>
                <a:latin typeface="黑体"/>
                <a:cs typeface="黑体"/>
              </a:rPr>
              <a:t>息社</a:t>
            </a:r>
            <a:r>
              <a:rPr sz="2800" b="1" spc="-15" dirty="0">
                <a:solidFill>
                  <a:srgbClr val="2D75B6"/>
                </a:solidFill>
                <a:latin typeface="黑体"/>
                <a:cs typeface="黑体"/>
              </a:rPr>
              <a:t>会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057131" y="1638300"/>
            <a:ext cx="1971675" cy="1457325"/>
            <a:chOff x="9057131" y="1638300"/>
            <a:chExt cx="1971675" cy="145732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7131" y="1726692"/>
              <a:ext cx="1822703" cy="13685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81843" y="1638300"/>
              <a:ext cx="846581" cy="56768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329798" y="1717039"/>
            <a:ext cx="5346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私塾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59594" y="3257803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黑体"/>
                <a:cs typeface="黑体"/>
              </a:rPr>
              <a:t>现代大学课堂</a:t>
            </a:r>
            <a:endParaRPr sz="1800">
              <a:latin typeface="黑体"/>
              <a:cs typeface="黑体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73411" y="4736591"/>
            <a:ext cx="1355598" cy="56769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920985" y="4815077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未来课堂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208328" y="329946"/>
            <a:ext cx="782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（二）深刻把握“百年未有之大变局”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6270" y="1165097"/>
            <a:ext cx="78371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10" dirty="0">
                <a:solidFill>
                  <a:srgbClr val="FF0000"/>
                </a:solidFill>
                <a:latin typeface="楷体"/>
                <a:cs typeface="楷体"/>
              </a:rPr>
              <a:t>【趋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势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：互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联</a:t>
            </a:r>
            <a:r>
              <a:rPr sz="3200" b="1" spc="5" dirty="0">
                <a:solidFill>
                  <a:srgbClr val="FF0000"/>
                </a:solidFill>
                <a:latin typeface="楷体"/>
                <a:cs typeface="楷体"/>
              </a:rPr>
              <a:t>网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正引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发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第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三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次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教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育革</a:t>
            </a:r>
            <a:r>
              <a:rPr sz="3200" b="1" spc="5" dirty="0">
                <a:solidFill>
                  <a:srgbClr val="FF0000"/>
                </a:solidFill>
                <a:latin typeface="楷体"/>
                <a:cs typeface="楷体"/>
              </a:rPr>
              <a:t>命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】</a:t>
            </a:r>
            <a:endParaRPr sz="32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39341" y="324358"/>
            <a:ext cx="9200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（三）</a:t>
            </a:r>
            <a:r>
              <a:rPr sz="3600" b="1" dirty="0">
                <a:latin typeface="黑体"/>
                <a:cs typeface="黑体"/>
              </a:rPr>
              <a:t>学</a:t>
            </a:r>
            <a:r>
              <a:rPr sz="3600" b="1" spc="-5" dirty="0">
                <a:latin typeface="黑体"/>
                <a:cs typeface="黑体"/>
              </a:rPr>
              <a:t>科专业设置和教育理念亟待改革创新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03747" y="3706367"/>
            <a:ext cx="649605" cy="464820"/>
          </a:xfrm>
          <a:custGeom>
            <a:avLst/>
            <a:gdLst/>
            <a:ahLst/>
            <a:cxnLst/>
            <a:rect l="l" t="t" r="r" b="b"/>
            <a:pathLst>
              <a:path w="649604" h="464820">
                <a:moveTo>
                  <a:pt x="419988" y="0"/>
                </a:moveTo>
                <a:lnTo>
                  <a:pt x="419988" y="115823"/>
                </a:lnTo>
                <a:lnTo>
                  <a:pt x="0" y="115823"/>
                </a:lnTo>
                <a:lnTo>
                  <a:pt x="0" y="348995"/>
                </a:lnTo>
                <a:lnTo>
                  <a:pt x="419988" y="348995"/>
                </a:lnTo>
                <a:lnTo>
                  <a:pt x="419988" y="464819"/>
                </a:lnTo>
                <a:lnTo>
                  <a:pt x="649224" y="232409"/>
                </a:lnTo>
                <a:lnTo>
                  <a:pt x="4199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3283" y="2816351"/>
            <a:ext cx="2404872" cy="20040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9880" y="2756916"/>
            <a:ext cx="2424683" cy="206349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661659" y="5440679"/>
            <a:ext cx="277495" cy="273050"/>
            <a:chOff x="5661659" y="5440679"/>
            <a:chExt cx="277495" cy="273050"/>
          </a:xfrm>
        </p:grpSpPr>
        <p:sp>
          <p:nvSpPr>
            <p:cNvPr id="13" name="object 13"/>
            <p:cNvSpPr/>
            <p:nvPr/>
          </p:nvSpPr>
          <p:spPr>
            <a:xfrm>
              <a:off x="5667755" y="5446775"/>
              <a:ext cx="265430" cy="260985"/>
            </a:xfrm>
            <a:custGeom>
              <a:avLst/>
              <a:gdLst/>
              <a:ahLst/>
              <a:cxnLst/>
              <a:rect l="l" t="t" r="r" b="b"/>
              <a:pathLst>
                <a:path w="265429" h="260985">
                  <a:moveTo>
                    <a:pt x="198882" y="0"/>
                  </a:moveTo>
                  <a:lnTo>
                    <a:pt x="66294" y="0"/>
                  </a:lnTo>
                  <a:lnTo>
                    <a:pt x="66294" y="130302"/>
                  </a:lnTo>
                  <a:lnTo>
                    <a:pt x="0" y="130302"/>
                  </a:lnTo>
                  <a:lnTo>
                    <a:pt x="132588" y="260604"/>
                  </a:lnTo>
                  <a:lnTo>
                    <a:pt x="265176" y="130302"/>
                  </a:lnTo>
                  <a:lnTo>
                    <a:pt x="198882" y="130302"/>
                  </a:lnTo>
                  <a:lnTo>
                    <a:pt x="19888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7755" y="5446775"/>
              <a:ext cx="265430" cy="260985"/>
            </a:xfrm>
            <a:custGeom>
              <a:avLst/>
              <a:gdLst/>
              <a:ahLst/>
              <a:cxnLst/>
              <a:rect l="l" t="t" r="r" b="b"/>
              <a:pathLst>
                <a:path w="265429" h="260985">
                  <a:moveTo>
                    <a:pt x="0" y="130302"/>
                  </a:moveTo>
                  <a:lnTo>
                    <a:pt x="66294" y="130302"/>
                  </a:lnTo>
                  <a:lnTo>
                    <a:pt x="66294" y="0"/>
                  </a:lnTo>
                  <a:lnTo>
                    <a:pt x="198882" y="0"/>
                  </a:lnTo>
                  <a:lnTo>
                    <a:pt x="198882" y="130302"/>
                  </a:lnTo>
                  <a:lnTo>
                    <a:pt x="265176" y="130302"/>
                  </a:lnTo>
                  <a:lnTo>
                    <a:pt x="132588" y="260604"/>
                  </a:lnTo>
                  <a:lnTo>
                    <a:pt x="0" y="13030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9570" y="4984750"/>
            <a:ext cx="8195945" cy="118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漫画引</a:t>
            </a:r>
            <a:r>
              <a:rPr sz="2400" b="1" spc="5" dirty="0">
                <a:solidFill>
                  <a:srgbClr val="1556AD"/>
                </a:solidFill>
                <a:latin typeface="楷体"/>
                <a:cs typeface="楷体"/>
              </a:rPr>
              <a:t>自</a:t>
            </a:r>
            <a:r>
              <a:rPr sz="2400" b="1" dirty="0">
                <a:solidFill>
                  <a:srgbClr val="1556AD"/>
                </a:solidFill>
                <a:latin typeface="Times New Roman"/>
                <a:cs typeface="Times New Roman"/>
              </a:rPr>
              <a:t>Mott</a:t>
            </a:r>
            <a:r>
              <a:rPr sz="2400" b="1" spc="-15" dirty="0">
                <a:solidFill>
                  <a:srgbClr val="1556A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556AD"/>
                </a:solidFill>
                <a:latin typeface="Times New Roman"/>
                <a:cs typeface="Times New Roman"/>
              </a:rPr>
              <a:t>T. Greene,</a:t>
            </a:r>
            <a:r>
              <a:rPr sz="2400" b="1" spc="-25" dirty="0">
                <a:solidFill>
                  <a:srgbClr val="1556AD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556AD"/>
                </a:solidFill>
                <a:latin typeface="Times New Roman"/>
                <a:cs typeface="Times New Roman"/>
              </a:rPr>
              <a:t>Nature,</a:t>
            </a:r>
            <a:r>
              <a:rPr sz="2400" b="1" dirty="0">
                <a:solidFill>
                  <a:srgbClr val="1556AD"/>
                </a:solidFill>
                <a:latin typeface="Times New Roman"/>
                <a:cs typeface="Times New Roman"/>
              </a:rPr>
              <a:t> 388,</a:t>
            </a:r>
            <a:r>
              <a:rPr sz="2400" b="1" spc="-5" dirty="0">
                <a:solidFill>
                  <a:srgbClr val="1556A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556AD"/>
                </a:solidFill>
                <a:latin typeface="Times New Roman"/>
                <a:cs typeface="Times New Roman"/>
              </a:rPr>
              <a:t>619 (1997)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等线"/>
                <a:cs typeface="等线"/>
              </a:rPr>
              <a:t>专业交叉融合有利于回归自然规律</a:t>
            </a:r>
            <a:r>
              <a:rPr sz="2800" b="1" dirty="0">
                <a:solidFill>
                  <a:srgbClr val="FF0000"/>
                </a:solidFill>
                <a:latin typeface="等线"/>
                <a:cs typeface="等线"/>
              </a:rPr>
              <a:t>和</a:t>
            </a:r>
            <a:r>
              <a:rPr sz="2800" b="1" spc="-5" dirty="0">
                <a:solidFill>
                  <a:srgbClr val="FF0000"/>
                </a:solidFill>
                <a:latin typeface="等线"/>
                <a:cs typeface="等线"/>
              </a:rPr>
              <a:t>科学</a:t>
            </a:r>
            <a:r>
              <a:rPr sz="2800" b="1" dirty="0">
                <a:solidFill>
                  <a:srgbClr val="FF0000"/>
                </a:solidFill>
                <a:latin typeface="等线"/>
                <a:cs typeface="等线"/>
              </a:rPr>
              <a:t>技</a:t>
            </a:r>
            <a:r>
              <a:rPr sz="2800" b="1" spc="-5" dirty="0">
                <a:solidFill>
                  <a:srgbClr val="FF0000"/>
                </a:solidFill>
                <a:latin typeface="等线"/>
                <a:cs typeface="等线"/>
              </a:rPr>
              <a:t>术的</a:t>
            </a:r>
            <a:r>
              <a:rPr sz="2800" b="1" dirty="0">
                <a:solidFill>
                  <a:srgbClr val="FF0000"/>
                </a:solidFill>
                <a:latin typeface="等线"/>
                <a:cs typeface="等线"/>
              </a:rPr>
              <a:t>本</a:t>
            </a:r>
            <a:r>
              <a:rPr sz="2800" b="1" spc="-5" dirty="0">
                <a:solidFill>
                  <a:srgbClr val="FF0000"/>
                </a:solidFill>
                <a:latin typeface="等线"/>
                <a:cs typeface="等线"/>
              </a:rPr>
              <a:t>质</a:t>
            </a:r>
            <a:endParaRPr sz="2800">
              <a:latin typeface="等线"/>
              <a:cs typeface="等线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8319" y="1009448"/>
            <a:ext cx="10888980" cy="169100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548640" indent="-536575">
              <a:lnSpc>
                <a:spcPct val="100000"/>
              </a:lnSpc>
              <a:spcBef>
                <a:spcPts val="1115"/>
              </a:spcBef>
              <a:buFont typeface="Wingdings"/>
              <a:buChar char=""/>
              <a:tabLst>
                <a:tab pos="548640" algn="l"/>
                <a:tab pos="549275" algn="l"/>
              </a:tabLst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当</a:t>
            </a:r>
            <a:r>
              <a:rPr sz="2800" spc="-10" dirty="0">
                <a:solidFill>
                  <a:srgbClr val="FF0000"/>
                </a:solidFill>
                <a:latin typeface="黑体"/>
                <a:cs typeface="黑体"/>
              </a:rPr>
              <a:t>前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高校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设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立的学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科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专业，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都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是前三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次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工业革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命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的产物。</a:t>
            </a:r>
            <a:endParaRPr sz="2800">
              <a:latin typeface="黑体"/>
              <a:cs typeface="黑体"/>
            </a:endParaRPr>
          </a:p>
          <a:p>
            <a:pPr marL="548640" marR="5080" indent="-536575">
              <a:lnSpc>
                <a:spcPct val="130000"/>
              </a:lnSpc>
              <a:buFont typeface="Wingdings"/>
              <a:buChar char=""/>
              <a:tabLst>
                <a:tab pos="548640" algn="l"/>
                <a:tab pos="549275" algn="l"/>
              </a:tabLst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教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育理念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过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于强调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专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业化</a:t>
            </a:r>
            <a:r>
              <a:rPr sz="2800" spc="10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知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识面窄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、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人文底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蕴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和创新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能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力不足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，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难以适应新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时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期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对创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新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型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人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才的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需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要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97253" y="324992"/>
            <a:ext cx="736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（四）离世界顶级名校依然差距明显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758" y="1128119"/>
            <a:ext cx="10731500" cy="514794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78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哈佛大学：</a:t>
            </a:r>
            <a:r>
              <a:rPr sz="2800" b="1" spc="-10" dirty="0">
                <a:solidFill>
                  <a:srgbClr val="FF0000"/>
                </a:solidFill>
                <a:latin typeface="黑体"/>
                <a:cs typeface="黑体"/>
              </a:rPr>
              <a:t>创</a:t>
            </a: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办</a:t>
            </a:r>
            <a:r>
              <a:rPr sz="2800" b="1" spc="-5" dirty="0">
                <a:solidFill>
                  <a:srgbClr val="FF0000"/>
                </a:solidFill>
                <a:latin typeface="黑体"/>
                <a:cs typeface="黑体"/>
              </a:rPr>
              <a:t>于</a:t>
            </a:r>
            <a:r>
              <a:rPr sz="2800" b="1" dirty="0">
                <a:solidFill>
                  <a:srgbClr val="1556AD"/>
                </a:solidFill>
                <a:latin typeface="Times New Roman"/>
                <a:cs typeface="Times New Roman"/>
              </a:rPr>
              <a:t>1636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年</a:t>
            </a:r>
            <a:endParaRPr sz="2800">
              <a:latin typeface="楷体"/>
              <a:cs typeface="楷体"/>
            </a:endParaRPr>
          </a:p>
          <a:p>
            <a:pPr marL="355600" marR="5080" indent="-342900" algn="just">
              <a:lnSpc>
                <a:spcPct val="15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代</a:t>
            </a:r>
            <a:r>
              <a:rPr sz="2800" b="1" spc="-5" dirty="0">
                <a:solidFill>
                  <a:srgbClr val="FF0000"/>
                </a:solidFill>
                <a:latin typeface="黑体"/>
                <a:cs typeface="黑体"/>
              </a:rPr>
              <a:t>表性成</a:t>
            </a: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就：</a:t>
            </a: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8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位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美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国总统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1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5</a:t>
            </a:r>
            <a:r>
              <a:rPr sz="2800" b="1" spc="15" dirty="0">
                <a:solidFill>
                  <a:srgbClr val="FF0000"/>
                </a:solidFill>
                <a:latin typeface="楷体"/>
                <a:cs typeface="楷体"/>
              </a:rPr>
              <a:t>8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位</a:t>
            </a:r>
            <a:r>
              <a:rPr sz="2800" b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4"/>
              </a:rPr>
              <a:t>诺</a:t>
            </a:r>
            <a:r>
              <a:rPr sz="28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4"/>
              </a:rPr>
              <a:t>贝尔</a:t>
            </a:r>
            <a:r>
              <a:rPr sz="2800" b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4"/>
              </a:rPr>
              <a:t>奖</a:t>
            </a:r>
            <a:r>
              <a:rPr sz="2800" b="1" spc="10" dirty="0">
                <a:latin typeface="楷体"/>
                <a:cs typeface="楷体"/>
              </a:rPr>
              <a:t>，</a:t>
            </a: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1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8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位</a:t>
            </a:r>
            <a:r>
              <a:rPr sz="28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5"/>
              </a:rPr>
              <a:t>菲</a:t>
            </a:r>
            <a:r>
              <a:rPr sz="2800" b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5"/>
              </a:rPr>
              <a:t>尔</a:t>
            </a:r>
            <a:r>
              <a:rPr sz="28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5"/>
              </a:rPr>
              <a:t>兹</a:t>
            </a:r>
            <a:r>
              <a:rPr sz="2800" b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5"/>
              </a:rPr>
              <a:t>奖</a:t>
            </a:r>
            <a:r>
              <a:rPr sz="2800" b="1" spc="-5" dirty="0">
                <a:latin typeface="楷体"/>
                <a:cs typeface="楷体"/>
              </a:rPr>
              <a:t>，</a:t>
            </a: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14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位 </a:t>
            </a:r>
            <a:r>
              <a:rPr sz="2800" b="1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6"/>
              </a:rPr>
              <a:t>图</a:t>
            </a:r>
            <a:r>
              <a:rPr sz="28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6"/>
              </a:rPr>
              <a:t>灵</a:t>
            </a:r>
            <a:r>
              <a:rPr sz="28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楷体"/>
                <a:cs typeface="楷体"/>
                <a:hlinkClick r:id="rId6"/>
              </a:rPr>
              <a:t>奖</a:t>
            </a:r>
            <a:r>
              <a:rPr sz="2800" b="1" spc="-10" dirty="0">
                <a:latin typeface="楷体"/>
                <a:cs typeface="楷体"/>
              </a:rPr>
              <a:t>，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还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培养了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一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大批世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知名的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学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术创始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人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、学术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带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头人、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文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学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家、思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想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家，如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诺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伯</a:t>
            </a:r>
            <a:r>
              <a:rPr sz="2800" b="1" spc="10" dirty="0">
                <a:solidFill>
                  <a:srgbClr val="1556AD"/>
                </a:solidFill>
                <a:latin typeface="楷体"/>
                <a:cs typeface="楷体"/>
              </a:rPr>
              <a:t>特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·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德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纳、拉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尔</a:t>
            </a:r>
            <a:r>
              <a:rPr sz="2800" b="1" spc="10" dirty="0">
                <a:solidFill>
                  <a:srgbClr val="1556AD"/>
                </a:solidFill>
                <a:latin typeface="楷体"/>
                <a:cs typeface="楷体"/>
              </a:rPr>
              <a:t>夫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·爱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默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生、亨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利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·梭罗、 </a:t>
            </a:r>
            <a:r>
              <a:rPr sz="2800" b="1" spc="10" dirty="0">
                <a:solidFill>
                  <a:srgbClr val="1556AD"/>
                </a:solidFill>
                <a:latin typeface="楷体"/>
                <a:cs typeface="楷体"/>
              </a:rPr>
              <a:t>亨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利·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詹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姆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斯、查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尔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斯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·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皮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尔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士、罗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伯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特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·弗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罗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斯特、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威廉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·詹姆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斯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、杰罗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姆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·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布鲁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纳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、乔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治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·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梅奥等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；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著名外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交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家、美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国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前国务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卿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基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辛格、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蒙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古国现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任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总统查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希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亚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·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额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勒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贝格道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尔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吉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355600" indent="-342900">
              <a:lnSpc>
                <a:spcPct val="100000"/>
              </a:lnSpc>
              <a:spcBef>
                <a:spcPts val="168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最</a:t>
            </a:r>
            <a:r>
              <a:rPr sz="2800" b="1" spc="-5" dirty="0">
                <a:solidFill>
                  <a:srgbClr val="FF0000"/>
                </a:solidFill>
                <a:latin typeface="黑体"/>
                <a:cs typeface="黑体"/>
              </a:rPr>
              <a:t>大的创</a:t>
            </a: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业</a:t>
            </a:r>
            <a:r>
              <a:rPr sz="2800" b="1" spc="-5" dirty="0">
                <a:solidFill>
                  <a:srgbClr val="FF0000"/>
                </a:solidFill>
                <a:latin typeface="黑体"/>
                <a:cs typeface="黑体"/>
              </a:rPr>
              <a:t>家</a:t>
            </a:r>
            <a:r>
              <a:rPr sz="2800" b="1" spc="5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黑体"/>
                <a:cs typeface="黑体"/>
                <a:hlinkClick r:id="rId7"/>
              </a:rPr>
              <a:t>马</a:t>
            </a:r>
            <a:r>
              <a:rPr sz="2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黑体"/>
                <a:cs typeface="黑体"/>
                <a:hlinkClick r:id="rId7"/>
              </a:rPr>
              <a:t>克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黑体"/>
                <a:cs typeface="黑体"/>
                <a:hlinkClick r:id="rId7"/>
              </a:rPr>
              <a:t>·扎克</a:t>
            </a:r>
            <a:r>
              <a:rPr sz="2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黑体"/>
                <a:cs typeface="黑体"/>
                <a:hlinkClick r:id="rId7"/>
              </a:rPr>
              <a:t>伯格</a:t>
            </a:r>
            <a:r>
              <a:rPr sz="2800" spc="-5" dirty="0">
                <a:latin typeface="黑体"/>
                <a:cs typeface="黑体"/>
              </a:rPr>
              <a:t>和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黑体"/>
                <a:cs typeface="黑体"/>
                <a:hlinkClick r:id="rId8"/>
              </a:rPr>
              <a:t>比</a:t>
            </a:r>
            <a:r>
              <a:rPr sz="2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黑体"/>
                <a:cs typeface="黑体"/>
                <a:hlinkClick r:id="rId8"/>
              </a:rPr>
              <a:t>尔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黑体"/>
                <a:cs typeface="黑体"/>
                <a:hlinkClick r:id="rId8"/>
              </a:rPr>
              <a:t>·盖茨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5556" y="1364995"/>
            <a:ext cx="11042015" cy="4641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C00000"/>
              </a:buClr>
              <a:buSzPct val="79687"/>
              <a:buFont typeface="Wingdings"/>
              <a:buChar char=""/>
              <a:tabLst>
                <a:tab pos="355600" algn="l"/>
              </a:tabLst>
            </a:pP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麻省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理工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学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院：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创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办</a:t>
            </a:r>
            <a:r>
              <a:rPr sz="3200" spc="10" dirty="0">
                <a:solidFill>
                  <a:srgbClr val="1556AD"/>
                </a:solidFill>
                <a:latin typeface="黑体"/>
                <a:cs typeface="黑体"/>
              </a:rPr>
              <a:t>于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1861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年。</a:t>
            </a:r>
            <a:endParaRPr sz="3200">
              <a:latin typeface="黑体"/>
              <a:cs typeface="黑体"/>
            </a:endParaRPr>
          </a:p>
          <a:p>
            <a:pPr marL="355600" marR="5080" indent="-342900">
              <a:lnSpc>
                <a:spcPct val="149100"/>
              </a:lnSpc>
              <a:spcBef>
                <a:spcPts val="800"/>
              </a:spcBef>
              <a:buClr>
                <a:srgbClr val="C00000"/>
              </a:buClr>
              <a:buSzPct val="79687"/>
              <a:buFont typeface="Wingdings"/>
              <a:buChar char=""/>
              <a:tabLst>
                <a:tab pos="355600" algn="l"/>
              </a:tabLst>
            </a:pP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创造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的价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值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和贡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献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2009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年，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致力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于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提倡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创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精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神的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美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国 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Kauffm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n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基金会，历</a:t>
            </a:r>
            <a:r>
              <a:rPr sz="2800" b="1" spc="10" dirty="0">
                <a:solidFill>
                  <a:srgbClr val="1556AD"/>
                </a:solidFill>
                <a:latin typeface="楷体"/>
                <a:cs typeface="楷体"/>
              </a:rPr>
              <a:t>时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6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年发布了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一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份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针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对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MI</a:t>
            </a:r>
            <a:r>
              <a:rPr sz="2800" b="1" spc="-10" dirty="0">
                <a:solidFill>
                  <a:srgbClr val="1556AD"/>
                </a:solidFill>
                <a:latin typeface="Arial"/>
                <a:cs typeface="Arial"/>
              </a:rPr>
              <a:t>T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创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新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创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人</a:t>
            </a:r>
            <a:r>
              <a:rPr sz="2800" b="1" spc="10" dirty="0">
                <a:solidFill>
                  <a:srgbClr val="1556AD"/>
                </a:solidFill>
                <a:latin typeface="楷体"/>
                <a:cs typeface="楷体"/>
              </a:rPr>
              <a:t>才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培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养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成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果的调研报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告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：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全世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界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以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MIT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校友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握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的技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术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为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依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托的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公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司</a:t>
            </a:r>
            <a:r>
              <a:rPr sz="2800" b="1" spc="35" dirty="0">
                <a:solidFill>
                  <a:srgbClr val="1556AD"/>
                </a:solidFill>
                <a:latin typeface="楷体"/>
                <a:cs typeface="楷体"/>
              </a:rPr>
              <a:t>共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创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办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了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像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Intel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、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HP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、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Raytheon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、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Douglas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、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、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iRobot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等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公司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25800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家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， 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在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2009</a:t>
            </a:r>
            <a:r>
              <a:rPr sz="2800" b="1" spc="10" dirty="0">
                <a:solidFill>
                  <a:srgbClr val="1556AD"/>
                </a:solidFill>
                <a:latin typeface="楷体"/>
                <a:cs typeface="楷体"/>
              </a:rPr>
              <a:t>年共创造超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过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万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亿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美</a:t>
            </a: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元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GDP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总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量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世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排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名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第</a:t>
            </a:r>
            <a:r>
              <a:rPr sz="2800" b="1" spc="-80" dirty="0">
                <a:solidFill>
                  <a:srgbClr val="FF0000"/>
                </a:solidFill>
                <a:latin typeface="Arial"/>
                <a:cs typeface="Arial"/>
              </a:rPr>
              <a:t>11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位</a:t>
            </a:r>
            <a:r>
              <a:rPr sz="2800" b="1" spc="-15" dirty="0"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355600" indent="-342900">
              <a:lnSpc>
                <a:spcPct val="100000"/>
              </a:lnSpc>
              <a:spcBef>
                <a:spcPts val="2350"/>
              </a:spcBef>
              <a:buClr>
                <a:srgbClr val="C00000"/>
              </a:buClr>
              <a:buSzPct val="80357"/>
              <a:buFont typeface="Wingdings"/>
              <a:buChar char=""/>
              <a:tabLst>
                <a:tab pos="355600" algn="l"/>
              </a:tabLst>
            </a:pPr>
            <a:r>
              <a:rPr sz="2800" spc="-5" dirty="0">
                <a:solidFill>
                  <a:srgbClr val="1556AD"/>
                </a:solidFill>
                <a:latin typeface="Arial"/>
                <a:cs typeface="Arial"/>
              </a:rPr>
              <a:t>MIT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的毕业生和教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师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平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均每</a:t>
            </a:r>
            <a:r>
              <a:rPr sz="2800" spc="5" dirty="0">
                <a:solidFill>
                  <a:srgbClr val="1556AD"/>
                </a:solidFill>
                <a:latin typeface="黑体"/>
                <a:cs typeface="黑体"/>
              </a:rPr>
              <a:t>年</a:t>
            </a:r>
            <a:r>
              <a:rPr sz="2800" spc="-10" dirty="0">
                <a:solidFill>
                  <a:srgbClr val="FF0000"/>
                </a:solidFill>
                <a:latin typeface="黑体"/>
                <a:cs typeface="黑体"/>
              </a:rPr>
              <a:t>创建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150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余个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新公</a:t>
            </a:r>
            <a:r>
              <a:rPr sz="2800" spc="5" dirty="0">
                <a:solidFill>
                  <a:srgbClr val="1556AD"/>
                </a:solidFill>
                <a:latin typeface="黑体"/>
                <a:cs typeface="黑体"/>
              </a:rPr>
              <a:t>司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97253" y="265633"/>
            <a:ext cx="7365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黑体"/>
                <a:cs typeface="黑体"/>
              </a:rPr>
              <a:t>（四）离世界顶级名校依然差距明显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24000" y="2055876"/>
            <a:ext cx="5299075" cy="3855720"/>
          </a:xfrm>
          <a:prstGeom prst="rect">
            <a:avLst/>
          </a:prstGeom>
          <a:ln w="12192">
            <a:solidFill>
              <a:srgbClr val="C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302895">
              <a:lnSpc>
                <a:spcPct val="100000"/>
              </a:lnSpc>
            </a:pPr>
            <a:r>
              <a:rPr sz="2000" b="1" spc="5" dirty="0">
                <a:solidFill>
                  <a:srgbClr val="C00000"/>
                </a:solidFill>
                <a:latin typeface="黑体"/>
                <a:cs typeface="黑体"/>
              </a:rPr>
              <a:t>中国期刊</a:t>
            </a:r>
            <a:r>
              <a:rPr sz="2000" b="1" spc="-5" dirty="0">
                <a:solidFill>
                  <a:srgbClr val="C00000"/>
                </a:solidFill>
                <a:latin typeface="黑体"/>
                <a:cs typeface="黑体"/>
              </a:rPr>
              <a:t>论文</a:t>
            </a:r>
            <a:r>
              <a:rPr sz="2000" b="1" spc="5" dirty="0">
                <a:solidFill>
                  <a:srgbClr val="C00000"/>
                </a:solidFill>
                <a:latin typeface="黑体"/>
                <a:cs typeface="黑体"/>
              </a:rPr>
              <a:t>已经超过</a:t>
            </a:r>
            <a:r>
              <a:rPr sz="2000" b="1" spc="-5" dirty="0">
                <a:solidFill>
                  <a:srgbClr val="C00000"/>
                </a:solidFill>
                <a:latin typeface="黑体"/>
                <a:cs typeface="黑体"/>
              </a:rPr>
              <a:t>美</a:t>
            </a:r>
            <a:r>
              <a:rPr sz="2000" b="1" spc="10" dirty="0">
                <a:solidFill>
                  <a:srgbClr val="C00000"/>
                </a:solidFill>
                <a:latin typeface="黑体"/>
                <a:cs typeface="黑体"/>
              </a:rPr>
              <a:t>国</a:t>
            </a:r>
            <a:r>
              <a:rPr sz="2000" b="1" spc="5" dirty="0">
                <a:solidFill>
                  <a:srgbClr val="C00000"/>
                </a:solidFill>
                <a:latin typeface="黑体"/>
                <a:cs typeface="黑体"/>
              </a:rPr>
              <a:t>，位居全</a:t>
            </a:r>
            <a:r>
              <a:rPr sz="2000" b="1" spc="-5" dirty="0">
                <a:solidFill>
                  <a:srgbClr val="C00000"/>
                </a:solidFill>
                <a:latin typeface="黑体"/>
                <a:cs typeface="黑体"/>
              </a:rPr>
              <a:t>球第一</a:t>
            </a:r>
            <a:endParaRPr sz="2000">
              <a:latin typeface="黑体"/>
              <a:cs typeface="黑体"/>
            </a:endParaRPr>
          </a:p>
          <a:p>
            <a:pPr marL="394335" marR="322580" indent="274320" algn="just">
              <a:lnSpc>
                <a:spcPct val="200100"/>
              </a:lnSpc>
              <a:spcBef>
                <a:spcPts val="810"/>
              </a:spcBef>
            </a:pPr>
            <a:r>
              <a:rPr sz="2400" b="0" spc="-20" dirty="0">
                <a:solidFill>
                  <a:srgbClr val="3E3E3E"/>
                </a:solidFill>
                <a:latin typeface="Calibri Light"/>
                <a:cs typeface="Calibri Light"/>
              </a:rPr>
              <a:t>2016</a:t>
            </a:r>
            <a:r>
              <a:rPr sz="2400" b="1" spc="-5" dirty="0">
                <a:solidFill>
                  <a:srgbClr val="3E3E3E"/>
                </a:solidFill>
                <a:latin typeface="黑体"/>
                <a:cs typeface="黑体"/>
              </a:rPr>
              <a:t>年中</a:t>
            </a:r>
            <a:r>
              <a:rPr sz="2400" b="1" spc="10" dirty="0">
                <a:solidFill>
                  <a:srgbClr val="3E3E3E"/>
                </a:solidFill>
                <a:latin typeface="黑体"/>
                <a:cs typeface="黑体"/>
              </a:rPr>
              <a:t>国人作</a:t>
            </a:r>
            <a:r>
              <a:rPr sz="2400" b="1" spc="-5" dirty="0">
                <a:solidFill>
                  <a:srgbClr val="3E3E3E"/>
                </a:solidFill>
                <a:latin typeface="黑体"/>
                <a:cs typeface="黑体"/>
              </a:rPr>
              <a:t>为第一</a:t>
            </a:r>
            <a:r>
              <a:rPr sz="2400" b="1" spc="10" dirty="0">
                <a:solidFill>
                  <a:srgbClr val="3E3E3E"/>
                </a:solidFill>
                <a:latin typeface="黑体"/>
                <a:cs typeface="黑体"/>
              </a:rPr>
              <a:t>作</a:t>
            </a:r>
            <a:r>
              <a:rPr sz="2400" b="1" spc="-5" dirty="0">
                <a:solidFill>
                  <a:srgbClr val="3E3E3E"/>
                </a:solidFill>
                <a:latin typeface="黑体"/>
                <a:cs typeface="黑体"/>
              </a:rPr>
              <a:t>者发</a:t>
            </a:r>
            <a:r>
              <a:rPr sz="2400" b="1" spc="-10" dirty="0">
                <a:solidFill>
                  <a:srgbClr val="3E3E3E"/>
                </a:solidFill>
                <a:latin typeface="黑体"/>
                <a:cs typeface="黑体"/>
              </a:rPr>
              <a:t>表 </a:t>
            </a:r>
            <a:r>
              <a:rPr sz="2400" b="1" spc="35" dirty="0">
                <a:solidFill>
                  <a:srgbClr val="3E3E3E"/>
                </a:solidFill>
                <a:latin typeface="黑体"/>
                <a:cs typeface="黑体"/>
              </a:rPr>
              <a:t>了</a:t>
            </a:r>
            <a:r>
              <a:rPr sz="2400" b="0" spc="-20" dirty="0">
                <a:solidFill>
                  <a:srgbClr val="3E3E3E"/>
                </a:solidFill>
                <a:latin typeface="Calibri Light"/>
                <a:cs typeface="Calibri Light"/>
              </a:rPr>
              <a:t>42</a:t>
            </a:r>
            <a:r>
              <a:rPr sz="2400" b="0" spc="-15" dirty="0">
                <a:solidFill>
                  <a:srgbClr val="3E3E3E"/>
                </a:solidFill>
                <a:latin typeface="Calibri Light"/>
                <a:cs typeface="Calibri Light"/>
              </a:rPr>
              <a:t>.</a:t>
            </a:r>
            <a:r>
              <a:rPr sz="2400" b="0" spc="15" dirty="0">
                <a:solidFill>
                  <a:srgbClr val="3E3E3E"/>
                </a:solidFill>
                <a:latin typeface="Calibri Light"/>
                <a:cs typeface="Calibri Light"/>
              </a:rPr>
              <a:t>6</a:t>
            </a:r>
            <a:r>
              <a:rPr sz="2400" b="1" spc="35" dirty="0">
                <a:solidFill>
                  <a:srgbClr val="3E3E3E"/>
                </a:solidFill>
                <a:latin typeface="黑体"/>
                <a:cs typeface="黑体"/>
              </a:rPr>
              <a:t>万</a:t>
            </a:r>
            <a:r>
              <a:rPr sz="2400" b="1" spc="20" dirty="0">
                <a:solidFill>
                  <a:srgbClr val="3E3E3E"/>
                </a:solidFill>
                <a:latin typeface="黑体"/>
                <a:cs typeface="黑体"/>
              </a:rPr>
              <a:t>余</a:t>
            </a:r>
            <a:r>
              <a:rPr sz="2400" b="1" spc="35" dirty="0">
                <a:solidFill>
                  <a:srgbClr val="3E3E3E"/>
                </a:solidFill>
                <a:latin typeface="黑体"/>
                <a:cs typeface="黑体"/>
              </a:rPr>
              <a:t>篇学术论</a:t>
            </a:r>
            <a:r>
              <a:rPr sz="2400" b="1" spc="40" dirty="0">
                <a:solidFill>
                  <a:srgbClr val="3E3E3E"/>
                </a:solidFill>
                <a:latin typeface="黑体"/>
                <a:cs typeface="黑体"/>
              </a:rPr>
              <a:t>文</a:t>
            </a:r>
            <a:r>
              <a:rPr sz="2400" b="1" spc="35" dirty="0">
                <a:solidFill>
                  <a:srgbClr val="3E3E3E"/>
                </a:solidFill>
                <a:latin typeface="黑体"/>
                <a:cs typeface="黑体"/>
              </a:rPr>
              <a:t>，而同一时 </a:t>
            </a:r>
            <a:r>
              <a:rPr sz="2400" b="1" spc="170" dirty="0">
                <a:solidFill>
                  <a:srgbClr val="3E3E3E"/>
                </a:solidFill>
                <a:latin typeface="黑体"/>
                <a:cs typeface="黑体"/>
              </a:rPr>
              <a:t>期，</a:t>
            </a:r>
            <a:r>
              <a:rPr sz="2400" b="1" spc="165" dirty="0">
                <a:solidFill>
                  <a:srgbClr val="3E3E3E"/>
                </a:solidFill>
                <a:latin typeface="黑体"/>
                <a:cs typeface="黑体"/>
              </a:rPr>
              <a:t>美</a:t>
            </a:r>
            <a:r>
              <a:rPr sz="2400" b="1" spc="175" dirty="0">
                <a:solidFill>
                  <a:srgbClr val="3E3E3E"/>
                </a:solidFill>
                <a:latin typeface="黑体"/>
                <a:cs typeface="黑体"/>
              </a:rPr>
              <a:t>国</a:t>
            </a:r>
            <a:r>
              <a:rPr sz="2400" b="1" spc="165" dirty="0">
                <a:solidFill>
                  <a:srgbClr val="3E3E3E"/>
                </a:solidFill>
                <a:latin typeface="黑体"/>
                <a:cs typeface="黑体"/>
              </a:rPr>
              <a:t>的学术</a:t>
            </a:r>
            <a:r>
              <a:rPr sz="2400" b="1" spc="175" dirty="0">
                <a:solidFill>
                  <a:srgbClr val="3E3E3E"/>
                </a:solidFill>
                <a:latin typeface="黑体"/>
                <a:cs typeface="黑体"/>
              </a:rPr>
              <a:t>论</a:t>
            </a:r>
            <a:r>
              <a:rPr sz="2400" b="1" spc="165" dirty="0">
                <a:solidFill>
                  <a:srgbClr val="3E3E3E"/>
                </a:solidFill>
                <a:latin typeface="黑体"/>
                <a:cs typeface="黑体"/>
              </a:rPr>
              <a:t>文发表数量</a:t>
            </a:r>
            <a:r>
              <a:rPr sz="2400" b="1" spc="-10" dirty="0">
                <a:solidFill>
                  <a:srgbClr val="3E3E3E"/>
                </a:solidFill>
                <a:latin typeface="黑体"/>
                <a:cs typeface="黑体"/>
              </a:rPr>
              <a:t>接 </a:t>
            </a:r>
            <a:r>
              <a:rPr sz="2400" b="1" dirty="0">
                <a:solidFill>
                  <a:srgbClr val="3E3E3E"/>
                </a:solidFill>
                <a:latin typeface="黑体"/>
                <a:cs typeface="黑体"/>
              </a:rPr>
              <a:t>近</a:t>
            </a:r>
            <a:r>
              <a:rPr sz="2400" b="0" spc="-10" dirty="0">
                <a:solidFill>
                  <a:srgbClr val="3E3E3E"/>
                </a:solidFill>
                <a:latin typeface="Calibri Light"/>
                <a:cs typeface="Calibri Light"/>
              </a:rPr>
              <a:t>40.9</a:t>
            </a:r>
            <a:r>
              <a:rPr sz="2400" b="1" dirty="0">
                <a:solidFill>
                  <a:srgbClr val="3E3E3E"/>
                </a:solidFill>
                <a:latin typeface="黑体"/>
                <a:cs typeface="黑体"/>
              </a:rPr>
              <a:t>万篇</a:t>
            </a:r>
            <a:r>
              <a:rPr sz="2400" b="1" spc="-10" dirty="0">
                <a:solidFill>
                  <a:srgbClr val="3E3E3E"/>
                </a:solidFill>
                <a:latin typeface="黑体"/>
                <a:cs typeface="黑体"/>
              </a:rPr>
              <a:t>。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1878" y="5732779"/>
            <a:ext cx="34042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楷体"/>
                <a:cs typeface="楷体"/>
              </a:rPr>
              <a:t>数据来</a:t>
            </a:r>
            <a:r>
              <a:rPr sz="1400" b="1" spc="-20" dirty="0">
                <a:latin typeface="楷体"/>
                <a:cs typeface="楷体"/>
              </a:rPr>
              <a:t>源</a:t>
            </a:r>
            <a:r>
              <a:rPr sz="1400" b="1" spc="-5" dirty="0">
                <a:latin typeface="楷体"/>
                <a:cs typeface="楷体"/>
              </a:rPr>
              <a:t>：美</a:t>
            </a:r>
            <a:r>
              <a:rPr sz="1400" b="1" spc="-20" dirty="0">
                <a:latin typeface="楷体"/>
                <a:cs typeface="楷体"/>
              </a:rPr>
              <a:t>国国</a:t>
            </a:r>
            <a:r>
              <a:rPr sz="1400" b="1" spc="-5" dirty="0">
                <a:latin typeface="楷体"/>
                <a:cs typeface="楷体"/>
              </a:rPr>
              <a:t>家科学</a:t>
            </a:r>
            <a:r>
              <a:rPr sz="1400" b="1" spc="-20" dirty="0">
                <a:latin typeface="楷体"/>
                <a:cs typeface="楷体"/>
              </a:rPr>
              <a:t>基</a:t>
            </a:r>
            <a:r>
              <a:rPr sz="1400" b="1" spc="-5" dirty="0">
                <a:latin typeface="楷体"/>
                <a:cs typeface="楷体"/>
              </a:rPr>
              <a:t>金会</a:t>
            </a:r>
            <a:r>
              <a:rPr sz="1400" b="1" spc="-20" dirty="0">
                <a:latin typeface="楷体"/>
                <a:cs typeface="楷体"/>
              </a:rPr>
              <a:t>的研</a:t>
            </a:r>
            <a:r>
              <a:rPr sz="1400" b="1" spc="-5" dirty="0">
                <a:latin typeface="楷体"/>
                <a:cs typeface="楷体"/>
              </a:rPr>
              <a:t>究报告</a:t>
            </a:r>
            <a:endParaRPr sz="1400">
              <a:latin typeface="楷体"/>
              <a:cs typeface="楷体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89064" y="2051304"/>
            <a:ext cx="3590925" cy="3493135"/>
            <a:chOff x="6989064" y="2051304"/>
            <a:chExt cx="3590925" cy="34931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636" y="2055876"/>
              <a:ext cx="3581400" cy="34838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93636" y="2055876"/>
              <a:ext cx="3581400" cy="3484245"/>
            </a:xfrm>
            <a:custGeom>
              <a:avLst/>
              <a:gdLst/>
              <a:ahLst/>
              <a:cxnLst/>
              <a:rect l="l" t="t" r="r" b="b"/>
              <a:pathLst>
                <a:path w="3581400" h="3484245">
                  <a:moveTo>
                    <a:pt x="0" y="3483864"/>
                  </a:moveTo>
                  <a:lnTo>
                    <a:pt x="3581400" y="3483864"/>
                  </a:lnTo>
                  <a:lnTo>
                    <a:pt x="3581400" y="0"/>
                  </a:lnTo>
                  <a:lnTo>
                    <a:pt x="0" y="0"/>
                  </a:lnTo>
                  <a:lnTo>
                    <a:pt x="0" y="3483864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127747" y="2511551"/>
          <a:ext cx="3300728" cy="2883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1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楷体"/>
                          <a:cs typeface="楷体"/>
                        </a:rPr>
                        <a:t>中国</a:t>
                      </a:r>
                      <a:endParaRPr sz="2000">
                        <a:latin typeface="楷体"/>
                        <a:cs typeface="楷体"/>
                      </a:endParaRPr>
                    </a:p>
                  </a:txBody>
                  <a:tcPr marL="0" marR="0" marT="7683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83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000" b="0" spc="-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42.6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698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ts val="2215"/>
                        </a:lnSpc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楷体"/>
                          <a:cs typeface="楷体"/>
                        </a:rPr>
                        <a:t>美国</a:t>
                      </a:r>
                      <a:endParaRPr sz="2000">
                        <a:latin typeface="楷体"/>
                        <a:cs typeface="楷体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00" b="0" spc="-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40.9</a:t>
                      </a:r>
                      <a:endParaRPr sz="2000">
                        <a:latin typeface="Calibri Light"/>
                        <a:cs typeface="Calibri Light"/>
                      </a:endParaRPr>
                    </a:p>
                  </a:txBody>
                  <a:tcPr marL="0" marR="0" marT="139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03C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2618232" y="1194816"/>
            <a:ext cx="7359650" cy="486409"/>
          </a:xfrm>
          <a:prstGeom prst="rect">
            <a:avLst/>
          </a:prstGeom>
          <a:solidFill>
            <a:srgbClr val="1556AD"/>
          </a:solidFill>
          <a:ln w="12192">
            <a:solidFill>
              <a:srgbClr val="C00000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370"/>
              </a:spcBef>
            </a:pP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标志</a:t>
            </a:r>
            <a:r>
              <a:rPr sz="2400" b="0" spc="-5" dirty="0">
                <a:solidFill>
                  <a:srgbClr val="FFFFFF"/>
                </a:solidFill>
                <a:latin typeface="Calibri Light"/>
                <a:cs typeface="Calibri Light"/>
              </a:rPr>
              <a:t>1</a:t>
            </a:r>
            <a:r>
              <a:rPr sz="2400" b="1" spc="-5" dirty="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论文数量全球第一，但引用和评价差距较大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97253" y="324992"/>
            <a:ext cx="7365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（四）离世界顶级名校依然差距明显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B5C0B184-1CEF-44F1-828E-CDF2F2DE70FC}"/>
              </a:ext>
            </a:extLst>
          </p:cNvPr>
          <p:cNvSpPr txBox="1"/>
          <p:nvPr/>
        </p:nvSpPr>
        <p:spPr>
          <a:xfrm>
            <a:off x="3573907" y="6057265"/>
            <a:ext cx="5448300" cy="486409"/>
          </a:xfrm>
          <a:prstGeom prst="rect">
            <a:avLst/>
          </a:prstGeom>
          <a:solidFill>
            <a:srgbClr val="1556AD"/>
          </a:solidFill>
          <a:ln w="12192">
            <a:solidFill>
              <a:srgbClr val="C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40"/>
              </a:spcBef>
            </a:pP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标志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00" b="1" spc="-5" dirty="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面向全球的优质生源的竞争力</a:t>
            </a:r>
            <a:endParaRPr sz="24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9341" y="303021"/>
            <a:ext cx="9932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C00000"/>
                </a:solidFill>
              </a:rPr>
              <a:t>（五</a:t>
            </a:r>
            <a:r>
              <a:rPr sz="3200" spc="-10" dirty="0">
                <a:solidFill>
                  <a:srgbClr val="C00000"/>
                </a:solidFill>
              </a:rPr>
              <a:t>）</a:t>
            </a:r>
            <a:r>
              <a:rPr sz="3600" dirty="0"/>
              <a:t>“单声道”教学导致学生缺乏质疑挑战精神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0" y="729983"/>
            <a:ext cx="859790" cy="226060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158750">
              <a:lnSpc>
                <a:spcPts val="1705"/>
              </a:lnSpc>
            </a:pP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216408"/>
            <a:ext cx="859790" cy="513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74320">
              <a:lnSpc>
                <a:spcPts val="4045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3935" y="2476500"/>
            <a:ext cx="2019300" cy="13472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7527" y="1118616"/>
            <a:ext cx="1770888" cy="12969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8888" y="3717035"/>
            <a:ext cx="2042160" cy="136245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44423" y="1116102"/>
            <a:ext cx="11236325" cy="513715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342265" marR="5080" indent="-342265" algn="r">
              <a:lnSpc>
                <a:spcPct val="100000"/>
              </a:lnSpc>
              <a:spcBef>
                <a:spcPts val="970"/>
              </a:spcBef>
              <a:buSzPct val="79166"/>
              <a:buFont typeface="Wingdings"/>
              <a:buChar char=""/>
              <a:tabLst>
                <a:tab pos="342265" algn="l"/>
                <a:tab pos="342900" algn="l"/>
              </a:tabLst>
            </a:pP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UCLA</a:t>
            </a:r>
            <a:r>
              <a:rPr sz="2400" spc="-5" dirty="0">
                <a:solidFill>
                  <a:srgbClr val="C00000"/>
                </a:solidFill>
                <a:latin typeface="黑体"/>
                <a:cs typeface="黑体"/>
              </a:rPr>
              <a:t>副校长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Cindy</a:t>
            </a:r>
            <a:r>
              <a:rPr sz="2400" spc="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Fan</a:t>
            </a:r>
            <a:r>
              <a:rPr sz="2400" spc="-5" dirty="0">
                <a:solidFill>
                  <a:srgbClr val="C00000"/>
                </a:solidFill>
                <a:latin typeface="黑体"/>
                <a:cs typeface="黑体"/>
              </a:rPr>
              <a:t>教授</a:t>
            </a:r>
            <a:r>
              <a:rPr sz="2400" dirty="0">
                <a:solidFill>
                  <a:srgbClr val="C00000"/>
                </a:solidFill>
                <a:latin typeface="黑体"/>
                <a:cs typeface="黑体"/>
              </a:rPr>
              <a:t>：</a:t>
            </a:r>
            <a:r>
              <a:rPr sz="2400" b="1" dirty="0">
                <a:solidFill>
                  <a:srgbClr val="274B8E"/>
                </a:solidFill>
                <a:latin typeface="楷体"/>
                <a:cs typeface="楷体"/>
              </a:rPr>
              <a:t>“单声道”的课堂教学模式是</a:t>
            </a:r>
            <a:endParaRPr sz="2400">
              <a:latin typeface="楷体"/>
              <a:cs typeface="楷体"/>
            </a:endParaRPr>
          </a:p>
          <a:p>
            <a:pPr marR="59055" algn="r">
              <a:lnSpc>
                <a:spcPct val="100000"/>
              </a:lnSpc>
              <a:spcBef>
                <a:spcPts val="865"/>
              </a:spcBef>
            </a:pPr>
            <a:r>
              <a:rPr sz="2400" b="1" dirty="0">
                <a:solidFill>
                  <a:srgbClr val="274B8E"/>
                </a:solidFill>
                <a:latin typeface="楷体"/>
                <a:cs typeface="楷体"/>
              </a:rPr>
              <a:t>掣肘一流本科教育质量的最大短板，课堂缺乏互动、讨论。</a:t>
            </a:r>
            <a:endParaRPr sz="2400">
              <a:latin typeface="楷体"/>
              <a:cs typeface="楷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楷体"/>
              <a:cs typeface="楷体"/>
            </a:endParaRPr>
          </a:p>
          <a:p>
            <a:pPr marL="355600" marR="3082290" indent="-343535">
              <a:lnSpc>
                <a:spcPct val="130000"/>
              </a:lnSpc>
              <a:buSzPct val="79166"/>
              <a:buFont typeface="Wingdings"/>
              <a:buChar char="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C00000"/>
                </a:solidFill>
                <a:latin typeface="黑体"/>
                <a:cs typeface="黑体"/>
              </a:rPr>
              <a:t>斯坦福大学校长约</a:t>
            </a:r>
            <a:r>
              <a:rPr sz="2400" spc="-90" dirty="0">
                <a:solidFill>
                  <a:srgbClr val="C00000"/>
                </a:solidFill>
                <a:latin typeface="黑体"/>
                <a:cs typeface="黑体"/>
              </a:rPr>
              <a:t> </a:t>
            </a:r>
            <a:r>
              <a:rPr sz="2400" dirty="0">
                <a:solidFill>
                  <a:srgbClr val="C00000"/>
                </a:solidFill>
                <a:latin typeface="黑体"/>
                <a:cs typeface="黑体"/>
              </a:rPr>
              <a:t>翰·汉尼斯：</a:t>
            </a:r>
            <a:r>
              <a:rPr sz="2400" b="1" dirty="0">
                <a:solidFill>
                  <a:srgbClr val="274B8E"/>
                </a:solidFill>
                <a:latin typeface="楷体"/>
                <a:cs typeface="楷体"/>
              </a:rPr>
              <a:t>中国大学上课以讲座式为 主，小组讨论的方式很少，学生不敢提问、不敢质疑。</a:t>
            </a:r>
            <a:endParaRPr sz="2400">
              <a:latin typeface="楷体"/>
              <a:cs typeface="楷体"/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Font typeface="Wingdings"/>
              <a:buChar char=""/>
            </a:pPr>
            <a:endParaRPr sz="2800">
              <a:latin typeface="楷体"/>
              <a:cs typeface="楷体"/>
            </a:endParaRPr>
          </a:p>
          <a:p>
            <a:pPr marL="3318510" lvl="1" indent="-457834">
              <a:lnSpc>
                <a:spcPct val="100000"/>
              </a:lnSpc>
              <a:buSzPct val="79166"/>
              <a:buFont typeface="Wingdings"/>
              <a:buChar char=""/>
              <a:tabLst>
                <a:tab pos="3317875" algn="l"/>
                <a:tab pos="3319145" algn="l"/>
              </a:tabLst>
            </a:pPr>
            <a:r>
              <a:rPr sz="2400" spc="-5" dirty="0">
                <a:solidFill>
                  <a:srgbClr val="C00000"/>
                </a:solidFill>
                <a:latin typeface="黑体"/>
                <a:cs typeface="黑体"/>
              </a:rPr>
              <a:t>牛津大学校长安德鲁·汉密尔顿</a:t>
            </a:r>
            <a:r>
              <a:rPr sz="2400" dirty="0">
                <a:solidFill>
                  <a:srgbClr val="C00000"/>
                </a:solidFill>
                <a:latin typeface="黑体"/>
                <a:cs typeface="黑体"/>
              </a:rPr>
              <a:t>：</a:t>
            </a:r>
            <a:r>
              <a:rPr sz="2400" spc="-5" dirty="0">
                <a:solidFill>
                  <a:srgbClr val="C00000"/>
                </a:solidFill>
                <a:latin typeface="黑体"/>
                <a:cs typeface="黑体"/>
              </a:rPr>
              <a:t> </a:t>
            </a:r>
            <a:r>
              <a:rPr sz="2400" b="1" spc="-5" dirty="0">
                <a:solidFill>
                  <a:srgbClr val="1556AD"/>
                </a:solidFill>
                <a:latin typeface="楷体"/>
                <a:cs typeface="楷体"/>
              </a:rPr>
              <a:t>中国大学生缺</a:t>
            </a:r>
            <a:endParaRPr sz="2400">
              <a:latin typeface="楷体"/>
              <a:cs typeface="楷体"/>
            </a:endParaRPr>
          </a:p>
          <a:p>
            <a:pPr marL="3318510">
              <a:lnSpc>
                <a:spcPct val="100000"/>
              </a:lnSpc>
              <a:spcBef>
                <a:spcPts val="869"/>
              </a:spcBef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乏创造性思维，缺乏敢于挑战权威的勇气！</a:t>
            </a:r>
            <a:endParaRPr sz="2400">
              <a:latin typeface="楷体"/>
              <a:cs typeface="楷体"/>
            </a:endParaRPr>
          </a:p>
          <a:p>
            <a:pPr>
              <a:lnSpc>
                <a:spcPct val="100000"/>
              </a:lnSpc>
            </a:pPr>
            <a:endParaRPr sz="2400">
              <a:latin typeface="楷体"/>
              <a:cs typeface="楷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楷体"/>
              <a:cs typeface="楷体"/>
            </a:endParaRPr>
          </a:p>
          <a:p>
            <a:pPr marL="793750" algn="ctr">
              <a:lnSpc>
                <a:spcPct val="100000"/>
              </a:lnSpc>
            </a:pP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敬畏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课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堂，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教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授既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要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传授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知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识，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又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要创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造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知识</a:t>
            </a:r>
            <a:endParaRPr sz="3200">
              <a:latin typeface="黑体"/>
              <a:cs typeface="黑体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88252" y="5001767"/>
            <a:ext cx="330835" cy="525780"/>
            <a:chOff x="6588252" y="5001767"/>
            <a:chExt cx="330835" cy="525780"/>
          </a:xfrm>
        </p:grpSpPr>
        <p:sp>
          <p:nvSpPr>
            <p:cNvPr id="15" name="object 15"/>
            <p:cNvSpPr/>
            <p:nvPr/>
          </p:nvSpPr>
          <p:spPr>
            <a:xfrm>
              <a:off x="6594348" y="5007863"/>
              <a:ext cx="318770" cy="513715"/>
            </a:xfrm>
            <a:custGeom>
              <a:avLst/>
              <a:gdLst/>
              <a:ahLst/>
              <a:cxnLst/>
              <a:rect l="l" t="t" r="r" b="b"/>
              <a:pathLst>
                <a:path w="318770" h="513714">
                  <a:moveTo>
                    <a:pt x="238886" y="0"/>
                  </a:moveTo>
                  <a:lnTo>
                    <a:pt x="79628" y="0"/>
                  </a:lnTo>
                  <a:lnTo>
                    <a:pt x="79628" y="354330"/>
                  </a:lnTo>
                  <a:lnTo>
                    <a:pt x="0" y="354330"/>
                  </a:lnTo>
                  <a:lnTo>
                    <a:pt x="159257" y="513588"/>
                  </a:lnTo>
                  <a:lnTo>
                    <a:pt x="318516" y="354330"/>
                  </a:lnTo>
                  <a:lnTo>
                    <a:pt x="238886" y="354330"/>
                  </a:lnTo>
                  <a:lnTo>
                    <a:pt x="23888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94348" y="5007863"/>
              <a:ext cx="318770" cy="513715"/>
            </a:xfrm>
            <a:custGeom>
              <a:avLst/>
              <a:gdLst/>
              <a:ahLst/>
              <a:cxnLst/>
              <a:rect l="l" t="t" r="r" b="b"/>
              <a:pathLst>
                <a:path w="318770" h="513714">
                  <a:moveTo>
                    <a:pt x="0" y="354330"/>
                  </a:moveTo>
                  <a:lnTo>
                    <a:pt x="79628" y="354330"/>
                  </a:lnTo>
                  <a:lnTo>
                    <a:pt x="79628" y="0"/>
                  </a:lnTo>
                  <a:lnTo>
                    <a:pt x="238886" y="0"/>
                  </a:lnTo>
                  <a:lnTo>
                    <a:pt x="238886" y="354330"/>
                  </a:lnTo>
                  <a:lnTo>
                    <a:pt x="318516" y="354330"/>
                  </a:lnTo>
                  <a:lnTo>
                    <a:pt x="159257" y="513588"/>
                  </a:lnTo>
                  <a:lnTo>
                    <a:pt x="0" y="35433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992124"/>
            <a:ext cx="12192000" cy="5866130"/>
            <a:chOff x="0" y="992124"/>
            <a:chExt cx="12192000" cy="5866130"/>
          </a:xfrm>
        </p:grpSpPr>
        <p:sp>
          <p:nvSpPr>
            <p:cNvPr id="5" name="object 5"/>
            <p:cNvSpPr/>
            <p:nvPr/>
          </p:nvSpPr>
          <p:spPr>
            <a:xfrm>
              <a:off x="0" y="6483095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9220" y="2819"/>
                  </a:lnTo>
                  <a:lnTo>
                    <a:pt x="10832668" y="5791"/>
                  </a:lnTo>
                  <a:lnTo>
                    <a:pt x="10530586" y="8115"/>
                  </a:lnTo>
                  <a:lnTo>
                    <a:pt x="1042454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5056" y="6522720"/>
              <a:ext cx="1243583" cy="3124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4639" y="992124"/>
              <a:ext cx="6185916" cy="54894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8388" y="1857755"/>
              <a:ext cx="10666730" cy="4737100"/>
            </a:xfrm>
            <a:custGeom>
              <a:avLst/>
              <a:gdLst/>
              <a:ahLst/>
              <a:cxnLst/>
              <a:rect l="l" t="t" r="r" b="b"/>
              <a:pathLst>
                <a:path w="10666730" h="4737100">
                  <a:moveTo>
                    <a:pt x="6371844" y="2788920"/>
                  </a:moveTo>
                  <a:lnTo>
                    <a:pt x="4314431" y="2788920"/>
                  </a:lnTo>
                  <a:lnTo>
                    <a:pt x="4296156" y="2788920"/>
                  </a:lnTo>
                  <a:lnTo>
                    <a:pt x="4221480" y="2788920"/>
                  </a:lnTo>
                  <a:lnTo>
                    <a:pt x="4221480" y="3291852"/>
                  </a:lnTo>
                  <a:lnTo>
                    <a:pt x="2211324" y="3291852"/>
                  </a:lnTo>
                  <a:lnTo>
                    <a:pt x="2211324" y="3290316"/>
                  </a:lnTo>
                  <a:lnTo>
                    <a:pt x="2118360" y="3290316"/>
                  </a:lnTo>
                  <a:lnTo>
                    <a:pt x="2118360" y="3793236"/>
                  </a:lnTo>
                  <a:lnTo>
                    <a:pt x="91440" y="3793236"/>
                  </a:lnTo>
                  <a:lnTo>
                    <a:pt x="68580" y="3793236"/>
                  </a:lnTo>
                  <a:lnTo>
                    <a:pt x="0" y="3793236"/>
                  </a:lnTo>
                  <a:lnTo>
                    <a:pt x="0" y="4736592"/>
                  </a:lnTo>
                  <a:lnTo>
                    <a:pt x="91440" y="4736592"/>
                  </a:lnTo>
                  <a:lnTo>
                    <a:pt x="91440" y="3864864"/>
                  </a:lnTo>
                  <a:lnTo>
                    <a:pt x="2118360" y="3864864"/>
                  </a:lnTo>
                  <a:lnTo>
                    <a:pt x="2145792" y="3864864"/>
                  </a:lnTo>
                  <a:lnTo>
                    <a:pt x="2211324" y="3864864"/>
                  </a:lnTo>
                  <a:lnTo>
                    <a:pt x="2211324" y="3363468"/>
                  </a:lnTo>
                  <a:lnTo>
                    <a:pt x="4221480" y="3363468"/>
                  </a:lnTo>
                  <a:lnTo>
                    <a:pt x="4221480" y="3365004"/>
                  </a:lnTo>
                  <a:lnTo>
                    <a:pt x="4314431" y="3365004"/>
                  </a:lnTo>
                  <a:lnTo>
                    <a:pt x="4314431" y="2862072"/>
                  </a:lnTo>
                  <a:lnTo>
                    <a:pt x="6371844" y="2862072"/>
                  </a:lnTo>
                  <a:lnTo>
                    <a:pt x="6371844" y="2788920"/>
                  </a:lnTo>
                  <a:close/>
                </a:path>
                <a:path w="10666730" h="4737100">
                  <a:moveTo>
                    <a:pt x="10666463" y="0"/>
                  </a:moveTo>
                  <a:lnTo>
                    <a:pt x="10559796" y="0"/>
                  </a:lnTo>
                  <a:lnTo>
                    <a:pt x="10559796" y="1786140"/>
                  </a:lnTo>
                  <a:lnTo>
                    <a:pt x="8548116" y="1786140"/>
                  </a:lnTo>
                  <a:lnTo>
                    <a:pt x="8455152" y="1786128"/>
                  </a:lnTo>
                  <a:lnTo>
                    <a:pt x="8455152" y="2287524"/>
                  </a:lnTo>
                  <a:lnTo>
                    <a:pt x="6408420" y="2287524"/>
                  </a:lnTo>
                  <a:lnTo>
                    <a:pt x="6408420" y="2359152"/>
                  </a:lnTo>
                  <a:lnTo>
                    <a:pt x="8455152" y="2359152"/>
                  </a:lnTo>
                  <a:lnTo>
                    <a:pt x="8485619" y="2359152"/>
                  </a:lnTo>
                  <a:lnTo>
                    <a:pt x="8548116" y="2359152"/>
                  </a:lnTo>
                  <a:lnTo>
                    <a:pt x="8548116" y="1857756"/>
                  </a:lnTo>
                  <a:lnTo>
                    <a:pt x="10559796" y="1857756"/>
                  </a:lnTo>
                  <a:lnTo>
                    <a:pt x="10599420" y="1857756"/>
                  </a:lnTo>
                  <a:lnTo>
                    <a:pt x="10666463" y="1857756"/>
                  </a:lnTo>
                  <a:lnTo>
                    <a:pt x="1066646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14855" y="5393436"/>
              <a:ext cx="739140" cy="576580"/>
            </a:xfrm>
            <a:custGeom>
              <a:avLst/>
              <a:gdLst/>
              <a:ahLst/>
              <a:cxnLst/>
              <a:rect l="l" t="t" r="r" b="b"/>
              <a:pathLst>
                <a:path w="739139" h="576579">
                  <a:moveTo>
                    <a:pt x="369569" y="0"/>
                  </a:moveTo>
                  <a:lnTo>
                    <a:pt x="314961" y="3121"/>
                  </a:lnTo>
                  <a:lnTo>
                    <a:pt x="262840" y="12190"/>
                  </a:lnTo>
                  <a:lnTo>
                    <a:pt x="213776" y="26762"/>
                  </a:lnTo>
                  <a:lnTo>
                    <a:pt x="168343" y="46390"/>
                  </a:lnTo>
                  <a:lnTo>
                    <a:pt x="127112" y="70632"/>
                  </a:lnTo>
                  <a:lnTo>
                    <a:pt x="90655" y="99041"/>
                  </a:lnTo>
                  <a:lnTo>
                    <a:pt x="59544" y="131173"/>
                  </a:lnTo>
                  <a:lnTo>
                    <a:pt x="34351" y="166584"/>
                  </a:lnTo>
                  <a:lnTo>
                    <a:pt x="15648" y="204828"/>
                  </a:lnTo>
                  <a:lnTo>
                    <a:pt x="4007" y="245460"/>
                  </a:lnTo>
                  <a:lnTo>
                    <a:pt x="0" y="288035"/>
                  </a:lnTo>
                  <a:lnTo>
                    <a:pt x="4007" y="330600"/>
                  </a:lnTo>
                  <a:lnTo>
                    <a:pt x="15648" y="371225"/>
                  </a:lnTo>
                  <a:lnTo>
                    <a:pt x="34351" y="409465"/>
                  </a:lnTo>
                  <a:lnTo>
                    <a:pt x="59544" y="444875"/>
                  </a:lnTo>
                  <a:lnTo>
                    <a:pt x="90655" y="477009"/>
                  </a:lnTo>
                  <a:lnTo>
                    <a:pt x="127112" y="505422"/>
                  </a:lnTo>
                  <a:lnTo>
                    <a:pt x="168343" y="529668"/>
                  </a:lnTo>
                  <a:lnTo>
                    <a:pt x="213776" y="549301"/>
                  </a:lnTo>
                  <a:lnTo>
                    <a:pt x="262840" y="563877"/>
                  </a:lnTo>
                  <a:lnTo>
                    <a:pt x="314961" y="572949"/>
                  </a:lnTo>
                  <a:lnTo>
                    <a:pt x="369569" y="576072"/>
                  </a:lnTo>
                  <a:lnTo>
                    <a:pt x="424178" y="572949"/>
                  </a:lnTo>
                  <a:lnTo>
                    <a:pt x="476299" y="563877"/>
                  </a:lnTo>
                  <a:lnTo>
                    <a:pt x="525363" y="549301"/>
                  </a:lnTo>
                  <a:lnTo>
                    <a:pt x="570796" y="529668"/>
                  </a:lnTo>
                  <a:lnTo>
                    <a:pt x="612027" y="505422"/>
                  </a:lnTo>
                  <a:lnTo>
                    <a:pt x="648484" y="477009"/>
                  </a:lnTo>
                  <a:lnTo>
                    <a:pt x="679595" y="444875"/>
                  </a:lnTo>
                  <a:lnTo>
                    <a:pt x="704788" y="409465"/>
                  </a:lnTo>
                  <a:lnTo>
                    <a:pt x="723491" y="371225"/>
                  </a:lnTo>
                  <a:lnTo>
                    <a:pt x="735132" y="330600"/>
                  </a:lnTo>
                  <a:lnTo>
                    <a:pt x="739139" y="288035"/>
                  </a:lnTo>
                  <a:lnTo>
                    <a:pt x="735132" y="245460"/>
                  </a:lnTo>
                  <a:lnTo>
                    <a:pt x="723491" y="204828"/>
                  </a:lnTo>
                  <a:lnTo>
                    <a:pt x="704788" y="166584"/>
                  </a:lnTo>
                  <a:lnTo>
                    <a:pt x="679595" y="131173"/>
                  </a:lnTo>
                  <a:lnTo>
                    <a:pt x="648484" y="99041"/>
                  </a:lnTo>
                  <a:lnTo>
                    <a:pt x="612027" y="70632"/>
                  </a:lnTo>
                  <a:lnTo>
                    <a:pt x="570796" y="46390"/>
                  </a:lnTo>
                  <a:lnTo>
                    <a:pt x="525363" y="26762"/>
                  </a:lnTo>
                  <a:lnTo>
                    <a:pt x="476299" y="12190"/>
                  </a:lnTo>
                  <a:lnTo>
                    <a:pt x="424178" y="3121"/>
                  </a:lnTo>
                  <a:lnTo>
                    <a:pt x="369569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14855" y="5393436"/>
              <a:ext cx="739140" cy="576580"/>
            </a:xfrm>
            <a:custGeom>
              <a:avLst/>
              <a:gdLst/>
              <a:ahLst/>
              <a:cxnLst/>
              <a:rect l="l" t="t" r="r" b="b"/>
              <a:pathLst>
                <a:path w="739139" h="576579">
                  <a:moveTo>
                    <a:pt x="0" y="288035"/>
                  </a:moveTo>
                  <a:lnTo>
                    <a:pt x="4007" y="245460"/>
                  </a:lnTo>
                  <a:lnTo>
                    <a:pt x="15648" y="204828"/>
                  </a:lnTo>
                  <a:lnTo>
                    <a:pt x="34351" y="166584"/>
                  </a:lnTo>
                  <a:lnTo>
                    <a:pt x="59544" y="131173"/>
                  </a:lnTo>
                  <a:lnTo>
                    <a:pt x="90655" y="99041"/>
                  </a:lnTo>
                  <a:lnTo>
                    <a:pt x="127112" y="70632"/>
                  </a:lnTo>
                  <a:lnTo>
                    <a:pt x="168343" y="46390"/>
                  </a:lnTo>
                  <a:lnTo>
                    <a:pt x="213776" y="26762"/>
                  </a:lnTo>
                  <a:lnTo>
                    <a:pt x="262840" y="12190"/>
                  </a:lnTo>
                  <a:lnTo>
                    <a:pt x="314961" y="3121"/>
                  </a:lnTo>
                  <a:lnTo>
                    <a:pt x="369569" y="0"/>
                  </a:lnTo>
                  <a:lnTo>
                    <a:pt x="424178" y="3121"/>
                  </a:lnTo>
                  <a:lnTo>
                    <a:pt x="476299" y="12190"/>
                  </a:lnTo>
                  <a:lnTo>
                    <a:pt x="525363" y="26762"/>
                  </a:lnTo>
                  <a:lnTo>
                    <a:pt x="570796" y="46390"/>
                  </a:lnTo>
                  <a:lnTo>
                    <a:pt x="612027" y="70632"/>
                  </a:lnTo>
                  <a:lnTo>
                    <a:pt x="648484" y="99041"/>
                  </a:lnTo>
                  <a:lnTo>
                    <a:pt x="679595" y="131173"/>
                  </a:lnTo>
                  <a:lnTo>
                    <a:pt x="704788" y="166584"/>
                  </a:lnTo>
                  <a:lnTo>
                    <a:pt x="723491" y="204828"/>
                  </a:lnTo>
                  <a:lnTo>
                    <a:pt x="735132" y="245460"/>
                  </a:lnTo>
                  <a:lnTo>
                    <a:pt x="739139" y="288035"/>
                  </a:lnTo>
                  <a:lnTo>
                    <a:pt x="735132" y="330600"/>
                  </a:lnTo>
                  <a:lnTo>
                    <a:pt x="723491" y="371225"/>
                  </a:lnTo>
                  <a:lnTo>
                    <a:pt x="704788" y="409465"/>
                  </a:lnTo>
                  <a:lnTo>
                    <a:pt x="679595" y="444875"/>
                  </a:lnTo>
                  <a:lnTo>
                    <a:pt x="648484" y="477009"/>
                  </a:lnTo>
                  <a:lnTo>
                    <a:pt x="612027" y="505422"/>
                  </a:lnTo>
                  <a:lnTo>
                    <a:pt x="570796" y="529668"/>
                  </a:lnTo>
                  <a:lnTo>
                    <a:pt x="525363" y="549301"/>
                  </a:lnTo>
                  <a:lnTo>
                    <a:pt x="476299" y="563877"/>
                  </a:lnTo>
                  <a:lnTo>
                    <a:pt x="424178" y="572949"/>
                  </a:lnTo>
                  <a:lnTo>
                    <a:pt x="369569" y="576072"/>
                  </a:lnTo>
                  <a:lnTo>
                    <a:pt x="314961" y="572949"/>
                  </a:lnTo>
                  <a:lnTo>
                    <a:pt x="262840" y="563877"/>
                  </a:lnTo>
                  <a:lnTo>
                    <a:pt x="213776" y="549301"/>
                  </a:lnTo>
                  <a:lnTo>
                    <a:pt x="168343" y="529668"/>
                  </a:lnTo>
                  <a:lnTo>
                    <a:pt x="127112" y="505422"/>
                  </a:lnTo>
                  <a:lnTo>
                    <a:pt x="90655" y="477009"/>
                  </a:lnTo>
                  <a:lnTo>
                    <a:pt x="59544" y="444875"/>
                  </a:lnTo>
                  <a:lnTo>
                    <a:pt x="34351" y="409465"/>
                  </a:lnTo>
                  <a:lnTo>
                    <a:pt x="15648" y="371225"/>
                  </a:lnTo>
                  <a:lnTo>
                    <a:pt x="4007" y="330600"/>
                  </a:lnTo>
                  <a:lnTo>
                    <a:pt x="0" y="28803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01796" y="4866132"/>
              <a:ext cx="737870" cy="576580"/>
            </a:xfrm>
            <a:custGeom>
              <a:avLst/>
              <a:gdLst/>
              <a:ahLst/>
              <a:cxnLst/>
              <a:rect l="l" t="t" r="r" b="b"/>
              <a:pathLst>
                <a:path w="737870" h="576579">
                  <a:moveTo>
                    <a:pt x="368807" y="0"/>
                  </a:moveTo>
                  <a:lnTo>
                    <a:pt x="314303" y="3121"/>
                  </a:lnTo>
                  <a:lnTo>
                    <a:pt x="262283" y="12190"/>
                  </a:lnTo>
                  <a:lnTo>
                    <a:pt x="213318" y="26762"/>
                  </a:lnTo>
                  <a:lnTo>
                    <a:pt x="167978" y="46390"/>
                  </a:lnTo>
                  <a:lnTo>
                    <a:pt x="126834" y="70632"/>
                  </a:lnTo>
                  <a:lnTo>
                    <a:pt x="90455" y="99041"/>
                  </a:lnTo>
                  <a:lnTo>
                    <a:pt x="59411" y="131173"/>
                  </a:lnTo>
                  <a:lnTo>
                    <a:pt x="34274" y="166584"/>
                  </a:lnTo>
                  <a:lnTo>
                    <a:pt x="15613" y="204828"/>
                  </a:lnTo>
                  <a:lnTo>
                    <a:pt x="3998" y="245460"/>
                  </a:lnTo>
                  <a:lnTo>
                    <a:pt x="0" y="288036"/>
                  </a:lnTo>
                  <a:lnTo>
                    <a:pt x="3998" y="330611"/>
                  </a:lnTo>
                  <a:lnTo>
                    <a:pt x="15613" y="371243"/>
                  </a:lnTo>
                  <a:lnTo>
                    <a:pt x="34274" y="409487"/>
                  </a:lnTo>
                  <a:lnTo>
                    <a:pt x="59411" y="444898"/>
                  </a:lnTo>
                  <a:lnTo>
                    <a:pt x="90455" y="477030"/>
                  </a:lnTo>
                  <a:lnTo>
                    <a:pt x="126834" y="505439"/>
                  </a:lnTo>
                  <a:lnTo>
                    <a:pt x="167978" y="529681"/>
                  </a:lnTo>
                  <a:lnTo>
                    <a:pt x="213318" y="549309"/>
                  </a:lnTo>
                  <a:lnTo>
                    <a:pt x="262283" y="563881"/>
                  </a:lnTo>
                  <a:lnTo>
                    <a:pt x="314303" y="572950"/>
                  </a:lnTo>
                  <a:lnTo>
                    <a:pt x="368807" y="576072"/>
                  </a:lnTo>
                  <a:lnTo>
                    <a:pt x="423312" y="572950"/>
                  </a:lnTo>
                  <a:lnTo>
                    <a:pt x="475332" y="563881"/>
                  </a:lnTo>
                  <a:lnTo>
                    <a:pt x="524297" y="549309"/>
                  </a:lnTo>
                  <a:lnTo>
                    <a:pt x="569637" y="529681"/>
                  </a:lnTo>
                  <a:lnTo>
                    <a:pt x="610781" y="505439"/>
                  </a:lnTo>
                  <a:lnTo>
                    <a:pt x="647160" y="477030"/>
                  </a:lnTo>
                  <a:lnTo>
                    <a:pt x="678204" y="444898"/>
                  </a:lnTo>
                  <a:lnTo>
                    <a:pt x="703341" y="409487"/>
                  </a:lnTo>
                  <a:lnTo>
                    <a:pt x="722002" y="371243"/>
                  </a:lnTo>
                  <a:lnTo>
                    <a:pt x="733617" y="330611"/>
                  </a:lnTo>
                  <a:lnTo>
                    <a:pt x="737615" y="288036"/>
                  </a:lnTo>
                  <a:lnTo>
                    <a:pt x="733617" y="245460"/>
                  </a:lnTo>
                  <a:lnTo>
                    <a:pt x="722002" y="204828"/>
                  </a:lnTo>
                  <a:lnTo>
                    <a:pt x="703341" y="166584"/>
                  </a:lnTo>
                  <a:lnTo>
                    <a:pt x="678204" y="131173"/>
                  </a:lnTo>
                  <a:lnTo>
                    <a:pt x="647160" y="99041"/>
                  </a:lnTo>
                  <a:lnTo>
                    <a:pt x="610781" y="70632"/>
                  </a:lnTo>
                  <a:lnTo>
                    <a:pt x="569637" y="46390"/>
                  </a:lnTo>
                  <a:lnTo>
                    <a:pt x="524297" y="26762"/>
                  </a:lnTo>
                  <a:lnTo>
                    <a:pt x="475332" y="12190"/>
                  </a:lnTo>
                  <a:lnTo>
                    <a:pt x="423312" y="3121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01796" y="4866132"/>
              <a:ext cx="737870" cy="576580"/>
            </a:xfrm>
            <a:custGeom>
              <a:avLst/>
              <a:gdLst/>
              <a:ahLst/>
              <a:cxnLst/>
              <a:rect l="l" t="t" r="r" b="b"/>
              <a:pathLst>
                <a:path w="737870" h="576579">
                  <a:moveTo>
                    <a:pt x="0" y="288036"/>
                  </a:moveTo>
                  <a:lnTo>
                    <a:pt x="3998" y="245460"/>
                  </a:lnTo>
                  <a:lnTo>
                    <a:pt x="15613" y="204828"/>
                  </a:lnTo>
                  <a:lnTo>
                    <a:pt x="34274" y="166584"/>
                  </a:lnTo>
                  <a:lnTo>
                    <a:pt x="59411" y="131173"/>
                  </a:lnTo>
                  <a:lnTo>
                    <a:pt x="90455" y="99041"/>
                  </a:lnTo>
                  <a:lnTo>
                    <a:pt x="126834" y="70632"/>
                  </a:lnTo>
                  <a:lnTo>
                    <a:pt x="167978" y="46390"/>
                  </a:lnTo>
                  <a:lnTo>
                    <a:pt x="213318" y="26762"/>
                  </a:lnTo>
                  <a:lnTo>
                    <a:pt x="262283" y="12190"/>
                  </a:lnTo>
                  <a:lnTo>
                    <a:pt x="314303" y="3121"/>
                  </a:lnTo>
                  <a:lnTo>
                    <a:pt x="368807" y="0"/>
                  </a:lnTo>
                  <a:lnTo>
                    <a:pt x="423312" y="3121"/>
                  </a:lnTo>
                  <a:lnTo>
                    <a:pt x="475332" y="12190"/>
                  </a:lnTo>
                  <a:lnTo>
                    <a:pt x="524297" y="26762"/>
                  </a:lnTo>
                  <a:lnTo>
                    <a:pt x="569637" y="46390"/>
                  </a:lnTo>
                  <a:lnTo>
                    <a:pt x="610781" y="70632"/>
                  </a:lnTo>
                  <a:lnTo>
                    <a:pt x="647160" y="99041"/>
                  </a:lnTo>
                  <a:lnTo>
                    <a:pt x="678204" y="131173"/>
                  </a:lnTo>
                  <a:lnTo>
                    <a:pt x="703341" y="166584"/>
                  </a:lnTo>
                  <a:lnTo>
                    <a:pt x="722002" y="204828"/>
                  </a:lnTo>
                  <a:lnTo>
                    <a:pt x="733617" y="245460"/>
                  </a:lnTo>
                  <a:lnTo>
                    <a:pt x="737615" y="288036"/>
                  </a:lnTo>
                  <a:lnTo>
                    <a:pt x="733617" y="330611"/>
                  </a:lnTo>
                  <a:lnTo>
                    <a:pt x="722002" y="371243"/>
                  </a:lnTo>
                  <a:lnTo>
                    <a:pt x="703341" y="409487"/>
                  </a:lnTo>
                  <a:lnTo>
                    <a:pt x="678204" y="444898"/>
                  </a:lnTo>
                  <a:lnTo>
                    <a:pt x="647160" y="477030"/>
                  </a:lnTo>
                  <a:lnTo>
                    <a:pt x="610781" y="505439"/>
                  </a:lnTo>
                  <a:lnTo>
                    <a:pt x="569637" y="529681"/>
                  </a:lnTo>
                  <a:lnTo>
                    <a:pt x="524297" y="549309"/>
                  </a:lnTo>
                  <a:lnTo>
                    <a:pt x="475332" y="563881"/>
                  </a:lnTo>
                  <a:lnTo>
                    <a:pt x="423312" y="572950"/>
                  </a:lnTo>
                  <a:lnTo>
                    <a:pt x="368807" y="576072"/>
                  </a:lnTo>
                  <a:lnTo>
                    <a:pt x="314303" y="572950"/>
                  </a:lnTo>
                  <a:lnTo>
                    <a:pt x="262283" y="563881"/>
                  </a:lnTo>
                  <a:lnTo>
                    <a:pt x="213318" y="549309"/>
                  </a:lnTo>
                  <a:lnTo>
                    <a:pt x="167978" y="529681"/>
                  </a:lnTo>
                  <a:lnTo>
                    <a:pt x="126834" y="505439"/>
                  </a:lnTo>
                  <a:lnTo>
                    <a:pt x="90455" y="477030"/>
                  </a:lnTo>
                  <a:lnTo>
                    <a:pt x="59411" y="444898"/>
                  </a:lnTo>
                  <a:lnTo>
                    <a:pt x="34274" y="409487"/>
                  </a:lnTo>
                  <a:lnTo>
                    <a:pt x="15613" y="371243"/>
                  </a:lnTo>
                  <a:lnTo>
                    <a:pt x="3998" y="330611"/>
                  </a:lnTo>
                  <a:lnTo>
                    <a:pt x="0" y="2880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0" y="696249"/>
            <a:ext cx="859790" cy="25971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0" y="216408"/>
            <a:ext cx="859790" cy="480059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5131" y="4515611"/>
            <a:ext cx="2048510" cy="904240"/>
          </a:xfrm>
          <a:prstGeom prst="rect">
            <a:avLst/>
          </a:prstGeom>
          <a:ln w="15239">
            <a:solidFill>
              <a:srgbClr val="5B9BD4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71755" marR="123825">
              <a:lnSpc>
                <a:spcPts val="3240"/>
              </a:lnSpc>
              <a:spcBef>
                <a:spcPts val="130"/>
              </a:spcBef>
            </a:pP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1959年，全国16</a:t>
            </a:r>
            <a:r>
              <a:rPr sz="1800" b="1" spc="-10" dirty="0">
                <a:solidFill>
                  <a:srgbClr val="1556AD"/>
                </a:solidFill>
                <a:latin typeface="楷体"/>
                <a:cs typeface="楷体"/>
              </a:rPr>
              <a:t>所 </a:t>
            </a: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重点大学之一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56432" y="5413247"/>
            <a:ext cx="2875915" cy="923925"/>
          </a:xfrm>
          <a:prstGeom prst="rect">
            <a:avLst/>
          </a:prstGeom>
          <a:ln w="15240">
            <a:solidFill>
              <a:srgbClr val="5B9BD4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0"/>
              </a:spcBef>
            </a:pP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1984年，国家重点建设的</a:t>
            </a:r>
            <a:r>
              <a:rPr sz="1800" b="1" spc="-10" dirty="0">
                <a:solidFill>
                  <a:srgbClr val="1556AD"/>
                </a:solidFill>
                <a:latin typeface="楷体"/>
                <a:cs typeface="楷体"/>
              </a:rPr>
              <a:t>7</a:t>
            </a:r>
            <a:endParaRPr sz="1800">
              <a:latin typeface="楷体"/>
              <a:cs typeface="楷体"/>
            </a:endParaRPr>
          </a:p>
          <a:p>
            <a:pPr marL="92075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所大学之一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44467" y="3244595"/>
            <a:ext cx="3375660" cy="1016635"/>
          </a:xfrm>
          <a:prstGeom prst="rect">
            <a:avLst/>
          </a:prstGeom>
          <a:ln w="15240">
            <a:solidFill>
              <a:srgbClr val="5B9BD4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70"/>
              </a:spcBef>
            </a:pPr>
            <a:r>
              <a:rPr sz="2000" b="1" spc="5" dirty="0">
                <a:solidFill>
                  <a:srgbClr val="1556AD"/>
                </a:solidFill>
                <a:latin typeface="楷体"/>
                <a:cs typeface="楷体"/>
              </a:rPr>
              <a:t>1</a:t>
            </a:r>
            <a:r>
              <a:rPr sz="2000" b="1" spc="-10" dirty="0">
                <a:solidFill>
                  <a:srgbClr val="1556AD"/>
                </a:solidFill>
                <a:latin typeface="楷体"/>
                <a:cs typeface="楷体"/>
              </a:rPr>
              <a:t>9</a:t>
            </a:r>
            <a:r>
              <a:rPr sz="2000" b="1" dirty="0">
                <a:solidFill>
                  <a:srgbClr val="1556AD"/>
                </a:solidFill>
                <a:latin typeface="楷体"/>
                <a:cs typeface="楷体"/>
              </a:rPr>
              <a:t>9</a:t>
            </a:r>
            <a:r>
              <a:rPr sz="2000" b="1" spc="-5" dirty="0">
                <a:solidFill>
                  <a:srgbClr val="1556AD"/>
                </a:solidFill>
                <a:latin typeface="楷体"/>
                <a:cs typeface="楷体"/>
              </a:rPr>
              <a:t>9</a:t>
            </a:r>
            <a:r>
              <a:rPr sz="2000" b="1" spc="5" dirty="0">
                <a:solidFill>
                  <a:srgbClr val="1556AD"/>
                </a:solidFill>
                <a:latin typeface="楷体"/>
                <a:cs typeface="楷体"/>
              </a:rPr>
              <a:t>年，国</a:t>
            </a:r>
            <a:r>
              <a:rPr sz="2000" b="1" spc="-5" dirty="0">
                <a:solidFill>
                  <a:srgbClr val="1556AD"/>
                </a:solidFill>
                <a:latin typeface="楷体"/>
                <a:cs typeface="楷体"/>
              </a:rPr>
              <a:t>家</a:t>
            </a:r>
            <a:r>
              <a:rPr sz="2000" b="1" spc="10" dirty="0">
                <a:solidFill>
                  <a:srgbClr val="1556AD"/>
                </a:solidFill>
                <a:latin typeface="楷体"/>
                <a:cs typeface="楷体"/>
              </a:rPr>
              <a:t>“</a:t>
            </a:r>
            <a:r>
              <a:rPr sz="2000" b="1" spc="-10" dirty="0">
                <a:solidFill>
                  <a:srgbClr val="1556AD"/>
                </a:solidFill>
                <a:latin typeface="楷体"/>
                <a:cs typeface="楷体"/>
              </a:rPr>
              <a:t>9</a:t>
            </a:r>
            <a:r>
              <a:rPr sz="2000" b="1" spc="10" dirty="0">
                <a:solidFill>
                  <a:srgbClr val="1556AD"/>
                </a:solidFill>
                <a:latin typeface="楷体"/>
                <a:cs typeface="楷体"/>
              </a:rPr>
              <a:t>8</a:t>
            </a:r>
            <a:r>
              <a:rPr sz="2000" b="1" spc="-5" dirty="0">
                <a:solidFill>
                  <a:srgbClr val="1556AD"/>
                </a:solidFill>
                <a:latin typeface="楷体"/>
                <a:cs typeface="楷体"/>
              </a:rPr>
              <a:t>5</a:t>
            </a:r>
            <a:r>
              <a:rPr sz="2000" b="1" spc="5" dirty="0">
                <a:solidFill>
                  <a:srgbClr val="1556AD"/>
                </a:solidFill>
                <a:latin typeface="楷体"/>
                <a:cs typeface="楷体"/>
              </a:rPr>
              <a:t>工程”</a:t>
            </a:r>
            <a:endParaRPr sz="2000">
              <a:latin typeface="楷体"/>
              <a:cs typeface="楷体"/>
            </a:endParaRPr>
          </a:p>
          <a:p>
            <a:pPr marL="9144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1556AD"/>
                </a:solidFill>
                <a:latin typeface="楷体"/>
                <a:cs typeface="楷体"/>
              </a:rPr>
              <a:t>首批重点</a:t>
            </a:r>
            <a:r>
              <a:rPr sz="2000" b="1" spc="-5" dirty="0">
                <a:solidFill>
                  <a:srgbClr val="1556AD"/>
                </a:solidFill>
                <a:latin typeface="楷体"/>
                <a:cs typeface="楷体"/>
              </a:rPr>
              <a:t>建设9</a:t>
            </a:r>
            <a:r>
              <a:rPr sz="2000" b="1" dirty="0">
                <a:solidFill>
                  <a:srgbClr val="1556AD"/>
                </a:solidFill>
                <a:latin typeface="楷体"/>
                <a:cs typeface="楷体"/>
              </a:rPr>
              <a:t>所大学之一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67828" y="4678679"/>
            <a:ext cx="3706495" cy="922019"/>
          </a:xfrm>
          <a:custGeom>
            <a:avLst/>
            <a:gdLst/>
            <a:ahLst/>
            <a:cxnLst/>
            <a:rect l="l" t="t" r="r" b="b"/>
            <a:pathLst>
              <a:path w="3706495" h="922020">
                <a:moveTo>
                  <a:pt x="0" y="922020"/>
                </a:moveTo>
                <a:lnTo>
                  <a:pt x="3706368" y="922020"/>
                </a:lnTo>
                <a:lnTo>
                  <a:pt x="3706368" y="0"/>
                </a:lnTo>
                <a:lnTo>
                  <a:pt x="0" y="0"/>
                </a:lnTo>
                <a:lnTo>
                  <a:pt x="0" y="922020"/>
                </a:lnTo>
                <a:close/>
              </a:path>
            </a:pathLst>
          </a:custGeom>
          <a:ln w="15240">
            <a:solidFill>
              <a:srgbClr val="5B9BD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46821" y="4792726"/>
            <a:ext cx="37134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持续得到“985工程”、“211工程”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46821" y="5204586"/>
            <a:ext cx="946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重点建设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18447" y="2447544"/>
            <a:ext cx="2025650" cy="923925"/>
          </a:xfrm>
          <a:prstGeom prst="rect">
            <a:avLst/>
          </a:prstGeom>
          <a:ln w="15240">
            <a:solidFill>
              <a:srgbClr val="5B9BD4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94"/>
              </a:spcBef>
            </a:pP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2017年，一流大</a:t>
            </a:r>
            <a:endParaRPr sz="1800">
              <a:latin typeface="楷体"/>
              <a:cs typeface="楷体"/>
            </a:endParaRPr>
          </a:p>
          <a:p>
            <a:pPr marL="92075">
              <a:lnSpc>
                <a:spcPct val="100000"/>
              </a:lnSpc>
              <a:spcBef>
                <a:spcPts val="1080"/>
              </a:spcBef>
            </a:pP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学A类高校</a:t>
            </a:r>
            <a:endParaRPr sz="1800">
              <a:latin typeface="楷体"/>
              <a:cs typeface="楷体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49223" y="1648967"/>
            <a:ext cx="10975975" cy="4640580"/>
            <a:chOff x="649223" y="1648967"/>
            <a:chExt cx="10975975" cy="4640580"/>
          </a:xfrm>
        </p:grpSpPr>
        <p:sp>
          <p:nvSpPr>
            <p:cNvPr id="23" name="object 23"/>
            <p:cNvSpPr/>
            <p:nvPr/>
          </p:nvSpPr>
          <p:spPr>
            <a:xfrm>
              <a:off x="1764792" y="5004815"/>
              <a:ext cx="2539365" cy="850900"/>
            </a:xfrm>
            <a:custGeom>
              <a:avLst/>
              <a:gdLst/>
              <a:ahLst/>
              <a:cxnLst/>
              <a:rect l="l" t="t" r="r" b="b"/>
              <a:pathLst>
                <a:path w="2539365" h="850900">
                  <a:moveTo>
                    <a:pt x="350520" y="688848"/>
                  </a:moveTo>
                  <a:lnTo>
                    <a:pt x="0" y="527304"/>
                  </a:lnTo>
                  <a:lnTo>
                    <a:pt x="0" y="850392"/>
                  </a:lnTo>
                  <a:lnTo>
                    <a:pt x="350520" y="688848"/>
                  </a:lnTo>
                  <a:close/>
                </a:path>
                <a:path w="2539365" h="850900">
                  <a:moveTo>
                    <a:pt x="2538984" y="161544"/>
                  </a:moveTo>
                  <a:lnTo>
                    <a:pt x="2188464" y="0"/>
                  </a:lnTo>
                  <a:lnTo>
                    <a:pt x="2188464" y="323088"/>
                  </a:lnTo>
                  <a:lnTo>
                    <a:pt x="2538984" y="1615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41491" y="4390644"/>
              <a:ext cx="737870" cy="576580"/>
            </a:xfrm>
            <a:custGeom>
              <a:avLst/>
              <a:gdLst/>
              <a:ahLst/>
              <a:cxnLst/>
              <a:rect l="l" t="t" r="r" b="b"/>
              <a:pathLst>
                <a:path w="737870" h="576579">
                  <a:moveTo>
                    <a:pt x="368808" y="0"/>
                  </a:moveTo>
                  <a:lnTo>
                    <a:pt x="314303" y="3121"/>
                  </a:lnTo>
                  <a:lnTo>
                    <a:pt x="262283" y="12190"/>
                  </a:lnTo>
                  <a:lnTo>
                    <a:pt x="213318" y="26762"/>
                  </a:lnTo>
                  <a:lnTo>
                    <a:pt x="167978" y="46390"/>
                  </a:lnTo>
                  <a:lnTo>
                    <a:pt x="126834" y="70632"/>
                  </a:lnTo>
                  <a:lnTo>
                    <a:pt x="90455" y="99041"/>
                  </a:lnTo>
                  <a:lnTo>
                    <a:pt x="59411" y="131173"/>
                  </a:lnTo>
                  <a:lnTo>
                    <a:pt x="34274" y="166584"/>
                  </a:lnTo>
                  <a:lnTo>
                    <a:pt x="15613" y="204828"/>
                  </a:lnTo>
                  <a:lnTo>
                    <a:pt x="3998" y="245460"/>
                  </a:lnTo>
                  <a:lnTo>
                    <a:pt x="0" y="288035"/>
                  </a:lnTo>
                  <a:lnTo>
                    <a:pt x="3998" y="330611"/>
                  </a:lnTo>
                  <a:lnTo>
                    <a:pt x="15613" y="371243"/>
                  </a:lnTo>
                  <a:lnTo>
                    <a:pt x="34274" y="409487"/>
                  </a:lnTo>
                  <a:lnTo>
                    <a:pt x="59411" y="444898"/>
                  </a:lnTo>
                  <a:lnTo>
                    <a:pt x="90455" y="477030"/>
                  </a:lnTo>
                  <a:lnTo>
                    <a:pt x="126834" y="505439"/>
                  </a:lnTo>
                  <a:lnTo>
                    <a:pt x="167978" y="529681"/>
                  </a:lnTo>
                  <a:lnTo>
                    <a:pt x="213318" y="549309"/>
                  </a:lnTo>
                  <a:lnTo>
                    <a:pt x="262283" y="563881"/>
                  </a:lnTo>
                  <a:lnTo>
                    <a:pt x="314303" y="572950"/>
                  </a:lnTo>
                  <a:lnTo>
                    <a:pt x="368808" y="576071"/>
                  </a:lnTo>
                  <a:lnTo>
                    <a:pt x="423312" y="572950"/>
                  </a:lnTo>
                  <a:lnTo>
                    <a:pt x="475332" y="563881"/>
                  </a:lnTo>
                  <a:lnTo>
                    <a:pt x="524297" y="549309"/>
                  </a:lnTo>
                  <a:lnTo>
                    <a:pt x="569637" y="529681"/>
                  </a:lnTo>
                  <a:lnTo>
                    <a:pt x="610781" y="505439"/>
                  </a:lnTo>
                  <a:lnTo>
                    <a:pt x="647160" y="477030"/>
                  </a:lnTo>
                  <a:lnTo>
                    <a:pt x="678204" y="444898"/>
                  </a:lnTo>
                  <a:lnTo>
                    <a:pt x="703341" y="409487"/>
                  </a:lnTo>
                  <a:lnTo>
                    <a:pt x="722002" y="371243"/>
                  </a:lnTo>
                  <a:lnTo>
                    <a:pt x="733617" y="330611"/>
                  </a:lnTo>
                  <a:lnTo>
                    <a:pt x="737615" y="288035"/>
                  </a:lnTo>
                  <a:lnTo>
                    <a:pt x="733617" y="245460"/>
                  </a:lnTo>
                  <a:lnTo>
                    <a:pt x="722002" y="204828"/>
                  </a:lnTo>
                  <a:lnTo>
                    <a:pt x="703341" y="166584"/>
                  </a:lnTo>
                  <a:lnTo>
                    <a:pt x="678204" y="131173"/>
                  </a:lnTo>
                  <a:lnTo>
                    <a:pt x="647160" y="99041"/>
                  </a:lnTo>
                  <a:lnTo>
                    <a:pt x="610781" y="70632"/>
                  </a:lnTo>
                  <a:lnTo>
                    <a:pt x="569637" y="46390"/>
                  </a:lnTo>
                  <a:lnTo>
                    <a:pt x="524297" y="26762"/>
                  </a:lnTo>
                  <a:lnTo>
                    <a:pt x="475332" y="12190"/>
                  </a:lnTo>
                  <a:lnTo>
                    <a:pt x="423312" y="3121"/>
                  </a:lnTo>
                  <a:lnTo>
                    <a:pt x="368808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41491" y="4390644"/>
              <a:ext cx="737870" cy="576580"/>
            </a:xfrm>
            <a:custGeom>
              <a:avLst/>
              <a:gdLst/>
              <a:ahLst/>
              <a:cxnLst/>
              <a:rect l="l" t="t" r="r" b="b"/>
              <a:pathLst>
                <a:path w="737870" h="576579">
                  <a:moveTo>
                    <a:pt x="0" y="288035"/>
                  </a:moveTo>
                  <a:lnTo>
                    <a:pt x="3998" y="245460"/>
                  </a:lnTo>
                  <a:lnTo>
                    <a:pt x="15613" y="204828"/>
                  </a:lnTo>
                  <a:lnTo>
                    <a:pt x="34274" y="166584"/>
                  </a:lnTo>
                  <a:lnTo>
                    <a:pt x="59411" y="131173"/>
                  </a:lnTo>
                  <a:lnTo>
                    <a:pt x="90455" y="99041"/>
                  </a:lnTo>
                  <a:lnTo>
                    <a:pt x="126834" y="70632"/>
                  </a:lnTo>
                  <a:lnTo>
                    <a:pt x="167978" y="46390"/>
                  </a:lnTo>
                  <a:lnTo>
                    <a:pt x="213318" y="26762"/>
                  </a:lnTo>
                  <a:lnTo>
                    <a:pt x="262283" y="12190"/>
                  </a:lnTo>
                  <a:lnTo>
                    <a:pt x="314303" y="3121"/>
                  </a:lnTo>
                  <a:lnTo>
                    <a:pt x="368808" y="0"/>
                  </a:lnTo>
                  <a:lnTo>
                    <a:pt x="423312" y="3121"/>
                  </a:lnTo>
                  <a:lnTo>
                    <a:pt x="475332" y="12190"/>
                  </a:lnTo>
                  <a:lnTo>
                    <a:pt x="524297" y="26762"/>
                  </a:lnTo>
                  <a:lnTo>
                    <a:pt x="569637" y="46390"/>
                  </a:lnTo>
                  <a:lnTo>
                    <a:pt x="610781" y="70632"/>
                  </a:lnTo>
                  <a:lnTo>
                    <a:pt x="647160" y="99041"/>
                  </a:lnTo>
                  <a:lnTo>
                    <a:pt x="678204" y="131173"/>
                  </a:lnTo>
                  <a:lnTo>
                    <a:pt x="703341" y="166584"/>
                  </a:lnTo>
                  <a:lnTo>
                    <a:pt x="722002" y="204828"/>
                  </a:lnTo>
                  <a:lnTo>
                    <a:pt x="733617" y="245460"/>
                  </a:lnTo>
                  <a:lnTo>
                    <a:pt x="737615" y="288035"/>
                  </a:lnTo>
                  <a:lnTo>
                    <a:pt x="733617" y="330611"/>
                  </a:lnTo>
                  <a:lnTo>
                    <a:pt x="722002" y="371243"/>
                  </a:lnTo>
                  <a:lnTo>
                    <a:pt x="703341" y="409487"/>
                  </a:lnTo>
                  <a:lnTo>
                    <a:pt x="678204" y="444898"/>
                  </a:lnTo>
                  <a:lnTo>
                    <a:pt x="647160" y="477030"/>
                  </a:lnTo>
                  <a:lnTo>
                    <a:pt x="610781" y="505439"/>
                  </a:lnTo>
                  <a:lnTo>
                    <a:pt x="569637" y="529681"/>
                  </a:lnTo>
                  <a:lnTo>
                    <a:pt x="524297" y="549309"/>
                  </a:lnTo>
                  <a:lnTo>
                    <a:pt x="475332" y="563881"/>
                  </a:lnTo>
                  <a:lnTo>
                    <a:pt x="423312" y="572950"/>
                  </a:lnTo>
                  <a:lnTo>
                    <a:pt x="368808" y="576071"/>
                  </a:lnTo>
                  <a:lnTo>
                    <a:pt x="314303" y="572950"/>
                  </a:lnTo>
                  <a:lnTo>
                    <a:pt x="262283" y="563881"/>
                  </a:lnTo>
                  <a:lnTo>
                    <a:pt x="213318" y="549309"/>
                  </a:lnTo>
                  <a:lnTo>
                    <a:pt x="167978" y="529681"/>
                  </a:lnTo>
                  <a:lnTo>
                    <a:pt x="126834" y="505439"/>
                  </a:lnTo>
                  <a:lnTo>
                    <a:pt x="90455" y="477030"/>
                  </a:lnTo>
                  <a:lnTo>
                    <a:pt x="59411" y="444898"/>
                  </a:lnTo>
                  <a:lnTo>
                    <a:pt x="34274" y="409487"/>
                  </a:lnTo>
                  <a:lnTo>
                    <a:pt x="15613" y="371243"/>
                  </a:lnTo>
                  <a:lnTo>
                    <a:pt x="3998" y="330611"/>
                  </a:lnTo>
                  <a:lnTo>
                    <a:pt x="0" y="28803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2952" y="4521707"/>
              <a:ext cx="350520" cy="323215"/>
            </a:xfrm>
            <a:custGeom>
              <a:avLst/>
              <a:gdLst/>
              <a:ahLst/>
              <a:cxnLst/>
              <a:rect l="l" t="t" r="r" b="b"/>
              <a:pathLst>
                <a:path w="350520" h="323214">
                  <a:moveTo>
                    <a:pt x="0" y="0"/>
                  </a:moveTo>
                  <a:lnTo>
                    <a:pt x="0" y="323088"/>
                  </a:lnTo>
                  <a:lnTo>
                    <a:pt x="350520" y="161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71459" y="3893819"/>
              <a:ext cx="739140" cy="576580"/>
            </a:xfrm>
            <a:custGeom>
              <a:avLst/>
              <a:gdLst/>
              <a:ahLst/>
              <a:cxnLst/>
              <a:rect l="l" t="t" r="r" b="b"/>
              <a:pathLst>
                <a:path w="739140" h="576579">
                  <a:moveTo>
                    <a:pt x="369570" y="0"/>
                  </a:moveTo>
                  <a:lnTo>
                    <a:pt x="314961" y="3121"/>
                  </a:lnTo>
                  <a:lnTo>
                    <a:pt x="262840" y="12190"/>
                  </a:lnTo>
                  <a:lnTo>
                    <a:pt x="213776" y="26762"/>
                  </a:lnTo>
                  <a:lnTo>
                    <a:pt x="168343" y="46390"/>
                  </a:lnTo>
                  <a:lnTo>
                    <a:pt x="127112" y="70632"/>
                  </a:lnTo>
                  <a:lnTo>
                    <a:pt x="90655" y="99041"/>
                  </a:lnTo>
                  <a:lnTo>
                    <a:pt x="59544" y="131173"/>
                  </a:lnTo>
                  <a:lnTo>
                    <a:pt x="34351" y="166584"/>
                  </a:lnTo>
                  <a:lnTo>
                    <a:pt x="15648" y="204828"/>
                  </a:lnTo>
                  <a:lnTo>
                    <a:pt x="4007" y="245460"/>
                  </a:lnTo>
                  <a:lnTo>
                    <a:pt x="0" y="288035"/>
                  </a:lnTo>
                  <a:lnTo>
                    <a:pt x="4007" y="330611"/>
                  </a:lnTo>
                  <a:lnTo>
                    <a:pt x="15648" y="371243"/>
                  </a:lnTo>
                  <a:lnTo>
                    <a:pt x="34351" y="409487"/>
                  </a:lnTo>
                  <a:lnTo>
                    <a:pt x="59544" y="444898"/>
                  </a:lnTo>
                  <a:lnTo>
                    <a:pt x="90655" y="477030"/>
                  </a:lnTo>
                  <a:lnTo>
                    <a:pt x="127112" y="505439"/>
                  </a:lnTo>
                  <a:lnTo>
                    <a:pt x="168343" y="529681"/>
                  </a:lnTo>
                  <a:lnTo>
                    <a:pt x="213776" y="549309"/>
                  </a:lnTo>
                  <a:lnTo>
                    <a:pt x="262840" y="563881"/>
                  </a:lnTo>
                  <a:lnTo>
                    <a:pt x="314961" y="572950"/>
                  </a:lnTo>
                  <a:lnTo>
                    <a:pt x="369570" y="576071"/>
                  </a:lnTo>
                  <a:lnTo>
                    <a:pt x="424178" y="572950"/>
                  </a:lnTo>
                  <a:lnTo>
                    <a:pt x="476299" y="563881"/>
                  </a:lnTo>
                  <a:lnTo>
                    <a:pt x="525363" y="549309"/>
                  </a:lnTo>
                  <a:lnTo>
                    <a:pt x="570796" y="529681"/>
                  </a:lnTo>
                  <a:lnTo>
                    <a:pt x="612027" y="505439"/>
                  </a:lnTo>
                  <a:lnTo>
                    <a:pt x="648484" y="477030"/>
                  </a:lnTo>
                  <a:lnTo>
                    <a:pt x="679595" y="444898"/>
                  </a:lnTo>
                  <a:lnTo>
                    <a:pt x="704788" y="409487"/>
                  </a:lnTo>
                  <a:lnTo>
                    <a:pt x="723491" y="371243"/>
                  </a:lnTo>
                  <a:lnTo>
                    <a:pt x="735132" y="330611"/>
                  </a:lnTo>
                  <a:lnTo>
                    <a:pt x="739140" y="288035"/>
                  </a:lnTo>
                  <a:lnTo>
                    <a:pt x="735132" y="245460"/>
                  </a:lnTo>
                  <a:lnTo>
                    <a:pt x="723491" y="204828"/>
                  </a:lnTo>
                  <a:lnTo>
                    <a:pt x="704788" y="166584"/>
                  </a:lnTo>
                  <a:lnTo>
                    <a:pt x="679595" y="131173"/>
                  </a:lnTo>
                  <a:lnTo>
                    <a:pt x="648484" y="99041"/>
                  </a:lnTo>
                  <a:lnTo>
                    <a:pt x="612027" y="70632"/>
                  </a:lnTo>
                  <a:lnTo>
                    <a:pt x="570796" y="46390"/>
                  </a:lnTo>
                  <a:lnTo>
                    <a:pt x="525363" y="26762"/>
                  </a:lnTo>
                  <a:lnTo>
                    <a:pt x="476299" y="12190"/>
                  </a:lnTo>
                  <a:lnTo>
                    <a:pt x="424178" y="3121"/>
                  </a:lnTo>
                  <a:lnTo>
                    <a:pt x="36957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71459" y="3893819"/>
              <a:ext cx="739140" cy="576580"/>
            </a:xfrm>
            <a:custGeom>
              <a:avLst/>
              <a:gdLst/>
              <a:ahLst/>
              <a:cxnLst/>
              <a:rect l="l" t="t" r="r" b="b"/>
              <a:pathLst>
                <a:path w="739140" h="576579">
                  <a:moveTo>
                    <a:pt x="0" y="288035"/>
                  </a:moveTo>
                  <a:lnTo>
                    <a:pt x="4007" y="245460"/>
                  </a:lnTo>
                  <a:lnTo>
                    <a:pt x="15648" y="204828"/>
                  </a:lnTo>
                  <a:lnTo>
                    <a:pt x="34351" y="166584"/>
                  </a:lnTo>
                  <a:lnTo>
                    <a:pt x="59544" y="131173"/>
                  </a:lnTo>
                  <a:lnTo>
                    <a:pt x="90655" y="99041"/>
                  </a:lnTo>
                  <a:lnTo>
                    <a:pt x="127112" y="70632"/>
                  </a:lnTo>
                  <a:lnTo>
                    <a:pt x="168343" y="46390"/>
                  </a:lnTo>
                  <a:lnTo>
                    <a:pt x="213776" y="26762"/>
                  </a:lnTo>
                  <a:lnTo>
                    <a:pt x="262840" y="12190"/>
                  </a:lnTo>
                  <a:lnTo>
                    <a:pt x="314961" y="3121"/>
                  </a:lnTo>
                  <a:lnTo>
                    <a:pt x="369570" y="0"/>
                  </a:lnTo>
                  <a:lnTo>
                    <a:pt x="424178" y="3121"/>
                  </a:lnTo>
                  <a:lnTo>
                    <a:pt x="476299" y="12190"/>
                  </a:lnTo>
                  <a:lnTo>
                    <a:pt x="525363" y="26762"/>
                  </a:lnTo>
                  <a:lnTo>
                    <a:pt x="570796" y="46390"/>
                  </a:lnTo>
                  <a:lnTo>
                    <a:pt x="612027" y="70632"/>
                  </a:lnTo>
                  <a:lnTo>
                    <a:pt x="648484" y="99041"/>
                  </a:lnTo>
                  <a:lnTo>
                    <a:pt x="679595" y="131173"/>
                  </a:lnTo>
                  <a:lnTo>
                    <a:pt x="704788" y="166584"/>
                  </a:lnTo>
                  <a:lnTo>
                    <a:pt x="723491" y="204828"/>
                  </a:lnTo>
                  <a:lnTo>
                    <a:pt x="735132" y="245460"/>
                  </a:lnTo>
                  <a:lnTo>
                    <a:pt x="739140" y="288035"/>
                  </a:lnTo>
                  <a:lnTo>
                    <a:pt x="735132" y="330611"/>
                  </a:lnTo>
                  <a:lnTo>
                    <a:pt x="723491" y="371243"/>
                  </a:lnTo>
                  <a:lnTo>
                    <a:pt x="704788" y="409487"/>
                  </a:lnTo>
                  <a:lnTo>
                    <a:pt x="679595" y="444898"/>
                  </a:lnTo>
                  <a:lnTo>
                    <a:pt x="648484" y="477030"/>
                  </a:lnTo>
                  <a:lnTo>
                    <a:pt x="612027" y="505439"/>
                  </a:lnTo>
                  <a:lnTo>
                    <a:pt x="570796" y="529681"/>
                  </a:lnTo>
                  <a:lnTo>
                    <a:pt x="525363" y="549309"/>
                  </a:lnTo>
                  <a:lnTo>
                    <a:pt x="476299" y="563881"/>
                  </a:lnTo>
                  <a:lnTo>
                    <a:pt x="424178" y="572950"/>
                  </a:lnTo>
                  <a:lnTo>
                    <a:pt x="369570" y="576071"/>
                  </a:lnTo>
                  <a:lnTo>
                    <a:pt x="314961" y="572950"/>
                  </a:lnTo>
                  <a:lnTo>
                    <a:pt x="262840" y="563881"/>
                  </a:lnTo>
                  <a:lnTo>
                    <a:pt x="213776" y="549309"/>
                  </a:lnTo>
                  <a:lnTo>
                    <a:pt x="168343" y="529681"/>
                  </a:lnTo>
                  <a:lnTo>
                    <a:pt x="127112" y="505439"/>
                  </a:lnTo>
                  <a:lnTo>
                    <a:pt x="90655" y="477030"/>
                  </a:lnTo>
                  <a:lnTo>
                    <a:pt x="59544" y="444898"/>
                  </a:lnTo>
                  <a:lnTo>
                    <a:pt x="34351" y="409487"/>
                  </a:lnTo>
                  <a:lnTo>
                    <a:pt x="15648" y="371243"/>
                  </a:lnTo>
                  <a:lnTo>
                    <a:pt x="4007" y="330611"/>
                  </a:lnTo>
                  <a:lnTo>
                    <a:pt x="0" y="288035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124443" y="4024883"/>
              <a:ext cx="350520" cy="321945"/>
            </a:xfrm>
            <a:custGeom>
              <a:avLst/>
              <a:gdLst/>
              <a:ahLst/>
              <a:cxnLst/>
              <a:rect l="l" t="t" r="r" b="b"/>
              <a:pathLst>
                <a:path w="350520" h="321945">
                  <a:moveTo>
                    <a:pt x="0" y="0"/>
                  </a:moveTo>
                  <a:lnTo>
                    <a:pt x="0" y="321564"/>
                  </a:lnTo>
                  <a:lnTo>
                    <a:pt x="350520" y="160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14204" y="3392423"/>
              <a:ext cx="737870" cy="576580"/>
            </a:xfrm>
            <a:custGeom>
              <a:avLst/>
              <a:gdLst/>
              <a:ahLst/>
              <a:cxnLst/>
              <a:rect l="l" t="t" r="r" b="b"/>
              <a:pathLst>
                <a:path w="737870" h="576579">
                  <a:moveTo>
                    <a:pt x="368807" y="0"/>
                  </a:moveTo>
                  <a:lnTo>
                    <a:pt x="314303" y="3121"/>
                  </a:lnTo>
                  <a:lnTo>
                    <a:pt x="262283" y="12190"/>
                  </a:lnTo>
                  <a:lnTo>
                    <a:pt x="213318" y="26762"/>
                  </a:lnTo>
                  <a:lnTo>
                    <a:pt x="167978" y="46390"/>
                  </a:lnTo>
                  <a:lnTo>
                    <a:pt x="126834" y="70632"/>
                  </a:lnTo>
                  <a:lnTo>
                    <a:pt x="90455" y="99041"/>
                  </a:lnTo>
                  <a:lnTo>
                    <a:pt x="59411" y="131173"/>
                  </a:lnTo>
                  <a:lnTo>
                    <a:pt x="34274" y="166584"/>
                  </a:lnTo>
                  <a:lnTo>
                    <a:pt x="15613" y="204828"/>
                  </a:lnTo>
                  <a:lnTo>
                    <a:pt x="3998" y="245460"/>
                  </a:lnTo>
                  <a:lnTo>
                    <a:pt x="0" y="288036"/>
                  </a:lnTo>
                  <a:lnTo>
                    <a:pt x="3998" y="330611"/>
                  </a:lnTo>
                  <a:lnTo>
                    <a:pt x="15613" y="371243"/>
                  </a:lnTo>
                  <a:lnTo>
                    <a:pt x="34274" y="409487"/>
                  </a:lnTo>
                  <a:lnTo>
                    <a:pt x="59411" y="444898"/>
                  </a:lnTo>
                  <a:lnTo>
                    <a:pt x="90455" y="477030"/>
                  </a:lnTo>
                  <a:lnTo>
                    <a:pt x="126834" y="505439"/>
                  </a:lnTo>
                  <a:lnTo>
                    <a:pt x="167978" y="529681"/>
                  </a:lnTo>
                  <a:lnTo>
                    <a:pt x="213318" y="549309"/>
                  </a:lnTo>
                  <a:lnTo>
                    <a:pt x="262283" y="563881"/>
                  </a:lnTo>
                  <a:lnTo>
                    <a:pt x="314303" y="572950"/>
                  </a:lnTo>
                  <a:lnTo>
                    <a:pt x="368807" y="576071"/>
                  </a:lnTo>
                  <a:lnTo>
                    <a:pt x="423312" y="572950"/>
                  </a:lnTo>
                  <a:lnTo>
                    <a:pt x="475332" y="563881"/>
                  </a:lnTo>
                  <a:lnTo>
                    <a:pt x="524297" y="549309"/>
                  </a:lnTo>
                  <a:lnTo>
                    <a:pt x="569637" y="529681"/>
                  </a:lnTo>
                  <a:lnTo>
                    <a:pt x="610781" y="505439"/>
                  </a:lnTo>
                  <a:lnTo>
                    <a:pt x="647160" y="477030"/>
                  </a:lnTo>
                  <a:lnTo>
                    <a:pt x="678204" y="444898"/>
                  </a:lnTo>
                  <a:lnTo>
                    <a:pt x="703341" y="409487"/>
                  </a:lnTo>
                  <a:lnTo>
                    <a:pt x="722002" y="371243"/>
                  </a:lnTo>
                  <a:lnTo>
                    <a:pt x="733617" y="330611"/>
                  </a:lnTo>
                  <a:lnTo>
                    <a:pt x="737616" y="288036"/>
                  </a:lnTo>
                  <a:lnTo>
                    <a:pt x="733617" y="245460"/>
                  </a:lnTo>
                  <a:lnTo>
                    <a:pt x="722002" y="204828"/>
                  </a:lnTo>
                  <a:lnTo>
                    <a:pt x="703341" y="166584"/>
                  </a:lnTo>
                  <a:lnTo>
                    <a:pt x="678204" y="131173"/>
                  </a:lnTo>
                  <a:lnTo>
                    <a:pt x="647160" y="99041"/>
                  </a:lnTo>
                  <a:lnTo>
                    <a:pt x="610781" y="70632"/>
                  </a:lnTo>
                  <a:lnTo>
                    <a:pt x="569637" y="46390"/>
                  </a:lnTo>
                  <a:lnTo>
                    <a:pt x="524297" y="26762"/>
                  </a:lnTo>
                  <a:lnTo>
                    <a:pt x="475332" y="12190"/>
                  </a:lnTo>
                  <a:lnTo>
                    <a:pt x="423312" y="3121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14204" y="3392423"/>
              <a:ext cx="737870" cy="576580"/>
            </a:xfrm>
            <a:custGeom>
              <a:avLst/>
              <a:gdLst/>
              <a:ahLst/>
              <a:cxnLst/>
              <a:rect l="l" t="t" r="r" b="b"/>
              <a:pathLst>
                <a:path w="737870" h="576579">
                  <a:moveTo>
                    <a:pt x="0" y="288036"/>
                  </a:moveTo>
                  <a:lnTo>
                    <a:pt x="3998" y="245460"/>
                  </a:lnTo>
                  <a:lnTo>
                    <a:pt x="15613" y="204828"/>
                  </a:lnTo>
                  <a:lnTo>
                    <a:pt x="34274" y="166584"/>
                  </a:lnTo>
                  <a:lnTo>
                    <a:pt x="59411" y="131173"/>
                  </a:lnTo>
                  <a:lnTo>
                    <a:pt x="90455" y="99041"/>
                  </a:lnTo>
                  <a:lnTo>
                    <a:pt x="126834" y="70632"/>
                  </a:lnTo>
                  <a:lnTo>
                    <a:pt x="167978" y="46390"/>
                  </a:lnTo>
                  <a:lnTo>
                    <a:pt x="213318" y="26762"/>
                  </a:lnTo>
                  <a:lnTo>
                    <a:pt x="262283" y="12190"/>
                  </a:lnTo>
                  <a:lnTo>
                    <a:pt x="314303" y="3121"/>
                  </a:lnTo>
                  <a:lnTo>
                    <a:pt x="368807" y="0"/>
                  </a:lnTo>
                  <a:lnTo>
                    <a:pt x="423312" y="3121"/>
                  </a:lnTo>
                  <a:lnTo>
                    <a:pt x="475332" y="12190"/>
                  </a:lnTo>
                  <a:lnTo>
                    <a:pt x="524297" y="26762"/>
                  </a:lnTo>
                  <a:lnTo>
                    <a:pt x="569637" y="46390"/>
                  </a:lnTo>
                  <a:lnTo>
                    <a:pt x="610781" y="70632"/>
                  </a:lnTo>
                  <a:lnTo>
                    <a:pt x="647160" y="99041"/>
                  </a:lnTo>
                  <a:lnTo>
                    <a:pt x="678204" y="131173"/>
                  </a:lnTo>
                  <a:lnTo>
                    <a:pt x="703341" y="166584"/>
                  </a:lnTo>
                  <a:lnTo>
                    <a:pt x="722002" y="204828"/>
                  </a:lnTo>
                  <a:lnTo>
                    <a:pt x="733617" y="245460"/>
                  </a:lnTo>
                  <a:lnTo>
                    <a:pt x="737616" y="288036"/>
                  </a:lnTo>
                  <a:lnTo>
                    <a:pt x="733617" y="330611"/>
                  </a:lnTo>
                  <a:lnTo>
                    <a:pt x="722002" y="371243"/>
                  </a:lnTo>
                  <a:lnTo>
                    <a:pt x="703341" y="409487"/>
                  </a:lnTo>
                  <a:lnTo>
                    <a:pt x="678204" y="444898"/>
                  </a:lnTo>
                  <a:lnTo>
                    <a:pt x="647160" y="477030"/>
                  </a:lnTo>
                  <a:lnTo>
                    <a:pt x="610781" y="505439"/>
                  </a:lnTo>
                  <a:lnTo>
                    <a:pt x="569637" y="529681"/>
                  </a:lnTo>
                  <a:lnTo>
                    <a:pt x="524297" y="549309"/>
                  </a:lnTo>
                  <a:lnTo>
                    <a:pt x="475332" y="563881"/>
                  </a:lnTo>
                  <a:lnTo>
                    <a:pt x="423312" y="572950"/>
                  </a:lnTo>
                  <a:lnTo>
                    <a:pt x="368807" y="576071"/>
                  </a:lnTo>
                  <a:lnTo>
                    <a:pt x="314303" y="572950"/>
                  </a:lnTo>
                  <a:lnTo>
                    <a:pt x="262283" y="563881"/>
                  </a:lnTo>
                  <a:lnTo>
                    <a:pt x="213318" y="549309"/>
                  </a:lnTo>
                  <a:lnTo>
                    <a:pt x="167978" y="529681"/>
                  </a:lnTo>
                  <a:lnTo>
                    <a:pt x="126834" y="505439"/>
                  </a:lnTo>
                  <a:lnTo>
                    <a:pt x="90455" y="477030"/>
                  </a:lnTo>
                  <a:lnTo>
                    <a:pt x="59411" y="444898"/>
                  </a:lnTo>
                  <a:lnTo>
                    <a:pt x="34274" y="409487"/>
                  </a:lnTo>
                  <a:lnTo>
                    <a:pt x="15613" y="371243"/>
                  </a:lnTo>
                  <a:lnTo>
                    <a:pt x="3998" y="330611"/>
                  </a:lnTo>
                  <a:lnTo>
                    <a:pt x="0" y="28803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244328" y="3541775"/>
              <a:ext cx="350520" cy="323215"/>
            </a:xfrm>
            <a:custGeom>
              <a:avLst/>
              <a:gdLst/>
              <a:ahLst/>
              <a:cxnLst/>
              <a:rect l="l" t="t" r="r" b="b"/>
              <a:pathLst>
                <a:path w="350520" h="323214">
                  <a:moveTo>
                    <a:pt x="0" y="0"/>
                  </a:moveTo>
                  <a:lnTo>
                    <a:pt x="0" y="323088"/>
                  </a:lnTo>
                  <a:lnTo>
                    <a:pt x="350520" y="161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9224" y="1648967"/>
              <a:ext cx="10975975" cy="4640580"/>
            </a:xfrm>
            <a:custGeom>
              <a:avLst/>
              <a:gdLst/>
              <a:ahLst/>
              <a:cxnLst/>
              <a:rect l="l" t="t" r="r" b="b"/>
              <a:pathLst>
                <a:path w="10975975" h="4640580">
                  <a:moveTo>
                    <a:pt x="413004" y="4640580"/>
                  </a:moveTo>
                  <a:lnTo>
                    <a:pt x="206502" y="3991356"/>
                  </a:lnTo>
                  <a:lnTo>
                    <a:pt x="0" y="4640580"/>
                  </a:lnTo>
                  <a:lnTo>
                    <a:pt x="413004" y="4640580"/>
                  </a:lnTo>
                  <a:close/>
                </a:path>
                <a:path w="10975975" h="4640580">
                  <a:moveTo>
                    <a:pt x="6612636" y="2494788"/>
                  </a:moveTo>
                  <a:lnTo>
                    <a:pt x="6519672" y="2494788"/>
                  </a:lnTo>
                  <a:lnTo>
                    <a:pt x="6519672" y="3070860"/>
                  </a:lnTo>
                  <a:lnTo>
                    <a:pt x="6612636" y="3070860"/>
                  </a:lnTo>
                  <a:lnTo>
                    <a:pt x="6612636" y="2494788"/>
                  </a:lnTo>
                  <a:close/>
                </a:path>
                <a:path w="10975975" h="4640580">
                  <a:moveTo>
                    <a:pt x="10975848" y="649224"/>
                  </a:moveTo>
                  <a:lnTo>
                    <a:pt x="10768584" y="0"/>
                  </a:lnTo>
                  <a:lnTo>
                    <a:pt x="10561320" y="649224"/>
                  </a:lnTo>
                  <a:lnTo>
                    <a:pt x="10975848" y="649224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38301" y="1227851"/>
            <a:ext cx="8683625" cy="1221740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450"/>
              </a:spcBef>
              <a:buFont typeface="Wingdings"/>
              <a:buChar char=""/>
              <a:tabLst>
                <a:tab pos="470534" algn="l"/>
              </a:tabLst>
            </a:pP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学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校使命</a:t>
            </a: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：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为民族</a:t>
            </a: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而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生，为</a:t>
            </a: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国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家而立</a:t>
            </a: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为时代</a:t>
            </a:r>
            <a:r>
              <a:rPr sz="2800" b="1" dirty="0">
                <a:solidFill>
                  <a:srgbClr val="FF0000"/>
                </a:solidFill>
                <a:latin typeface="楷体"/>
                <a:cs typeface="楷体"/>
              </a:rPr>
              <a:t>而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歌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。</a:t>
            </a:r>
            <a:endParaRPr sz="2800" dirty="0">
              <a:latin typeface="楷体"/>
              <a:cs typeface="楷体"/>
            </a:endParaRPr>
          </a:p>
          <a:p>
            <a:pPr marL="469900" indent="-457834">
              <a:lnSpc>
                <a:spcPct val="100000"/>
              </a:lnSpc>
              <a:spcBef>
                <a:spcPts val="1345"/>
              </a:spcBef>
              <a:buFont typeface="Wingdings"/>
              <a:buChar char=""/>
              <a:tabLst>
                <a:tab pos="470534" algn="l"/>
              </a:tabLst>
            </a:pP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办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学定位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：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扎根西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部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，服务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国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家，世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界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一</a:t>
            </a:r>
            <a:r>
              <a:rPr sz="2800" b="1" spc="55" dirty="0">
                <a:solidFill>
                  <a:srgbClr val="FF0000"/>
                </a:solidFill>
                <a:latin typeface="楷体"/>
                <a:cs typeface="楷体"/>
              </a:rPr>
              <a:t>流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。</a:t>
            </a:r>
            <a:endParaRPr sz="2800" dirty="0">
              <a:latin typeface="楷体"/>
              <a:cs typeface="楷体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295780" y="291465"/>
            <a:ext cx="7135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兴</a:t>
            </a:r>
            <a:r>
              <a:rPr spc="-5" dirty="0"/>
              <a:t>学强</a:t>
            </a:r>
            <a:r>
              <a:rPr dirty="0"/>
              <a:t>国</a:t>
            </a:r>
            <a:r>
              <a:rPr spc="-5" dirty="0"/>
              <a:t>，奋</a:t>
            </a:r>
            <a:r>
              <a:rPr dirty="0"/>
              <a:t>斗</a:t>
            </a:r>
            <a:r>
              <a:rPr spc="-5" dirty="0"/>
              <a:t>爱国</a:t>
            </a:r>
            <a:r>
              <a:rPr dirty="0"/>
              <a:t>，</a:t>
            </a:r>
            <a:r>
              <a:rPr spc="-5" dirty="0"/>
              <a:t>创新</a:t>
            </a:r>
            <a:r>
              <a:rPr dirty="0"/>
              <a:t>报</a:t>
            </a:r>
            <a:r>
              <a:rPr spc="-5" dirty="0"/>
              <a:t>国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888229"/>
            <a:ext cx="12192000" cy="4970145"/>
            <a:chOff x="0" y="1888229"/>
            <a:chExt cx="12192000" cy="497014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9220" y="2819"/>
                  </a:lnTo>
                  <a:lnTo>
                    <a:pt x="10832668" y="5791"/>
                  </a:lnTo>
                  <a:lnTo>
                    <a:pt x="10530586" y="8115"/>
                  </a:lnTo>
                  <a:lnTo>
                    <a:pt x="1042454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5056" y="6522720"/>
              <a:ext cx="1243583" cy="3124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82" y="1888229"/>
              <a:ext cx="3295693" cy="46337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1564" y="4520183"/>
              <a:ext cx="3497580" cy="20558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4235" y="4520183"/>
              <a:ext cx="3438144" cy="20314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49267" y="1991868"/>
              <a:ext cx="7344409" cy="2411095"/>
            </a:xfrm>
            <a:custGeom>
              <a:avLst/>
              <a:gdLst/>
              <a:ahLst/>
              <a:cxnLst/>
              <a:rect l="l" t="t" r="r" b="b"/>
              <a:pathLst>
                <a:path w="7344409" h="2411095">
                  <a:moveTo>
                    <a:pt x="0" y="2410967"/>
                  </a:moveTo>
                  <a:lnTo>
                    <a:pt x="7344156" y="2410967"/>
                  </a:lnTo>
                  <a:lnTo>
                    <a:pt x="7344156" y="0"/>
                  </a:lnTo>
                  <a:lnTo>
                    <a:pt x="0" y="0"/>
                  </a:lnTo>
                  <a:lnTo>
                    <a:pt x="0" y="2410967"/>
                  </a:lnTo>
                  <a:close/>
                </a:path>
              </a:pathLst>
            </a:custGeom>
            <a:ln w="12191">
              <a:solidFill>
                <a:srgbClr val="005D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98063" y="1080007"/>
            <a:ext cx="53282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【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铸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就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伟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大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的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“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西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迁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精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神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”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】</a:t>
            </a:r>
            <a:endParaRPr sz="3200">
              <a:latin typeface="楷体"/>
              <a:cs typeface="楷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216408"/>
            <a:ext cx="859790" cy="492759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259079">
              <a:lnSpc>
                <a:spcPts val="3875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0" y="708647"/>
            <a:ext cx="859790" cy="24701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142875">
              <a:lnSpc>
                <a:spcPts val="1705"/>
              </a:lnSpc>
            </a:pP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xfrm>
            <a:off x="4523359" y="2243988"/>
            <a:ext cx="6154420" cy="19648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5150" algn="just">
              <a:lnSpc>
                <a:spcPct val="150000"/>
              </a:lnSpc>
              <a:spcBef>
                <a:spcPts val="100"/>
              </a:spcBef>
            </a:pPr>
            <a:r>
              <a:rPr spc="100" dirty="0"/>
              <a:t>向当</a:t>
            </a:r>
            <a:r>
              <a:rPr spc="90" dirty="0"/>
              <a:t>年</a:t>
            </a:r>
            <a:r>
              <a:rPr spc="100" dirty="0"/>
              <a:t>响应</a:t>
            </a:r>
            <a:r>
              <a:rPr spc="90" dirty="0"/>
              <a:t>国</a:t>
            </a:r>
            <a:r>
              <a:rPr spc="100" dirty="0"/>
              <a:t>家</a:t>
            </a:r>
            <a:r>
              <a:rPr spc="90" dirty="0"/>
              <a:t>号</a:t>
            </a:r>
            <a:r>
              <a:rPr spc="100" dirty="0"/>
              <a:t>召献</a:t>
            </a:r>
            <a:r>
              <a:rPr spc="90" dirty="0"/>
              <a:t>身</a:t>
            </a:r>
            <a:r>
              <a:rPr spc="100" dirty="0"/>
              <a:t>大</a:t>
            </a:r>
            <a:r>
              <a:rPr spc="90" dirty="0"/>
              <a:t>西</a:t>
            </a:r>
            <a:r>
              <a:rPr spc="100" dirty="0"/>
              <a:t>北建</a:t>
            </a:r>
            <a:r>
              <a:rPr spc="90" dirty="0"/>
              <a:t>设</a:t>
            </a:r>
            <a:r>
              <a:rPr spc="100" dirty="0"/>
              <a:t>的</a:t>
            </a:r>
            <a:r>
              <a:rPr spc="90" dirty="0"/>
              <a:t>交</a:t>
            </a:r>
            <a:r>
              <a:rPr spc="-15" dirty="0"/>
              <a:t>大 </a:t>
            </a:r>
            <a:r>
              <a:rPr spc="30" dirty="0" err="1"/>
              <a:t>老同志</a:t>
            </a:r>
            <a:r>
              <a:rPr spc="40" dirty="0" err="1"/>
              <a:t>们</a:t>
            </a:r>
            <a:r>
              <a:rPr spc="30" dirty="0" err="1"/>
              <a:t>致以崇高</a:t>
            </a:r>
            <a:r>
              <a:rPr spc="40" dirty="0" err="1"/>
              <a:t>的</a:t>
            </a:r>
            <a:r>
              <a:rPr spc="30" dirty="0" err="1"/>
              <a:t>敬</a:t>
            </a:r>
            <a:r>
              <a:rPr spc="55" dirty="0" err="1"/>
              <a:t>意</a:t>
            </a:r>
            <a:r>
              <a:rPr spc="-15" dirty="0" err="1"/>
              <a:t>。</a:t>
            </a:r>
            <a:r>
              <a:rPr spc="30" dirty="0" err="1"/>
              <a:t>祝大家健康长</a:t>
            </a:r>
            <a:r>
              <a:rPr spc="35" dirty="0" err="1"/>
              <a:t>寿</a:t>
            </a:r>
            <a:r>
              <a:rPr spc="30" dirty="0" err="1"/>
              <a:t>、</a:t>
            </a:r>
            <a:r>
              <a:rPr spc="-15" dirty="0" err="1"/>
              <a:t>晚</a:t>
            </a:r>
            <a:r>
              <a:rPr spc="90" dirty="0" err="1"/>
              <a:t>年幸</a:t>
            </a:r>
            <a:r>
              <a:rPr spc="95" dirty="0" err="1"/>
              <a:t>福</a:t>
            </a:r>
            <a:r>
              <a:rPr spc="90" dirty="0" err="1"/>
              <a:t>。</a:t>
            </a:r>
            <a:r>
              <a:rPr spc="75" dirty="0" err="1">
                <a:solidFill>
                  <a:srgbClr val="C00000"/>
                </a:solidFill>
              </a:rPr>
              <a:t>也</a:t>
            </a:r>
            <a:r>
              <a:rPr spc="90" dirty="0" err="1">
                <a:solidFill>
                  <a:srgbClr val="C00000"/>
                </a:solidFill>
              </a:rPr>
              <a:t>希望西安</a:t>
            </a:r>
            <a:r>
              <a:rPr spc="75" dirty="0" err="1">
                <a:solidFill>
                  <a:srgbClr val="C00000"/>
                </a:solidFill>
              </a:rPr>
              <a:t>交</a:t>
            </a:r>
            <a:r>
              <a:rPr spc="90" dirty="0" err="1">
                <a:solidFill>
                  <a:srgbClr val="C00000"/>
                </a:solidFill>
              </a:rPr>
              <a:t>通大学师</a:t>
            </a:r>
            <a:r>
              <a:rPr spc="75" dirty="0" err="1">
                <a:solidFill>
                  <a:srgbClr val="C00000"/>
                </a:solidFill>
              </a:rPr>
              <a:t>生</a:t>
            </a:r>
            <a:r>
              <a:rPr spc="90" dirty="0" err="1">
                <a:solidFill>
                  <a:srgbClr val="C00000"/>
                </a:solidFill>
              </a:rPr>
              <a:t>传承好西迁</a:t>
            </a:r>
            <a:r>
              <a:rPr spc="-15" dirty="0" err="1">
                <a:solidFill>
                  <a:srgbClr val="C00000"/>
                </a:solidFill>
              </a:rPr>
              <a:t>精</a:t>
            </a:r>
            <a:r>
              <a:rPr spc="5" dirty="0" err="1">
                <a:solidFill>
                  <a:srgbClr val="C00000"/>
                </a:solidFill>
              </a:rPr>
              <a:t>神</a:t>
            </a:r>
            <a:r>
              <a:rPr spc="-15" dirty="0">
                <a:solidFill>
                  <a:srgbClr val="C00000"/>
                </a:solidFill>
              </a:rPr>
              <a:t>，</a:t>
            </a:r>
            <a:r>
              <a:rPr lang="zh-CN" altLang="en-US" spc="-10" dirty="0">
                <a:solidFill>
                  <a:srgbClr val="C00000"/>
                </a:solidFill>
              </a:rPr>
              <a:t>为</a:t>
            </a:r>
            <a:r>
              <a:rPr lang="zh-CN" altLang="en-US" spc="5" dirty="0">
                <a:solidFill>
                  <a:srgbClr val="C00000"/>
                </a:solidFill>
              </a:rPr>
              <a:t>西</a:t>
            </a:r>
            <a:r>
              <a:rPr spc="-10" dirty="0" err="1">
                <a:solidFill>
                  <a:srgbClr val="C00000"/>
                </a:solidFill>
              </a:rPr>
              <a:t>部</a:t>
            </a:r>
            <a:r>
              <a:rPr spc="5" dirty="0" err="1">
                <a:solidFill>
                  <a:srgbClr val="C00000"/>
                </a:solidFill>
              </a:rPr>
              <a:t>发展</a:t>
            </a:r>
            <a:r>
              <a:rPr spc="-5" dirty="0" err="1">
                <a:solidFill>
                  <a:srgbClr val="C00000"/>
                </a:solidFill>
              </a:rPr>
              <a:t>、</a:t>
            </a:r>
            <a:r>
              <a:rPr spc="5" dirty="0" err="1">
                <a:solidFill>
                  <a:srgbClr val="C00000"/>
                </a:solidFill>
              </a:rPr>
              <a:t>国</a:t>
            </a:r>
            <a:r>
              <a:rPr spc="-5" dirty="0" err="1">
                <a:solidFill>
                  <a:srgbClr val="C00000"/>
                </a:solidFill>
              </a:rPr>
              <a:t>家</a:t>
            </a:r>
            <a:r>
              <a:rPr spc="5" dirty="0" err="1">
                <a:solidFill>
                  <a:srgbClr val="C00000"/>
                </a:solidFill>
              </a:rPr>
              <a:t>建</a:t>
            </a:r>
            <a:r>
              <a:rPr spc="-5" dirty="0" err="1">
                <a:solidFill>
                  <a:srgbClr val="C00000"/>
                </a:solidFill>
              </a:rPr>
              <a:t>设奉</a:t>
            </a:r>
            <a:r>
              <a:rPr spc="5" dirty="0" err="1">
                <a:solidFill>
                  <a:srgbClr val="C00000"/>
                </a:solidFill>
              </a:rPr>
              <a:t>献</a:t>
            </a:r>
            <a:r>
              <a:rPr spc="-5" dirty="0" err="1">
                <a:solidFill>
                  <a:srgbClr val="C00000"/>
                </a:solidFill>
              </a:rPr>
              <a:t>智</a:t>
            </a:r>
            <a:r>
              <a:rPr spc="5" dirty="0" err="1">
                <a:solidFill>
                  <a:srgbClr val="C00000"/>
                </a:solidFill>
              </a:rPr>
              <a:t>慧</a:t>
            </a:r>
            <a:r>
              <a:rPr spc="-5" dirty="0" err="1">
                <a:solidFill>
                  <a:srgbClr val="C00000"/>
                </a:solidFill>
              </a:rPr>
              <a:t>和力</a:t>
            </a:r>
            <a:r>
              <a:rPr spc="5" dirty="0" err="1">
                <a:solidFill>
                  <a:srgbClr val="C00000"/>
                </a:solidFill>
              </a:rPr>
              <a:t>量</a:t>
            </a:r>
            <a:r>
              <a:rPr spc="-15" dirty="0">
                <a:solidFill>
                  <a:srgbClr val="C00000"/>
                </a:solidFill>
              </a:rPr>
              <a:t>。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4279391" y="1679473"/>
            <a:ext cx="6946900" cy="777240"/>
            <a:chOff x="4279391" y="1679473"/>
            <a:chExt cx="6946900" cy="77724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9391" y="1679473"/>
              <a:ext cx="6879335" cy="6933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1395" y="1755660"/>
              <a:ext cx="6914388" cy="7010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338828" y="1719072"/>
            <a:ext cx="6765290" cy="581025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16954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335"/>
              </a:spcBef>
            </a:pPr>
            <a:r>
              <a:rPr sz="2200" b="1" dirty="0">
                <a:solidFill>
                  <a:srgbClr val="FFFFFF"/>
                </a:solidFill>
                <a:latin typeface="黑体"/>
                <a:cs typeface="黑体"/>
              </a:rPr>
              <a:t>习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近平</a:t>
            </a:r>
            <a:r>
              <a:rPr sz="2200" b="1" dirty="0">
                <a:solidFill>
                  <a:srgbClr val="FFFFFF"/>
                </a:solidFill>
                <a:latin typeface="黑体"/>
                <a:cs typeface="黑体"/>
              </a:rPr>
              <a:t>总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书</a:t>
            </a:r>
            <a:r>
              <a:rPr sz="2200" b="1" dirty="0">
                <a:solidFill>
                  <a:srgbClr val="FFFFFF"/>
                </a:solidFill>
                <a:latin typeface="黑体"/>
                <a:cs typeface="黑体"/>
              </a:rPr>
              <a:t>记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对西</a:t>
            </a:r>
            <a:r>
              <a:rPr sz="2200" b="1" dirty="0">
                <a:solidFill>
                  <a:srgbClr val="FFFFFF"/>
                </a:solidFill>
                <a:latin typeface="黑体"/>
                <a:cs typeface="黑体"/>
              </a:rPr>
              <a:t>安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交</a:t>
            </a:r>
            <a:r>
              <a:rPr sz="2200" b="1" dirty="0">
                <a:solidFill>
                  <a:srgbClr val="FFFFFF"/>
                </a:solidFill>
                <a:latin typeface="黑体"/>
                <a:cs typeface="黑体"/>
              </a:rPr>
              <a:t>大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“西</a:t>
            </a:r>
            <a:r>
              <a:rPr sz="2200" b="1" dirty="0">
                <a:solidFill>
                  <a:srgbClr val="FFFFFF"/>
                </a:solidFill>
                <a:latin typeface="黑体"/>
                <a:cs typeface="黑体"/>
              </a:rPr>
              <a:t>迁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精</a:t>
            </a:r>
            <a:r>
              <a:rPr sz="2200" b="1" dirty="0">
                <a:solidFill>
                  <a:srgbClr val="FFFFFF"/>
                </a:solidFill>
                <a:latin typeface="黑体"/>
                <a:cs typeface="黑体"/>
              </a:rPr>
              <a:t>神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”作</a:t>
            </a:r>
            <a:r>
              <a:rPr sz="2200" b="1" dirty="0">
                <a:solidFill>
                  <a:srgbClr val="FFFFFF"/>
                </a:solidFill>
                <a:latin typeface="黑体"/>
                <a:cs typeface="黑体"/>
              </a:rPr>
              <a:t>出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重</a:t>
            </a:r>
            <a:r>
              <a:rPr sz="2200" b="1" dirty="0">
                <a:solidFill>
                  <a:srgbClr val="FFFFFF"/>
                </a:solidFill>
                <a:latin typeface="黑体"/>
                <a:cs typeface="黑体"/>
              </a:rPr>
              <a:t>要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指</a:t>
            </a:r>
            <a:r>
              <a:rPr sz="2200" b="1" spc="-15" dirty="0">
                <a:solidFill>
                  <a:srgbClr val="FFFFFF"/>
                </a:solidFill>
                <a:latin typeface="黑体"/>
                <a:cs typeface="黑体"/>
              </a:rPr>
              <a:t>示</a:t>
            </a:r>
            <a:endParaRPr sz="2200">
              <a:latin typeface="黑体"/>
              <a:cs typeface="黑体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328166" y="232663"/>
            <a:ext cx="8658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（</a:t>
            </a:r>
            <a:r>
              <a:rPr spc="-5" dirty="0"/>
              <a:t>一）</a:t>
            </a:r>
            <a:r>
              <a:rPr dirty="0"/>
              <a:t>兴</a:t>
            </a:r>
            <a:r>
              <a:rPr spc="-5" dirty="0"/>
              <a:t>学强</a:t>
            </a:r>
            <a:r>
              <a:rPr dirty="0"/>
              <a:t>国</a:t>
            </a:r>
            <a:r>
              <a:rPr spc="-5" dirty="0"/>
              <a:t>，奋</a:t>
            </a:r>
            <a:r>
              <a:rPr dirty="0"/>
              <a:t>斗</a:t>
            </a:r>
            <a:r>
              <a:rPr spc="-5" dirty="0"/>
              <a:t>爱国</a:t>
            </a:r>
            <a:r>
              <a:rPr dirty="0"/>
              <a:t>，</a:t>
            </a:r>
            <a:r>
              <a:rPr spc="-5" dirty="0"/>
              <a:t>创新</a:t>
            </a:r>
            <a:r>
              <a:rPr dirty="0"/>
              <a:t>报</a:t>
            </a:r>
            <a:r>
              <a:rPr spc="-5" dirty="0"/>
              <a:t>国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82540" y="2389632"/>
            <a:ext cx="6992111" cy="407060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8739" y="1240612"/>
            <a:ext cx="12272645" cy="478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【</a:t>
            </a:r>
            <a:r>
              <a:rPr sz="2800" b="1" spc="60" dirty="0">
                <a:solidFill>
                  <a:srgbClr val="FF0000"/>
                </a:solidFill>
                <a:latin typeface="楷体"/>
                <a:cs typeface="楷体"/>
              </a:rPr>
              <a:t>4</a:t>
            </a:r>
            <a:r>
              <a:rPr sz="2800" b="1" spc="75" dirty="0">
                <a:solidFill>
                  <a:srgbClr val="FF0000"/>
                </a:solidFill>
                <a:latin typeface="楷体"/>
                <a:cs typeface="楷体"/>
              </a:rPr>
              <a:t>月</a:t>
            </a:r>
            <a:r>
              <a:rPr sz="2800" b="1" spc="30" dirty="0">
                <a:solidFill>
                  <a:srgbClr val="FF0000"/>
                </a:solidFill>
                <a:latin typeface="楷体"/>
                <a:cs typeface="楷体"/>
              </a:rPr>
              <a:t>22</a:t>
            </a:r>
            <a:r>
              <a:rPr sz="2800" b="1" spc="75" dirty="0">
                <a:solidFill>
                  <a:srgbClr val="FF0000"/>
                </a:solidFill>
                <a:latin typeface="楷体"/>
                <a:cs typeface="楷体"/>
              </a:rPr>
              <a:t>日</a:t>
            </a:r>
            <a:r>
              <a:rPr sz="2800" b="1" spc="65" dirty="0">
                <a:solidFill>
                  <a:srgbClr val="FF0000"/>
                </a:solidFill>
                <a:latin typeface="楷体"/>
                <a:cs typeface="楷体"/>
              </a:rPr>
              <a:t>，</a:t>
            </a:r>
            <a:r>
              <a:rPr sz="2800" b="1" spc="60" dirty="0">
                <a:solidFill>
                  <a:srgbClr val="FF0000"/>
                </a:solidFill>
                <a:latin typeface="楷体"/>
                <a:cs typeface="楷体"/>
              </a:rPr>
              <a:t>总书</a:t>
            </a:r>
            <a:r>
              <a:rPr sz="2800" b="1" spc="70" dirty="0">
                <a:solidFill>
                  <a:srgbClr val="FF0000"/>
                </a:solidFill>
                <a:latin typeface="楷体"/>
                <a:cs typeface="楷体"/>
              </a:rPr>
              <a:t>记</a:t>
            </a:r>
            <a:r>
              <a:rPr sz="2800" b="1" spc="60" dirty="0">
                <a:solidFill>
                  <a:srgbClr val="FF0000"/>
                </a:solidFill>
                <a:latin typeface="楷体"/>
                <a:cs typeface="楷体"/>
              </a:rPr>
              <a:t>莅校视</a:t>
            </a:r>
            <a:r>
              <a:rPr sz="2800" b="1" spc="70" dirty="0">
                <a:solidFill>
                  <a:srgbClr val="FF0000"/>
                </a:solidFill>
                <a:latin typeface="楷体"/>
                <a:cs typeface="楷体"/>
              </a:rPr>
              <a:t>察</a:t>
            </a:r>
            <a:r>
              <a:rPr sz="2800" b="1" spc="60" dirty="0">
                <a:solidFill>
                  <a:srgbClr val="FF0000"/>
                </a:solidFill>
                <a:latin typeface="楷体"/>
                <a:cs typeface="楷体"/>
              </a:rPr>
              <a:t>重要讲</a:t>
            </a:r>
            <a:r>
              <a:rPr sz="2800" b="1" spc="70" dirty="0">
                <a:solidFill>
                  <a:srgbClr val="FF0000"/>
                </a:solidFill>
                <a:latin typeface="楷体"/>
                <a:cs typeface="楷体"/>
              </a:rPr>
              <a:t>话</a:t>
            </a:r>
            <a:r>
              <a:rPr sz="2800" b="1" spc="85" dirty="0">
                <a:solidFill>
                  <a:srgbClr val="FF0000"/>
                </a:solidFill>
                <a:latin typeface="楷体"/>
                <a:cs typeface="楷体"/>
              </a:rPr>
              <a:t>：</a:t>
            </a:r>
            <a:r>
              <a:rPr sz="2800" b="1" spc="85" dirty="0">
                <a:solidFill>
                  <a:srgbClr val="1556AD"/>
                </a:solidFill>
                <a:latin typeface="楷体"/>
                <a:cs typeface="楷体"/>
              </a:rPr>
              <a:t>“</a:t>
            </a:r>
            <a:r>
              <a:rPr sz="2800" b="1" spc="60" dirty="0">
                <a:solidFill>
                  <a:srgbClr val="1556AD"/>
                </a:solidFill>
                <a:latin typeface="楷体"/>
                <a:cs typeface="楷体"/>
              </a:rPr>
              <a:t>西</a:t>
            </a:r>
            <a:r>
              <a:rPr sz="2800" b="1" spc="70" dirty="0">
                <a:solidFill>
                  <a:srgbClr val="1556AD"/>
                </a:solidFill>
                <a:latin typeface="楷体"/>
                <a:cs typeface="楷体"/>
              </a:rPr>
              <a:t>迁</a:t>
            </a:r>
            <a:r>
              <a:rPr sz="2800" b="1" spc="60" dirty="0">
                <a:solidFill>
                  <a:srgbClr val="1556AD"/>
                </a:solidFill>
                <a:latin typeface="楷体"/>
                <a:cs typeface="楷体"/>
              </a:rPr>
              <a:t>精</a:t>
            </a:r>
            <a:r>
              <a:rPr sz="2800" b="1" spc="80" dirty="0">
                <a:solidFill>
                  <a:srgbClr val="1556AD"/>
                </a:solidFill>
                <a:latin typeface="楷体"/>
                <a:cs typeface="楷体"/>
              </a:rPr>
              <a:t>神</a:t>
            </a:r>
            <a:r>
              <a:rPr sz="2800" b="1" spc="65" dirty="0">
                <a:solidFill>
                  <a:srgbClr val="1556AD"/>
                </a:solidFill>
                <a:latin typeface="楷体"/>
                <a:cs typeface="楷体"/>
              </a:rPr>
              <a:t>”</a:t>
            </a:r>
            <a:r>
              <a:rPr sz="2800" b="1" spc="70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60" dirty="0">
                <a:solidFill>
                  <a:srgbClr val="1556AD"/>
                </a:solidFill>
                <a:latin typeface="楷体"/>
                <a:cs typeface="楷体"/>
              </a:rPr>
              <a:t>核心是</a:t>
            </a:r>
            <a:r>
              <a:rPr sz="2800" b="1" spc="70" dirty="0">
                <a:solidFill>
                  <a:srgbClr val="1556AD"/>
                </a:solidFill>
                <a:latin typeface="楷体"/>
                <a:cs typeface="楷体"/>
              </a:rPr>
              <a:t>爱</a:t>
            </a:r>
            <a:r>
              <a:rPr sz="2800" b="1" spc="60" dirty="0">
                <a:solidFill>
                  <a:srgbClr val="1556AD"/>
                </a:solidFill>
                <a:latin typeface="楷体"/>
                <a:cs typeface="楷体"/>
              </a:rPr>
              <a:t>国主</a:t>
            </a:r>
            <a:r>
              <a:rPr sz="2800" b="1" spc="90" dirty="0">
                <a:solidFill>
                  <a:srgbClr val="1556AD"/>
                </a:solidFill>
                <a:latin typeface="楷体"/>
                <a:cs typeface="楷体"/>
              </a:rPr>
              <a:t>义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，  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精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髓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是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听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党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指</a:t>
            </a:r>
            <a:r>
              <a:rPr sz="2800" b="1" spc="50" dirty="0">
                <a:solidFill>
                  <a:srgbClr val="1556AD"/>
                </a:solidFill>
                <a:latin typeface="楷体"/>
                <a:cs typeface="楷体"/>
              </a:rPr>
              <a:t>挥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、</a:t>
            </a:r>
            <a:r>
              <a:rPr sz="2800" b="1" spc="30" dirty="0">
                <a:solidFill>
                  <a:srgbClr val="1556AD"/>
                </a:solidFill>
                <a:latin typeface="楷体"/>
                <a:cs typeface="楷体"/>
              </a:rPr>
              <a:t>跟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党</a:t>
            </a:r>
            <a:r>
              <a:rPr sz="2800" b="1" spc="35" dirty="0">
                <a:solidFill>
                  <a:srgbClr val="1556AD"/>
                </a:solidFill>
                <a:latin typeface="楷体"/>
                <a:cs typeface="楷体"/>
              </a:rPr>
              <a:t>走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真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正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是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与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党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和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国</a:t>
            </a:r>
            <a:r>
              <a:rPr sz="2800" b="1" spc="40" dirty="0">
                <a:solidFill>
                  <a:srgbClr val="1556AD"/>
                </a:solidFill>
                <a:latin typeface="楷体"/>
                <a:cs typeface="楷体"/>
              </a:rPr>
              <a:t>家</a:t>
            </a:r>
            <a:r>
              <a:rPr sz="2800" b="1" spc="30" dirty="0">
                <a:solidFill>
                  <a:srgbClr val="1556AD"/>
                </a:solidFill>
                <a:latin typeface="楷体"/>
                <a:cs typeface="楷体"/>
              </a:rPr>
              <a:t>、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民</a:t>
            </a:r>
            <a:r>
              <a:rPr sz="2800" b="1" spc="30" dirty="0">
                <a:solidFill>
                  <a:srgbClr val="1556AD"/>
                </a:solidFill>
                <a:latin typeface="楷体"/>
                <a:cs typeface="楷体"/>
              </a:rPr>
              <a:t>族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和</a:t>
            </a:r>
            <a:r>
              <a:rPr sz="2800" b="1" spc="30" dirty="0">
                <a:solidFill>
                  <a:srgbClr val="1556AD"/>
                </a:solidFill>
                <a:latin typeface="楷体"/>
                <a:cs typeface="楷体"/>
              </a:rPr>
              <a:t>人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民</a:t>
            </a:r>
            <a:r>
              <a:rPr sz="2800" b="1" spc="30" dirty="0">
                <a:solidFill>
                  <a:srgbClr val="1556AD"/>
                </a:solidFill>
                <a:latin typeface="楷体"/>
                <a:cs typeface="楷体"/>
              </a:rPr>
              <a:t>同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呼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吸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、共命运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】</a:t>
            </a:r>
            <a:endParaRPr sz="2800" dirty="0">
              <a:latin typeface="楷体"/>
              <a:cs typeface="楷体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50" dirty="0">
              <a:latin typeface="楷体"/>
              <a:cs typeface="楷体"/>
            </a:endParaRPr>
          </a:p>
          <a:p>
            <a:pPr marL="5149215" marR="104775">
              <a:lnSpc>
                <a:spcPct val="150000"/>
              </a:lnSpc>
            </a:pP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“党中央良苦用心，把一个最好的大学从上海迁到 </a:t>
            </a:r>
            <a:r>
              <a:rPr sz="2400" spc="-5" dirty="0" err="1">
                <a:solidFill>
                  <a:srgbClr val="FFFFFF"/>
                </a:solidFill>
                <a:latin typeface="黑体"/>
                <a:cs typeface="黑体"/>
              </a:rPr>
              <a:t>这里，是为了什么呢？是为了我们中华民族，新中</a:t>
            </a:r>
            <a:r>
              <a:rPr sz="2400" spc="-5" dirty="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latin typeface="黑体"/>
                <a:cs typeface="黑体"/>
              </a:rPr>
              <a:t>国</a:t>
            </a:r>
            <a:r>
              <a:rPr sz="2400" dirty="0" err="1">
                <a:solidFill>
                  <a:srgbClr val="FFFFFF"/>
                </a:solidFill>
                <a:latin typeface="黑体"/>
                <a:cs typeface="黑体"/>
              </a:rPr>
              <a:t>的发展，教育布局，工业布局，拉动、推动西部</a:t>
            </a:r>
            <a:r>
              <a:rPr sz="2400" dirty="0">
                <a:solidFill>
                  <a:srgbClr val="FFFFFF"/>
                </a:solidFill>
                <a:latin typeface="黑体"/>
                <a:cs typeface="黑体"/>
              </a:rPr>
              <a:t> 的发展，做出的战略部署”。 “对于西部开发、对于整个国家的经济社会发展布 局，培养了大量的人才，做出了很大的科技贡献。”</a:t>
            </a:r>
            <a:endParaRPr sz="2400" dirty="0">
              <a:latin typeface="黑体"/>
              <a:cs typeface="黑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18005" y="258317"/>
            <a:ext cx="8661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（一）兴</a:t>
            </a:r>
            <a:r>
              <a:rPr dirty="0"/>
              <a:t>学</a:t>
            </a:r>
            <a:r>
              <a:rPr spc="-5" dirty="0">
                <a:latin typeface="等线"/>
                <a:cs typeface="等线"/>
              </a:rPr>
              <a:t>强国，奋斗爱国，创新报国</a:t>
            </a: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6705B842-F700-4EE2-B3F5-C05DD252C71E}"/>
              </a:ext>
            </a:extLst>
          </p:cNvPr>
          <p:cNvSpPr txBox="1"/>
          <p:nvPr/>
        </p:nvSpPr>
        <p:spPr>
          <a:xfrm>
            <a:off x="139292" y="2257609"/>
            <a:ext cx="4666516" cy="44152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5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2019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年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月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15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日，李克强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总理考察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交</a:t>
            </a:r>
            <a:r>
              <a:rPr sz="2800" spc="15" dirty="0">
                <a:solidFill>
                  <a:srgbClr val="FF0000"/>
                </a:solidFill>
                <a:latin typeface="黑体"/>
                <a:cs typeface="黑体"/>
              </a:rPr>
              <a:t>大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：  </a:t>
            </a:r>
            <a:r>
              <a:rPr sz="2800" spc="5" dirty="0">
                <a:solidFill>
                  <a:srgbClr val="1556AD"/>
                </a:solidFill>
                <a:latin typeface="黑体"/>
                <a:cs typeface="黑体"/>
              </a:rPr>
              <a:t>“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古人说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西北有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高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楼，上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与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浮云齐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。</a:t>
            </a:r>
            <a:r>
              <a:rPr sz="2800" b="1" spc="-5" dirty="0">
                <a:solidFill>
                  <a:srgbClr val="FF0000"/>
                </a:solidFill>
                <a:latin typeface="楷体"/>
                <a:cs typeface="楷体"/>
              </a:rPr>
              <a:t>愿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为 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双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鸿鹄，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奋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翅起高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飞</a:t>
            </a:r>
            <a:r>
              <a:rPr sz="2800" b="1" spc="25" dirty="0">
                <a:solidFill>
                  <a:srgbClr val="FF0000"/>
                </a:solidFill>
                <a:latin typeface="楷体"/>
                <a:cs typeface="楷体"/>
              </a:rPr>
              <a:t>。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有高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楼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就要有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支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撑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高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楼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的基础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西安交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大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体现了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西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北有高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楼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筑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巢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引凤，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孔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雀留在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西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北，希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望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你们留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在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西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北 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贡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献力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量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。”</a:t>
            </a:r>
            <a:endParaRPr sz="28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234793" y="4129710"/>
            <a:ext cx="2580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0000"/>
                </a:solidFill>
                <a:latin typeface="楷体"/>
                <a:cs typeface="楷体"/>
              </a:rPr>
              <a:t>引自：李</a:t>
            </a:r>
            <a:r>
              <a:rPr sz="2000" b="1" spc="-5" dirty="0">
                <a:solidFill>
                  <a:srgbClr val="FF0000"/>
                </a:solidFill>
                <a:latin typeface="楷体"/>
                <a:cs typeface="楷体"/>
              </a:rPr>
              <a:t>德毅</a:t>
            </a:r>
            <a:r>
              <a:rPr sz="2000" b="1" spc="5" dirty="0">
                <a:solidFill>
                  <a:srgbClr val="FF0000"/>
                </a:solidFill>
                <a:latin typeface="楷体"/>
                <a:cs typeface="楷体"/>
              </a:rPr>
              <a:t>院士报</a:t>
            </a:r>
            <a:r>
              <a:rPr sz="2000" b="1" spc="-5" dirty="0">
                <a:solidFill>
                  <a:srgbClr val="FF0000"/>
                </a:solidFill>
                <a:latin typeface="楷体"/>
                <a:cs typeface="楷体"/>
              </a:rPr>
              <a:t>告</a:t>
            </a:r>
            <a:endParaRPr sz="2000">
              <a:latin typeface="楷体"/>
              <a:cs typeface="楷体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865" y="1295400"/>
            <a:ext cx="9240520" cy="3139440"/>
            <a:chOff x="432816" y="3240151"/>
            <a:chExt cx="9240520" cy="31394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896" y="6019800"/>
              <a:ext cx="8252459" cy="3596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816" y="5169408"/>
              <a:ext cx="4090416" cy="11871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0939" y="4002024"/>
              <a:ext cx="5961888" cy="10927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213" y="3240151"/>
              <a:ext cx="2943390" cy="129959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97573" y="4156227"/>
            <a:ext cx="9315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0000"/>
                </a:solidFill>
                <a:latin typeface="微软雅黑"/>
                <a:cs typeface="微软雅黑"/>
              </a:rPr>
              <a:t>5000</a:t>
            </a:r>
            <a:r>
              <a:rPr sz="1600" b="1" spc="-5" dirty="0">
                <a:solidFill>
                  <a:srgbClr val="FF0000"/>
                </a:solidFill>
                <a:latin typeface="微软雅黑"/>
                <a:cs typeface="微软雅黑"/>
              </a:rPr>
              <a:t>年前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6314" y="2674950"/>
            <a:ext cx="31877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0000"/>
                </a:solidFill>
                <a:latin typeface="微软雅黑"/>
                <a:cs typeface="微软雅黑"/>
              </a:rPr>
              <a:t>未</a:t>
            </a:r>
            <a:r>
              <a:rPr sz="1600" b="1" spc="-5" dirty="0">
                <a:solidFill>
                  <a:srgbClr val="FF0000"/>
                </a:solidFill>
                <a:latin typeface="微软雅黑"/>
                <a:cs typeface="微软雅黑"/>
              </a:rPr>
              <a:t>来</a:t>
            </a:r>
            <a:r>
              <a:rPr sz="1600" b="1" spc="430" dirty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sz="1600" b="1" spc="-10" dirty="0">
                <a:latin typeface="微软雅黑"/>
                <a:cs typeface="微软雅黑"/>
              </a:rPr>
              <a:t>认识意识精神，造就智慧人类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0849" y="3201796"/>
            <a:ext cx="670560" cy="722630"/>
            <a:chOff x="685800" y="5146547"/>
            <a:chExt cx="670560" cy="72263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615" y="5705855"/>
              <a:ext cx="585216" cy="1630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800" y="5146547"/>
              <a:ext cx="670560" cy="6629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800" y="5146547"/>
              <a:ext cx="665988" cy="66446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791689" y="2674950"/>
            <a:ext cx="19577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4370" algn="l"/>
              </a:tabLst>
            </a:pP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6223" y="3413455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333E50"/>
                </a:solidFill>
                <a:latin typeface="微软雅黑"/>
                <a:cs typeface="微软雅黑"/>
              </a:rPr>
              <a:t>语言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88632" y="2843657"/>
            <a:ext cx="894715" cy="966469"/>
            <a:chOff x="1243583" y="4788408"/>
            <a:chExt cx="894715" cy="966469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0639" y="5535168"/>
              <a:ext cx="783335" cy="2194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583" y="4788408"/>
              <a:ext cx="894588" cy="886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3583" y="4788408"/>
              <a:ext cx="888491" cy="89001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239635" y="3058287"/>
            <a:ext cx="63373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030" marR="5080" indent="-10096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E50"/>
                </a:solidFill>
                <a:latin typeface="微软雅黑"/>
                <a:cs typeface="微软雅黑"/>
              </a:rPr>
              <a:t>文字和 符号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09128" y="2595245"/>
            <a:ext cx="878205" cy="946785"/>
            <a:chOff x="2164079" y="4539996"/>
            <a:chExt cx="878205" cy="946785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135" y="5271516"/>
              <a:ext cx="766572" cy="2148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64079" y="4539996"/>
              <a:ext cx="877824" cy="8686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64079" y="4539996"/>
              <a:ext cx="871727" cy="87172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118603" y="2628010"/>
            <a:ext cx="63373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1600" algn="just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/>
                <a:cs typeface="微软雅黑"/>
              </a:rPr>
              <a:t>物理 化学 生物学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137100" y="1661033"/>
            <a:ext cx="3624579" cy="1767205"/>
            <a:chOff x="2292051" y="3605784"/>
            <a:chExt cx="3624579" cy="1767205"/>
          </a:xfrm>
        </p:grpSpPr>
        <p:sp>
          <p:nvSpPr>
            <p:cNvPr id="35" name="object 35"/>
            <p:cNvSpPr/>
            <p:nvPr/>
          </p:nvSpPr>
          <p:spPr>
            <a:xfrm>
              <a:off x="2292045" y="5106035"/>
              <a:ext cx="721360" cy="266700"/>
            </a:xfrm>
            <a:custGeom>
              <a:avLst/>
              <a:gdLst/>
              <a:ahLst/>
              <a:cxnLst/>
              <a:rect l="l" t="t" r="r" b="b"/>
              <a:pathLst>
                <a:path w="721360" h="266700">
                  <a:moveTo>
                    <a:pt x="720775" y="32473"/>
                  </a:moveTo>
                  <a:lnTo>
                    <a:pt x="715949" y="0"/>
                  </a:lnTo>
                  <a:lnTo>
                    <a:pt x="706615" y="13360"/>
                  </a:lnTo>
                  <a:lnTo>
                    <a:pt x="695985" y="26708"/>
                  </a:lnTo>
                  <a:lnTo>
                    <a:pt x="633666" y="85064"/>
                  </a:lnTo>
                  <a:lnTo>
                    <a:pt x="591832" y="113944"/>
                  </a:lnTo>
                  <a:lnTo>
                    <a:pt x="546608" y="139458"/>
                  </a:lnTo>
                  <a:lnTo>
                    <a:pt x="499122" y="161188"/>
                  </a:lnTo>
                  <a:lnTo>
                    <a:pt x="450532" y="178714"/>
                  </a:lnTo>
                  <a:lnTo>
                    <a:pt x="408114" y="185851"/>
                  </a:lnTo>
                  <a:lnTo>
                    <a:pt x="355930" y="187693"/>
                  </a:lnTo>
                  <a:lnTo>
                    <a:pt x="304317" y="185229"/>
                  </a:lnTo>
                  <a:lnTo>
                    <a:pt x="265328" y="179984"/>
                  </a:lnTo>
                  <a:lnTo>
                    <a:pt x="187261" y="152552"/>
                  </a:lnTo>
                  <a:lnTo>
                    <a:pt x="141884" y="130632"/>
                  </a:lnTo>
                  <a:lnTo>
                    <a:pt x="100647" y="105841"/>
                  </a:lnTo>
                  <a:lnTo>
                    <a:pt x="61214" y="74053"/>
                  </a:lnTo>
                  <a:lnTo>
                    <a:pt x="30276" y="41084"/>
                  </a:lnTo>
                  <a:lnTo>
                    <a:pt x="6019" y="6985"/>
                  </a:lnTo>
                  <a:lnTo>
                    <a:pt x="0" y="39306"/>
                  </a:lnTo>
                  <a:lnTo>
                    <a:pt x="33591" y="114211"/>
                  </a:lnTo>
                  <a:lnTo>
                    <a:pt x="69989" y="152717"/>
                  </a:lnTo>
                  <a:lnTo>
                    <a:pt x="117335" y="189191"/>
                  </a:lnTo>
                  <a:lnTo>
                    <a:pt x="157010" y="211886"/>
                  </a:lnTo>
                  <a:lnTo>
                    <a:pt x="158940" y="213321"/>
                  </a:lnTo>
                  <a:lnTo>
                    <a:pt x="162128" y="214807"/>
                  </a:lnTo>
                  <a:lnTo>
                    <a:pt x="174040" y="221615"/>
                  </a:lnTo>
                  <a:lnTo>
                    <a:pt x="197319" y="231178"/>
                  </a:lnTo>
                  <a:lnTo>
                    <a:pt x="207454" y="235877"/>
                  </a:lnTo>
                  <a:lnTo>
                    <a:pt x="211670" y="237058"/>
                  </a:lnTo>
                  <a:lnTo>
                    <a:pt x="234467" y="246405"/>
                  </a:lnTo>
                  <a:lnTo>
                    <a:pt x="292366" y="261327"/>
                  </a:lnTo>
                  <a:lnTo>
                    <a:pt x="345122" y="266369"/>
                  </a:lnTo>
                  <a:lnTo>
                    <a:pt x="371767" y="263525"/>
                  </a:lnTo>
                  <a:lnTo>
                    <a:pt x="400507" y="263842"/>
                  </a:lnTo>
                  <a:lnTo>
                    <a:pt x="452932" y="256159"/>
                  </a:lnTo>
                  <a:lnTo>
                    <a:pt x="495490" y="240741"/>
                  </a:lnTo>
                  <a:lnTo>
                    <a:pt x="502119" y="235788"/>
                  </a:lnTo>
                  <a:lnTo>
                    <a:pt x="506285" y="234429"/>
                  </a:lnTo>
                  <a:lnTo>
                    <a:pt x="509790" y="232422"/>
                  </a:lnTo>
                  <a:lnTo>
                    <a:pt x="565086" y="210096"/>
                  </a:lnTo>
                  <a:lnTo>
                    <a:pt x="610882" y="182600"/>
                  </a:lnTo>
                  <a:lnTo>
                    <a:pt x="644512" y="151688"/>
                  </a:lnTo>
                  <a:lnTo>
                    <a:pt x="653592" y="136296"/>
                  </a:lnTo>
                  <a:lnTo>
                    <a:pt x="684428" y="106032"/>
                  </a:lnTo>
                  <a:lnTo>
                    <a:pt x="709714" y="68478"/>
                  </a:lnTo>
                  <a:lnTo>
                    <a:pt x="720775" y="32473"/>
                  </a:lnTo>
                  <a:close/>
                </a:path>
              </a:pathLst>
            </a:custGeom>
            <a:solidFill>
              <a:srgbClr val="5F5F5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09744" y="4602480"/>
              <a:ext cx="1046988" cy="2926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19827" y="3605784"/>
              <a:ext cx="1196339" cy="11826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19827" y="3605784"/>
              <a:ext cx="1188720" cy="11871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769474" y="2172589"/>
            <a:ext cx="8375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E50"/>
                </a:solidFill>
                <a:latin typeface="微软雅黑"/>
                <a:cs typeface="微软雅黑"/>
              </a:rPr>
              <a:t>人工智能</a:t>
            </a:r>
            <a:endParaRPr sz="1600" dirty="0">
              <a:latin typeface="微软雅黑"/>
              <a:cs typeface="微软雅黑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212065" y="1024000"/>
            <a:ext cx="1224280" cy="1407160"/>
            <a:chOff x="7367016" y="2968751"/>
            <a:chExt cx="1224280" cy="1407160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59980" y="4056887"/>
              <a:ext cx="1069848" cy="3185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7016" y="2968751"/>
              <a:ext cx="1223772" cy="129082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67016" y="2968751"/>
              <a:ext cx="1214627" cy="129540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633069" y="1278133"/>
            <a:ext cx="431165" cy="75692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600" b="1" spc="-5" dirty="0">
                <a:latin typeface="微软雅黑"/>
                <a:cs typeface="微软雅黑"/>
              </a:rPr>
              <a:t>人工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spc="-10" dirty="0">
                <a:latin typeface="微软雅黑"/>
                <a:cs typeface="微软雅黑"/>
              </a:rPr>
              <a:t>生命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987281" y="1892172"/>
            <a:ext cx="4410710" cy="1252220"/>
            <a:chOff x="4142232" y="3836923"/>
            <a:chExt cx="4410710" cy="1252220"/>
          </a:xfrm>
        </p:grpSpPr>
        <p:sp>
          <p:nvSpPr>
            <p:cNvPr id="46" name="object 46"/>
            <p:cNvSpPr/>
            <p:nvPr/>
          </p:nvSpPr>
          <p:spPr>
            <a:xfrm>
              <a:off x="7546924" y="3836923"/>
              <a:ext cx="1005840" cy="379730"/>
            </a:xfrm>
            <a:custGeom>
              <a:avLst/>
              <a:gdLst/>
              <a:ahLst/>
              <a:cxnLst/>
              <a:rect l="l" t="t" r="r" b="b"/>
              <a:pathLst>
                <a:path w="1005840" h="379729">
                  <a:moveTo>
                    <a:pt x="1005789" y="30886"/>
                  </a:moveTo>
                  <a:lnTo>
                    <a:pt x="998143" y="0"/>
                  </a:lnTo>
                  <a:lnTo>
                    <a:pt x="985380" y="19164"/>
                  </a:lnTo>
                  <a:lnTo>
                    <a:pt x="970788" y="38290"/>
                  </a:lnTo>
                  <a:lnTo>
                    <a:pt x="936294" y="76200"/>
                  </a:lnTo>
                  <a:lnTo>
                    <a:pt x="901293" y="108051"/>
                  </a:lnTo>
                  <a:lnTo>
                    <a:pt x="862977" y="137845"/>
                  </a:lnTo>
                  <a:lnTo>
                    <a:pt x="821855" y="165417"/>
                  </a:lnTo>
                  <a:lnTo>
                    <a:pt x="778459" y="190576"/>
                  </a:lnTo>
                  <a:lnTo>
                    <a:pt x="733310" y="213131"/>
                  </a:lnTo>
                  <a:lnTo>
                    <a:pt x="686955" y="232892"/>
                  </a:lnTo>
                  <a:lnTo>
                    <a:pt x="639902" y="249682"/>
                  </a:lnTo>
                  <a:lnTo>
                    <a:pt x="563283" y="263867"/>
                  </a:lnTo>
                  <a:lnTo>
                    <a:pt x="513118" y="267881"/>
                  </a:lnTo>
                  <a:lnTo>
                    <a:pt x="463245" y="268909"/>
                  </a:lnTo>
                  <a:lnTo>
                    <a:pt x="415569" y="266992"/>
                  </a:lnTo>
                  <a:lnTo>
                    <a:pt x="363524" y="256171"/>
                  </a:lnTo>
                  <a:lnTo>
                    <a:pt x="315645" y="240626"/>
                  </a:lnTo>
                  <a:lnTo>
                    <a:pt x="269227" y="222338"/>
                  </a:lnTo>
                  <a:lnTo>
                    <a:pt x="224764" y="201536"/>
                  </a:lnTo>
                  <a:lnTo>
                    <a:pt x="182803" y="178409"/>
                  </a:lnTo>
                  <a:lnTo>
                    <a:pt x="149466" y="156832"/>
                  </a:lnTo>
                  <a:lnTo>
                    <a:pt x="88366" y="105435"/>
                  </a:lnTo>
                  <a:lnTo>
                    <a:pt x="57454" y="73113"/>
                  </a:lnTo>
                  <a:lnTo>
                    <a:pt x="30810" y="39738"/>
                  </a:lnTo>
                  <a:lnTo>
                    <a:pt x="8940" y="5588"/>
                  </a:lnTo>
                  <a:lnTo>
                    <a:pt x="0" y="36461"/>
                  </a:lnTo>
                  <a:lnTo>
                    <a:pt x="11938" y="106006"/>
                  </a:lnTo>
                  <a:lnTo>
                    <a:pt x="31496" y="142938"/>
                  </a:lnTo>
                  <a:lnTo>
                    <a:pt x="59270" y="180149"/>
                  </a:lnTo>
                  <a:lnTo>
                    <a:pt x="94576" y="216750"/>
                  </a:lnTo>
                  <a:lnTo>
                    <a:pt x="136791" y="251879"/>
                  </a:lnTo>
                  <a:lnTo>
                    <a:pt x="185254" y="284657"/>
                  </a:lnTo>
                  <a:lnTo>
                    <a:pt x="239318" y="314198"/>
                  </a:lnTo>
                  <a:lnTo>
                    <a:pt x="295871" y="338683"/>
                  </a:lnTo>
                  <a:lnTo>
                    <a:pt x="351523" y="356768"/>
                  </a:lnTo>
                  <a:lnTo>
                    <a:pt x="405180" y="368490"/>
                  </a:lnTo>
                  <a:lnTo>
                    <a:pt x="442417" y="372440"/>
                  </a:lnTo>
                  <a:lnTo>
                    <a:pt x="457542" y="374992"/>
                  </a:lnTo>
                  <a:lnTo>
                    <a:pt x="515759" y="379247"/>
                  </a:lnTo>
                  <a:lnTo>
                    <a:pt x="570547" y="377786"/>
                  </a:lnTo>
                  <a:lnTo>
                    <a:pt x="620839" y="370903"/>
                  </a:lnTo>
                  <a:lnTo>
                    <a:pt x="665581" y="358876"/>
                  </a:lnTo>
                  <a:lnTo>
                    <a:pt x="703732" y="341972"/>
                  </a:lnTo>
                  <a:lnTo>
                    <a:pt x="734237" y="320497"/>
                  </a:lnTo>
                  <a:lnTo>
                    <a:pt x="737412" y="316738"/>
                  </a:lnTo>
                  <a:lnTo>
                    <a:pt x="748195" y="313169"/>
                  </a:lnTo>
                  <a:lnTo>
                    <a:pt x="798296" y="290906"/>
                  </a:lnTo>
                  <a:lnTo>
                    <a:pt x="842175" y="265417"/>
                  </a:lnTo>
                  <a:lnTo>
                    <a:pt x="878954" y="237337"/>
                  </a:lnTo>
                  <a:lnTo>
                    <a:pt x="907783" y="207327"/>
                  </a:lnTo>
                  <a:lnTo>
                    <a:pt x="914895" y="196202"/>
                  </a:lnTo>
                  <a:lnTo>
                    <a:pt x="940930" y="171284"/>
                  </a:lnTo>
                  <a:lnTo>
                    <a:pt x="970102" y="135356"/>
                  </a:lnTo>
                  <a:lnTo>
                    <a:pt x="991095" y="99415"/>
                  </a:lnTo>
                  <a:lnTo>
                    <a:pt x="1003211" y="64312"/>
                  </a:lnTo>
                  <a:lnTo>
                    <a:pt x="1005789" y="30886"/>
                  </a:lnTo>
                  <a:close/>
                </a:path>
              </a:pathLst>
            </a:custGeom>
            <a:solidFill>
              <a:srgbClr val="5F5F5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13860" y="4861559"/>
              <a:ext cx="812291" cy="2270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42232" y="4085843"/>
              <a:ext cx="929639" cy="9204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2232" y="4085843"/>
              <a:ext cx="923543" cy="923544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148063" y="2553843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33E50"/>
                </a:solidFill>
                <a:latin typeface="微软雅黑"/>
                <a:cs typeface="微软雅黑"/>
              </a:rPr>
              <a:t>脑科学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093449" y="1319657"/>
            <a:ext cx="1306195" cy="1407160"/>
            <a:chOff x="6248400" y="3264408"/>
            <a:chExt cx="1306195" cy="1407160"/>
          </a:xfrm>
        </p:grpSpPr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47460" y="4352544"/>
              <a:ext cx="1142999" cy="31851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48400" y="3264408"/>
              <a:ext cx="1306068" cy="129082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48400" y="3264408"/>
              <a:ext cx="1296924" cy="1295399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6589765" y="1641983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/>
                <a:cs typeface="微软雅黑"/>
              </a:rPr>
              <a:t>生命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589765" y="2007996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微软雅黑"/>
                <a:cs typeface="微软雅黑"/>
              </a:rPr>
              <a:t>智能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455660" y="2167254"/>
            <a:ext cx="6715125" cy="1874520"/>
            <a:chOff x="2610611" y="4112005"/>
            <a:chExt cx="6715125" cy="1874520"/>
          </a:xfrm>
        </p:grpSpPr>
        <p:sp>
          <p:nvSpPr>
            <p:cNvPr id="58" name="object 58"/>
            <p:cNvSpPr/>
            <p:nvPr/>
          </p:nvSpPr>
          <p:spPr>
            <a:xfrm>
              <a:off x="6439408" y="4112005"/>
              <a:ext cx="1075690" cy="395605"/>
            </a:xfrm>
            <a:custGeom>
              <a:avLst/>
              <a:gdLst/>
              <a:ahLst/>
              <a:cxnLst/>
              <a:rect l="l" t="t" r="r" b="b"/>
              <a:pathLst>
                <a:path w="1075690" h="395604">
                  <a:moveTo>
                    <a:pt x="1075283" y="30797"/>
                  </a:moveTo>
                  <a:lnTo>
                    <a:pt x="1068070" y="0"/>
                  </a:lnTo>
                  <a:lnTo>
                    <a:pt x="1054023" y="19596"/>
                  </a:lnTo>
                  <a:lnTo>
                    <a:pt x="1038047" y="39230"/>
                  </a:lnTo>
                  <a:lnTo>
                    <a:pt x="1000506" y="78359"/>
                  </a:lnTo>
                  <a:lnTo>
                    <a:pt x="962571" y="111340"/>
                  </a:lnTo>
                  <a:lnTo>
                    <a:pt x="921181" y="142367"/>
                  </a:lnTo>
                  <a:lnTo>
                    <a:pt x="876896" y="171246"/>
                  </a:lnTo>
                  <a:lnTo>
                    <a:pt x="830287" y="197764"/>
                  </a:lnTo>
                  <a:lnTo>
                    <a:pt x="781913" y="221729"/>
                  </a:lnTo>
                  <a:lnTo>
                    <a:pt x="732332" y="242925"/>
                  </a:lnTo>
                  <a:lnTo>
                    <a:pt x="682117" y="261150"/>
                  </a:lnTo>
                  <a:lnTo>
                    <a:pt x="631825" y="276186"/>
                  </a:lnTo>
                  <a:lnTo>
                    <a:pt x="547331" y="286969"/>
                  </a:lnTo>
                  <a:lnTo>
                    <a:pt x="494055" y="288328"/>
                  </a:lnTo>
                  <a:lnTo>
                    <a:pt x="441718" y="286664"/>
                  </a:lnTo>
                  <a:lnTo>
                    <a:pt x="389153" y="278155"/>
                  </a:lnTo>
                  <a:lnTo>
                    <a:pt x="337972" y="261594"/>
                  </a:lnTo>
                  <a:lnTo>
                    <a:pt x="288277" y="242303"/>
                  </a:lnTo>
                  <a:lnTo>
                    <a:pt x="217322" y="203708"/>
                  </a:lnTo>
                  <a:lnTo>
                    <a:pt x="173494" y="174764"/>
                  </a:lnTo>
                  <a:lnTo>
                    <a:pt x="132588" y="143967"/>
                  </a:lnTo>
                  <a:lnTo>
                    <a:pt x="95135" y="111620"/>
                  </a:lnTo>
                  <a:lnTo>
                    <a:pt x="61645" y="78028"/>
                  </a:lnTo>
                  <a:lnTo>
                    <a:pt x="32639" y="43472"/>
                  </a:lnTo>
                  <a:lnTo>
                    <a:pt x="8636" y="8255"/>
                  </a:lnTo>
                  <a:lnTo>
                    <a:pt x="0" y="39331"/>
                  </a:lnTo>
                  <a:lnTo>
                    <a:pt x="14439" y="110172"/>
                  </a:lnTo>
                  <a:lnTo>
                    <a:pt x="36093" y="148132"/>
                  </a:lnTo>
                  <a:lnTo>
                    <a:pt x="66395" y="186601"/>
                  </a:lnTo>
                  <a:lnTo>
                    <a:pt x="104673" y="224663"/>
                  </a:lnTo>
                  <a:lnTo>
                    <a:pt x="150177" y="261416"/>
                  </a:lnTo>
                  <a:lnTo>
                    <a:pt x="202222" y="295973"/>
                  </a:lnTo>
                  <a:lnTo>
                    <a:pt x="260096" y="327406"/>
                  </a:lnTo>
                  <a:lnTo>
                    <a:pt x="320446" y="353720"/>
                  </a:lnTo>
                  <a:lnTo>
                    <a:pt x="379666" y="373519"/>
                  </a:lnTo>
                  <a:lnTo>
                    <a:pt x="436626" y="386816"/>
                  </a:lnTo>
                  <a:lnTo>
                    <a:pt x="490156" y="393611"/>
                  </a:lnTo>
                  <a:lnTo>
                    <a:pt x="539115" y="393890"/>
                  </a:lnTo>
                  <a:lnTo>
                    <a:pt x="539407" y="393852"/>
                  </a:lnTo>
                  <a:lnTo>
                    <a:pt x="554075" y="395046"/>
                  </a:lnTo>
                  <a:lnTo>
                    <a:pt x="612419" y="394360"/>
                  </a:lnTo>
                  <a:lnTo>
                    <a:pt x="665911" y="388162"/>
                  </a:lnTo>
                  <a:lnTo>
                    <a:pt x="713409" y="376732"/>
                  </a:lnTo>
                  <a:lnTo>
                    <a:pt x="753833" y="360337"/>
                  </a:lnTo>
                  <a:lnTo>
                    <a:pt x="781748" y="342049"/>
                  </a:lnTo>
                  <a:lnTo>
                    <a:pt x="801027" y="334975"/>
                  </a:lnTo>
                  <a:lnTo>
                    <a:pt x="844613" y="312712"/>
                  </a:lnTo>
                  <a:lnTo>
                    <a:pt x="880122" y="287261"/>
                  </a:lnTo>
                  <a:lnTo>
                    <a:pt x="880491" y="286867"/>
                  </a:lnTo>
                  <a:lnTo>
                    <a:pt x="894473" y="279120"/>
                  </a:lnTo>
                  <a:lnTo>
                    <a:pt x="933996" y="250545"/>
                  </a:lnTo>
                  <a:lnTo>
                    <a:pt x="965085" y="220129"/>
                  </a:lnTo>
                  <a:lnTo>
                    <a:pt x="986777" y="188556"/>
                  </a:lnTo>
                  <a:lnTo>
                    <a:pt x="986955" y="188036"/>
                  </a:lnTo>
                  <a:lnTo>
                    <a:pt x="1002690" y="173672"/>
                  </a:lnTo>
                  <a:lnTo>
                    <a:pt x="1034567" y="136740"/>
                  </a:lnTo>
                  <a:lnTo>
                    <a:pt x="1057783" y="100025"/>
                  </a:lnTo>
                  <a:lnTo>
                    <a:pt x="1071600" y="64427"/>
                  </a:lnTo>
                  <a:lnTo>
                    <a:pt x="1075283" y="30797"/>
                  </a:lnTo>
                  <a:close/>
                </a:path>
              </a:pathLst>
            </a:custGeom>
            <a:solidFill>
              <a:srgbClr val="5F5F5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10611" y="5628131"/>
              <a:ext cx="6714744" cy="35814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187563" y="3736213"/>
            <a:ext cx="509460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95"/>
              </a:spcBef>
              <a:tabLst>
                <a:tab pos="1431290" algn="l"/>
              </a:tabLst>
            </a:pPr>
            <a:r>
              <a:rPr sz="1600" b="1" spc="-10" dirty="0">
                <a:solidFill>
                  <a:srgbClr val="FF0000"/>
                </a:solidFill>
                <a:latin typeface="微软雅黑"/>
                <a:cs typeface="微软雅黑"/>
              </a:rPr>
              <a:t>50</a:t>
            </a:r>
            <a:r>
              <a:rPr sz="1600" b="1" spc="-5" dirty="0">
                <a:solidFill>
                  <a:srgbClr val="FF0000"/>
                </a:solidFill>
                <a:latin typeface="微软雅黑"/>
                <a:cs typeface="微软雅黑"/>
              </a:rPr>
              <a:t>0年前</a:t>
            </a:r>
            <a:r>
              <a:rPr sz="1600" b="1" dirty="0">
                <a:solidFill>
                  <a:srgbClr val="FF0000"/>
                </a:solidFill>
                <a:latin typeface="微软雅黑"/>
                <a:cs typeface="微软雅黑"/>
              </a:rPr>
              <a:t>	</a:t>
            </a:r>
            <a:r>
              <a:rPr sz="1600" b="1" spc="-5" dirty="0">
                <a:latin typeface="微软雅黑"/>
                <a:cs typeface="微软雅黑"/>
              </a:rPr>
              <a:t>认识客观世界，发明动力工具，解</a:t>
            </a:r>
            <a:r>
              <a:rPr sz="1600" b="1" spc="5" dirty="0">
                <a:latin typeface="微软雅黑"/>
                <a:cs typeface="微软雅黑"/>
              </a:rPr>
              <a:t>放</a:t>
            </a:r>
            <a:r>
              <a:rPr sz="1600" b="1" spc="-5" dirty="0">
                <a:latin typeface="微软雅黑"/>
                <a:cs typeface="微软雅黑"/>
              </a:rPr>
              <a:t>体力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1600" b="1" spc="-5" dirty="0">
                <a:latin typeface="微软雅黑"/>
                <a:cs typeface="微软雅黑"/>
              </a:rPr>
              <a:t>发明语言文字，诞生文化和文明，形</a:t>
            </a:r>
            <a:r>
              <a:rPr sz="1600" b="1" spc="5" dirty="0">
                <a:latin typeface="微软雅黑"/>
                <a:cs typeface="微软雅黑"/>
              </a:rPr>
              <a:t>成</a:t>
            </a:r>
            <a:r>
              <a:rPr sz="1600" b="1" spc="-5" dirty="0">
                <a:latin typeface="微软雅黑"/>
                <a:cs typeface="微软雅黑"/>
              </a:rPr>
              <a:t>智能</a:t>
            </a:r>
            <a:r>
              <a:rPr sz="1600" b="1" spc="5" dirty="0">
                <a:latin typeface="微软雅黑"/>
                <a:cs typeface="微软雅黑"/>
              </a:rPr>
              <a:t>生</a:t>
            </a:r>
            <a:r>
              <a:rPr sz="1600" b="1" spc="-5" dirty="0">
                <a:latin typeface="微软雅黑"/>
                <a:cs typeface="微软雅黑"/>
              </a:rPr>
              <a:t>态</a:t>
            </a:r>
            <a:endParaRPr sz="1600">
              <a:latin typeface="微软雅黑"/>
              <a:cs typeface="微软雅黑"/>
            </a:endParaRPr>
          </a:p>
        </p:txBody>
      </p:sp>
      <p:pic>
        <p:nvPicPr>
          <p:cNvPr id="61" name="object 6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661145" y="2672969"/>
            <a:ext cx="5678423" cy="850392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4448290" y="3260166"/>
            <a:ext cx="4700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36955" algn="l"/>
              </a:tabLst>
            </a:pPr>
            <a:r>
              <a:rPr sz="1600" b="1" spc="-10" dirty="0">
                <a:solidFill>
                  <a:srgbClr val="FF0000"/>
                </a:solidFill>
                <a:latin typeface="微软雅黑"/>
                <a:cs typeface="微软雅黑"/>
              </a:rPr>
              <a:t>100年</a:t>
            </a:r>
            <a:r>
              <a:rPr sz="1600" b="1" spc="-5" dirty="0">
                <a:solidFill>
                  <a:srgbClr val="FF0000"/>
                </a:solidFill>
                <a:latin typeface="微软雅黑"/>
                <a:cs typeface="微软雅黑"/>
              </a:rPr>
              <a:t>前	</a:t>
            </a:r>
            <a:r>
              <a:rPr sz="1600" b="1" spc="-10" dirty="0">
                <a:latin typeface="微软雅黑"/>
                <a:cs typeface="微软雅黑"/>
              </a:rPr>
              <a:t>认识人类智能，发明人工智能，解</a:t>
            </a:r>
            <a:r>
              <a:rPr sz="1600" b="1" dirty="0">
                <a:latin typeface="微软雅黑"/>
                <a:cs typeface="微软雅黑"/>
              </a:rPr>
              <a:t>放</a:t>
            </a:r>
            <a:r>
              <a:rPr sz="1600" b="1" spc="-10" dirty="0">
                <a:latin typeface="微软雅黑"/>
                <a:cs typeface="微软雅黑"/>
              </a:rPr>
              <a:t>智力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821421" y="2526664"/>
            <a:ext cx="1061085" cy="1169035"/>
            <a:chOff x="2976372" y="4471415"/>
            <a:chExt cx="1061085" cy="1169035"/>
          </a:xfrm>
        </p:grpSpPr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57144" y="5376671"/>
              <a:ext cx="926592" cy="26365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76372" y="4471415"/>
              <a:ext cx="1060703" cy="10728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76372" y="4471415"/>
              <a:ext cx="1051560" cy="1075943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2979409" y="2866644"/>
            <a:ext cx="740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 marR="5080" indent="-17907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微软雅黑"/>
                <a:cs typeface="微软雅黑"/>
              </a:rPr>
              <a:t>发明各类 工具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93838" y="1604454"/>
            <a:ext cx="4102100" cy="1952625"/>
            <a:chOff x="748789" y="3549205"/>
            <a:chExt cx="4102100" cy="1952625"/>
          </a:xfrm>
        </p:grpSpPr>
        <p:sp>
          <p:nvSpPr>
            <p:cNvPr id="69" name="object 69"/>
            <p:cNvSpPr/>
            <p:nvPr/>
          </p:nvSpPr>
          <p:spPr>
            <a:xfrm>
              <a:off x="3127248" y="5179821"/>
              <a:ext cx="873760" cy="321945"/>
            </a:xfrm>
            <a:custGeom>
              <a:avLst/>
              <a:gdLst/>
              <a:ahLst/>
              <a:cxnLst/>
              <a:rect l="l" t="t" r="r" b="b"/>
              <a:pathLst>
                <a:path w="873760" h="321945">
                  <a:moveTo>
                    <a:pt x="873594" y="29972"/>
                  </a:moveTo>
                  <a:lnTo>
                    <a:pt x="867283" y="889"/>
                  </a:lnTo>
                  <a:lnTo>
                    <a:pt x="856068" y="17030"/>
                  </a:lnTo>
                  <a:lnTo>
                    <a:pt x="843254" y="33185"/>
                  </a:lnTo>
                  <a:lnTo>
                    <a:pt x="813054" y="65278"/>
                  </a:lnTo>
                  <a:lnTo>
                    <a:pt x="776693" y="97104"/>
                  </a:lnTo>
                  <a:lnTo>
                    <a:pt x="736485" y="126555"/>
                  </a:lnTo>
                  <a:lnTo>
                    <a:pt x="693191" y="153377"/>
                  </a:lnTo>
                  <a:lnTo>
                    <a:pt x="647560" y="177292"/>
                  </a:lnTo>
                  <a:lnTo>
                    <a:pt x="600354" y="198043"/>
                  </a:lnTo>
                  <a:lnTo>
                    <a:pt x="552310" y="215353"/>
                  </a:lnTo>
                  <a:lnTo>
                    <a:pt x="503491" y="227266"/>
                  </a:lnTo>
                  <a:lnTo>
                    <a:pt x="452132" y="231952"/>
                  </a:lnTo>
                  <a:lnTo>
                    <a:pt x="401066" y="233032"/>
                  </a:lnTo>
                  <a:lnTo>
                    <a:pt x="351104" y="230492"/>
                  </a:lnTo>
                  <a:lnTo>
                    <a:pt x="295173" y="217665"/>
                  </a:lnTo>
                  <a:lnTo>
                    <a:pt x="217411" y="181927"/>
                  </a:lnTo>
                  <a:lnTo>
                    <a:pt x="173113" y="156273"/>
                  </a:lnTo>
                  <a:lnTo>
                    <a:pt x="131597" y="128219"/>
                  </a:lnTo>
                  <a:lnTo>
                    <a:pt x="93548" y="98158"/>
                  </a:lnTo>
                  <a:lnTo>
                    <a:pt x="59690" y="66509"/>
                  </a:lnTo>
                  <a:lnTo>
                    <a:pt x="30683" y="33655"/>
                  </a:lnTo>
                  <a:lnTo>
                    <a:pt x="7239" y="0"/>
                  </a:lnTo>
                  <a:lnTo>
                    <a:pt x="0" y="28473"/>
                  </a:lnTo>
                  <a:lnTo>
                    <a:pt x="17691" y="93916"/>
                  </a:lnTo>
                  <a:lnTo>
                    <a:pt x="40970" y="128803"/>
                  </a:lnTo>
                  <a:lnTo>
                    <a:pt x="72783" y="163741"/>
                  </a:lnTo>
                  <a:lnTo>
                    <a:pt x="96329" y="183984"/>
                  </a:lnTo>
                  <a:lnTo>
                    <a:pt x="100253" y="188214"/>
                  </a:lnTo>
                  <a:lnTo>
                    <a:pt x="137020" y="217652"/>
                  </a:lnTo>
                  <a:lnTo>
                    <a:pt x="144157" y="222072"/>
                  </a:lnTo>
                  <a:lnTo>
                    <a:pt x="145046" y="222872"/>
                  </a:lnTo>
                  <a:lnTo>
                    <a:pt x="184162" y="249186"/>
                  </a:lnTo>
                  <a:lnTo>
                    <a:pt x="230517" y="272707"/>
                  </a:lnTo>
                  <a:lnTo>
                    <a:pt x="283044" y="292620"/>
                  </a:lnTo>
                  <a:lnTo>
                    <a:pt x="340741" y="308102"/>
                  </a:lnTo>
                  <a:lnTo>
                    <a:pt x="399643" y="317931"/>
                  </a:lnTo>
                  <a:lnTo>
                    <a:pt x="455701" y="321589"/>
                  </a:lnTo>
                  <a:lnTo>
                    <a:pt x="507631" y="319405"/>
                  </a:lnTo>
                  <a:lnTo>
                    <a:pt x="554126" y="311658"/>
                  </a:lnTo>
                  <a:lnTo>
                    <a:pt x="593928" y="298691"/>
                  </a:lnTo>
                  <a:lnTo>
                    <a:pt x="620585" y="283679"/>
                  </a:lnTo>
                  <a:lnTo>
                    <a:pt x="622617" y="283095"/>
                  </a:lnTo>
                  <a:lnTo>
                    <a:pt x="666013" y="264642"/>
                  </a:lnTo>
                  <a:lnTo>
                    <a:pt x="679919" y="256070"/>
                  </a:lnTo>
                  <a:lnTo>
                    <a:pt x="708990" y="242150"/>
                  </a:lnTo>
                  <a:lnTo>
                    <a:pt x="748944" y="216369"/>
                  </a:lnTo>
                  <a:lnTo>
                    <a:pt x="780643" y="188150"/>
                  </a:lnTo>
                  <a:lnTo>
                    <a:pt x="803033" y="158330"/>
                  </a:lnTo>
                  <a:lnTo>
                    <a:pt x="804138" y="155498"/>
                  </a:lnTo>
                  <a:lnTo>
                    <a:pt x="829424" y="129463"/>
                  </a:lnTo>
                  <a:lnTo>
                    <a:pt x="853821" y="95275"/>
                  </a:lnTo>
                  <a:lnTo>
                    <a:pt x="868819" y="61772"/>
                  </a:lnTo>
                  <a:lnTo>
                    <a:pt x="873594" y="29972"/>
                  </a:lnTo>
                  <a:close/>
                </a:path>
              </a:pathLst>
            </a:custGeom>
            <a:solidFill>
              <a:srgbClr val="5F5F5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3076" y="3563492"/>
              <a:ext cx="4073525" cy="1655445"/>
            </a:xfrm>
            <a:custGeom>
              <a:avLst/>
              <a:gdLst/>
              <a:ahLst/>
              <a:cxnLst/>
              <a:rect l="l" t="t" r="r" b="b"/>
              <a:pathLst>
                <a:path w="4073525" h="1655445">
                  <a:moveTo>
                    <a:pt x="44401" y="1654937"/>
                  </a:moveTo>
                  <a:lnTo>
                    <a:pt x="20027" y="1580901"/>
                  </a:lnTo>
                  <a:lnTo>
                    <a:pt x="4822" y="1518713"/>
                  </a:lnTo>
                  <a:lnTo>
                    <a:pt x="0" y="1474789"/>
                  </a:lnTo>
                  <a:lnTo>
                    <a:pt x="6771" y="1455547"/>
                  </a:lnTo>
                  <a:lnTo>
                    <a:pt x="1984949" y="729615"/>
                  </a:lnTo>
                  <a:lnTo>
                    <a:pt x="1991719" y="710372"/>
                  </a:lnTo>
                  <a:lnTo>
                    <a:pt x="1986917" y="666448"/>
                  </a:lnTo>
                  <a:lnTo>
                    <a:pt x="1971733" y="604260"/>
                  </a:lnTo>
                  <a:lnTo>
                    <a:pt x="1947357" y="530225"/>
                  </a:lnTo>
                  <a:lnTo>
                    <a:pt x="1976658" y="602454"/>
                  </a:lnTo>
                  <a:lnTo>
                    <a:pt x="2005269" y="659717"/>
                  </a:lnTo>
                  <a:lnTo>
                    <a:pt x="2029974" y="696335"/>
                  </a:lnTo>
                  <a:lnTo>
                    <a:pt x="2047560" y="706628"/>
                  </a:lnTo>
                  <a:lnTo>
                    <a:pt x="3973261" y="0"/>
                  </a:lnTo>
                  <a:lnTo>
                    <a:pt x="3990846" y="10292"/>
                  </a:lnTo>
                  <a:lnTo>
                    <a:pt x="4015552" y="46910"/>
                  </a:lnTo>
                  <a:lnTo>
                    <a:pt x="4044162" y="104173"/>
                  </a:lnTo>
                  <a:lnTo>
                    <a:pt x="4073464" y="176403"/>
                  </a:lnTo>
                </a:path>
              </a:pathLst>
            </a:custGeom>
            <a:ln w="2857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9543784" y="109562"/>
            <a:ext cx="2397125" cy="3785870"/>
            <a:chOff x="9698735" y="2054313"/>
            <a:chExt cx="2397125" cy="3785870"/>
          </a:xfrm>
        </p:grpSpPr>
        <p:sp>
          <p:nvSpPr>
            <p:cNvPr id="72" name="object 72"/>
            <p:cNvSpPr/>
            <p:nvPr/>
          </p:nvSpPr>
          <p:spPr>
            <a:xfrm>
              <a:off x="10500359" y="3017519"/>
              <a:ext cx="803275" cy="0"/>
            </a:xfrm>
            <a:custGeom>
              <a:avLst/>
              <a:gdLst/>
              <a:ahLst/>
              <a:cxnLst/>
              <a:rect l="l" t="t" r="r" b="b"/>
              <a:pathLst>
                <a:path w="803275">
                  <a:moveTo>
                    <a:pt x="0" y="0"/>
                  </a:moveTo>
                  <a:lnTo>
                    <a:pt x="803275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91799" y="2054313"/>
              <a:ext cx="611937" cy="93653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0190987" y="3931919"/>
              <a:ext cx="1408430" cy="0"/>
            </a:xfrm>
            <a:custGeom>
              <a:avLst/>
              <a:gdLst/>
              <a:ahLst/>
              <a:cxnLst/>
              <a:rect l="l" t="t" r="r" b="b"/>
              <a:pathLst>
                <a:path w="1408429">
                  <a:moveTo>
                    <a:pt x="0" y="0"/>
                  </a:moveTo>
                  <a:lnTo>
                    <a:pt x="1408048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94619" y="3015983"/>
              <a:ext cx="1210818" cy="91822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97439" y="3962387"/>
              <a:ext cx="1805177" cy="91974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0600943" y="3017519"/>
              <a:ext cx="600710" cy="9525"/>
            </a:xfrm>
            <a:custGeom>
              <a:avLst/>
              <a:gdLst/>
              <a:ahLst/>
              <a:cxnLst/>
              <a:rect l="l" t="t" r="r" b="b"/>
              <a:pathLst>
                <a:path w="600709" h="9525">
                  <a:moveTo>
                    <a:pt x="597788" y="0"/>
                  </a:moveTo>
                  <a:lnTo>
                    <a:pt x="2794" y="0"/>
                  </a:lnTo>
                  <a:lnTo>
                    <a:pt x="0" y="9143"/>
                  </a:lnTo>
                  <a:lnTo>
                    <a:pt x="600455" y="9143"/>
                  </a:lnTo>
                  <a:lnTo>
                    <a:pt x="59778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600943" y="3017519"/>
              <a:ext cx="600710" cy="9525"/>
            </a:xfrm>
            <a:custGeom>
              <a:avLst/>
              <a:gdLst/>
              <a:ahLst/>
              <a:cxnLst/>
              <a:rect l="l" t="t" r="r" b="b"/>
              <a:pathLst>
                <a:path w="600709" h="9525">
                  <a:moveTo>
                    <a:pt x="2794" y="0"/>
                  </a:moveTo>
                  <a:lnTo>
                    <a:pt x="597788" y="0"/>
                  </a:lnTo>
                  <a:lnTo>
                    <a:pt x="600455" y="9143"/>
                  </a:lnTo>
                  <a:lnTo>
                    <a:pt x="0" y="9143"/>
                  </a:lnTo>
                  <a:lnTo>
                    <a:pt x="2794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303763" y="3925823"/>
              <a:ext cx="1193800" cy="10795"/>
            </a:xfrm>
            <a:custGeom>
              <a:avLst/>
              <a:gdLst/>
              <a:ahLst/>
              <a:cxnLst/>
              <a:rect l="l" t="t" r="r" b="b"/>
              <a:pathLst>
                <a:path w="1193800" h="10795">
                  <a:moveTo>
                    <a:pt x="1189735" y="0"/>
                  </a:moveTo>
                  <a:lnTo>
                    <a:pt x="3555" y="0"/>
                  </a:lnTo>
                  <a:lnTo>
                    <a:pt x="0" y="10668"/>
                  </a:lnTo>
                  <a:lnTo>
                    <a:pt x="1193291" y="10668"/>
                  </a:lnTo>
                  <a:lnTo>
                    <a:pt x="118973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303763" y="3925823"/>
              <a:ext cx="1193800" cy="10795"/>
            </a:xfrm>
            <a:custGeom>
              <a:avLst/>
              <a:gdLst/>
              <a:ahLst/>
              <a:cxnLst/>
              <a:rect l="l" t="t" r="r" b="b"/>
              <a:pathLst>
                <a:path w="1193800" h="10795">
                  <a:moveTo>
                    <a:pt x="-6096" y="5334"/>
                  </a:moveTo>
                  <a:lnTo>
                    <a:pt x="1199387" y="5334"/>
                  </a:lnTo>
                </a:path>
              </a:pathLst>
            </a:custGeom>
            <a:ln w="2285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98735" y="4902707"/>
              <a:ext cx="2396497" cy="93041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654283" y="2257043"/>
              <a:ext cx="350520" cy="66903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354055" y="3105911"/>
              <a:ext cx="598931" cy="44957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145267" y="3753611"/>
              <a:ext cx="544068" cy="35509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087099" y="3529583"/>
              <a:ext cx="499872" cy="49987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98351" y="4032504"/>
              <a:ext cx="534924" cy="49225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486643" y="3986783"/>
              <a:ext cx="752855" cy="75285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507979" y="3416808"/>
              <a:ext cx="643127" cy="42824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948415" y="2894075"/>
              <a:ext cx="643127" cy="64312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44327" y="4389119"/>
              <a:ext cx="669035" cy="56845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934955" y="4079747"/>
              <a:ext cx="675131" cy="67513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314175" y="4422647"/>
              <a:ext cx="440435" cy="42214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786871" y="4957572"/>
              <a:ext cx="762000" cy="80009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848087" y="4966716"/>
              <a:ext cx="661416" cy="6614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963911" y="5401055"/>
              <a:ext cx="697992" cy="43891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549127" y="5050535"/>
              <a:ext cx="313944" cy="4937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437492" y="5036438"/>
              <a:ext cx="591096" cy="608787"/>
            </a:xfrm>
            <a:prstGeom prst="rect">
              <a:avLst/>
            </a:prstGeom>
          </p:spPr>
        </p:pic>
      </p:grpSp>
      <p:sp>
        <p:nvSpPr>
          <p:cNvPr id="100" name="object 20">
            <a:extLst>
              <a:ext uri="{FF2B5EF4-FFF2-40B4-BE49-F238E27FC236}">
                <a16:creationId xmlns:a16="http://schemas.microsoft.com/office/drawing/2014/main" id="{339346CF-F339-4D3C-86F5-E96CF323B6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059" y="4757155"/>
            <a:ext cx="9460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启示</a:t>
            </a:r>
            <a:r>
              <a:rPr sz="3600" b="1" spc="-5" dirty="0">
                <a:latin typeface="Arial"/>
                <a:cs typeface="Arial"/>
              </a:rPr>
              <a:t>2</a:t>
            </a:r>
            <a:r>
              <a:rPr sz="3600" b="1" spc="-5" dirty="0">
                <a:latin typeface="黑体"/>
                <a:cs typeface="黑体"/>
              </a:rPr>
              <a:t>：教育是国家强大、民族振兴的坚强底座</a:t>
            </a:r>
            <a:endParaRPr sz="36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22225" y="872869"/>
            <a:ext cx="1221422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0100"/>
              </a:lnSpc>
              <a:spcBef>
                <a:spcPts val="100"/>
              </a:spcBef>
              <a:buClr>
                <a:srgbClr val="990033"/>
              </a:buClr>
              <a:buSzPct val="80357"/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百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年交大，桃李天下，英才辈出</a:t>
            </a: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蔡锷、陆定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一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、侯绍裘、钱学森、王安、 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田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炳耕、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江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泽民、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蒋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正华、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韩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启德、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景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海鹏、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陈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冬、王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珏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，等等。</a:t>
            </a:r>
            <a:endParaRPr sz="2800" dirty="0">
              <a:latin typeface="黑体"/>
              <a:cs typeface="黑体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85887" y="3312795"/>
            <a:ext cx="9420225" cy="3209925"/>
            <a:chOff x="0" y="3102864"/>
            <a:chExt cx="9420225" cy="3209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4779" y="3102864"/>
              <a:ext cx="4126991" cy="32095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118104"/>
              <a:ext cx="3954779" cy="319430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1771" y="3118104"/>
              <a:ext cx="1338072" cy="15529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1771" y="4797552"/>
              <a:ext cx="1338072" cy="15148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28166" y="232663"/>
            <a:ext cx="8658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（</a:t>
            </a:r>
            <a:r>
              <a:rPr spc="-5" dirty="0"/>
              <a:t>一）</a:t>
            </a:r>
            <a:r>
              <a:rPr dirty="0"/>
              <a:t>兴</a:t>
            </a:r>
            <a:r>
              <a:rPr spc="-5" dirty="0"/>
              <a:t>学强</a:t>
            </a:r>
            <a:r>
              <a:rPr dirty="0"/>
              <a:t>国</a:t>
            </a:r>
            <a:r>
              <a:rPr spc="-5" dirty="0"/>
              <a:t>，奋</a:t>
            </a:r>
            <a:r>
              <a:rPr dirty="0"/>
              <a:t>斗</a:t>
            </a:r>
            <a:r>
              <a:rPr spc="-5" dirty="0"/>
              <a:t>爱国</a:t>
            </a:r>
            <a:r>
              <a:rPr dirty="0"/>
              <a:t>，</a:t>
            </a:r>
            <a:r>
              <a:rPr spc="-5" dirty="0"/>
              <a:t>创新</a:t>
            </a:r>
            <a:r>
              <a:rPr dirty="0"/>
              <a:t>报</a:t>
            </a:r>
            <a:r>
              <a:rPr spc="-5" dirty="0"/>
              <a:t>国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3B5C5F3-C31B-424D-AA83-A1CBD29AA62A}"/>
              </a:ext>
            </a:extLst>
          </p:cNvPr>
          <p:cNvSpPr txBox="1">
            <a:spLocks/>
          </p:cNvSpPr>
          <p:nvPr/>
        </p:nvSpPr>
        <p:spPr>
          <a:xfrm>
            <a:off x="228600" y="2205831"/>
            <a:ext cx="100135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rgbClr val="1556AD"/>
                </a:solidFill>
                <a:latin typeface="黑体"/>
                <a:ea typeface="+mj-ea"/>
                <a:cs typeface="黑体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zh-CN" altLang="en-US" sz="2800" b="1" kern="0" spc="-5" dirty="0">
                <a:solidFill>
                  <a:srgbClr val="1F3863"/>
                </a:solidFill>
                <a:latin typeface="微软雅黑"/>
                <a:cs typeface="微软雅黑"/>
              </a:rPr>
              <a:t>培</a:t>
            </a:r>
            <a:r>
              <a:rPr lang="zh-CN" altLang="en-US" sz="2800" b="1" kern="0" spc="-10" dirty="0">
                <a:solidFill>
                  <a:srgbClr val="1F3863"/>
                </a:solidFill>
                <a:latin typeface="微软雅黑"/>
                <a:cs typeface="微软雅黑"/>
              </a:rPr>
              <a:t>养</a:t>
            </a:r>
            <a:r>
              <a:rPr lang="en-US" altLang="zh-CN" sz="2800" b="1" kern="0" spc="-5" dirty="0">
                <a:solidFill>
                  <a:srgbClr val="1F3863"/>
                </a:solidFill>
                <a:latin typeface="微软雅黑"/>
                <a:cs typeface="微软雅黑"/>
              </a:rPr>
              <a:t>2</a:t>
            </a:r>
            <a:r>
              <a:rPr lang="zh-CN" altLang="en-US" sz="2800" b="1" kern="0" spc="-10" dirty="0">
                <a:solidFill>
                  <a:srgbClr val="1F3863"/>
                </a:solidFill>
                <a:latin typeface="微软雅黑"/>
                <a:cs typeface="微软雅黑"/>
              </a:rPr>
              <a:t>位英雄航天员，长征五号总指挥；景海鹏 陈冬</a:t>
            </a:r>
            <a:endParaRPr lang="zh-CN" altLang="en-US" sz="2800" kern="0" dirty="0">
              <a:latin typeface="微软雅黑"/>
              <a:cs typeface="微软雅黑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CBAC8A35-574F-49BF-8C32-31F84CD08621}"/>
              </a:ext>
            </a:extLst>
          </p:cNvPr>
          <p:cNvSpPr txBox="1">
            <a:spLocks/>
          </p:cNvSpPr>
          <p:nvPr/>
        </p:nvSpPr>
        <p:spPr>
          <a:xfrm>
            <a:off x="128014" y="2767584"/>
            <a:ext cx="733958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0" i="0">
                <a:solidFill>
                  <a:srgbClr val="1556AD"/>
                </a:solidFill>
                <a:latin typeface="黑体"/>
                <a:ea typeface="+mj-ea"/>
                <a:cs typeface="黑体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zh-CN" altLang="en-US" sz="2800" b="1" kern="0" spc="-5">
                <a:solidFill>
                  <a:srgbClr val="1F3863"/>
                </a:solidFill>
                <a:latin typeface="微软雅黑"/>
                <a:cs typeface="微软雅黑"/>
              </a:rPr>
              <a:t>西安交</a:t>
            </a:r>
            <a:r>
              <a:rPr lang="zh-CN" altLang="en-US" sz="2800" b="1" kern="0" spc="-10">
                <a:solidFill>
                  <a:srgbClr val="1F3863"/>
                </a:solidFill>
                <a:latin typeface="微软雅黑"/>
                <a:cs typeface="微软雅黑"/>
              </a:rPr>
              <a:t>大</a:t>
            </a:r>
            <a:r>
              <a:rPr lang="en-US" altLang="zh-CN" sz="2800" b="1" kern="0" spc="-5">
                <a:solidFill>
                  <a:srgbClr val="1F3863"/>
                </a:solidFill>
                <a:latin typeface="微软雅黑"/>
                <a:cs typeface="微软雅黑"/>
              </a:rPr>
              <a:t>9</a:t>
            </a:r>
            <a:r>
              <a:rPr lang="zh-CN" altLang="en-US" sz="2800" b="1" kern="0" spc="-5">
                <a:solidFill>
                  <a:srgbClr val="1F3863"/>
                </a:solidFill>
                <a:latin typeface="微软雅黑"/>
                <a:cs typeface="微软雅黑"/>
              </a:rPr>
              <a:t>位校友担任世界</a:t>
            </a:r>
            <a:r>
              <a:rPr lang="en-US" altLang="zh-CN" sz="2800" b="1" kern="0" spc="-5">
                <a:solidFill>
                  <a:srgbClr val="1F3863"/>
                </a:solidFill>
                <a:latin typeface="微软雅黑"/>
                <a:cs typeface="微软雅黑"/>
              </a:rPr>
              <a:t>500</a:t>
            </a:r>
            <a:r>
              <a:rPr lang="zh-CN" altLang="en-US" sz="2800" b="1" kern="0" spc="-5">
                <a:solidFill>
                  <a:srgbClr val="1F3863"/>
                </a:solidFill>
                <a:latin typeface="微软雅黑"/>
                <a:cs typeface="微软雅黑"/>
              </a:rPr>
              <a:t>强掌门人</a:t>
            </a:r>
            <a:endParaRPr lang="zh-CN" altLang="en-US" sz="2800" kern="0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4835652"/>
            <a:ext cx="12192000" cy="2022475"/>
            <a:chOff x="0" y="4835652"/>
            <a:chExt cx="12192000" cy="202247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6220" y="4835652"/>
              <a:ext cx="11681460" cy="1643380"/>
            </a:xfrm>
            <a:custGeom>
              <a:avLst/>
              <a:gdLst/>
              <a:ahLst/>
              <a:cxnLst/>
              <a:rect l="l" t="t" r="r" b="b"/>
              <a:pathLst>
                <a:path w="11681460" h="1643379">
                  <a:moveTo>
                    <a:pt x="11681460" y="0"/>
                  </a:moveTo>
                  <a:lnTo>
                    <a:pt x="0" y="0"/>
                  </a:lnTo>
                  <a:lnTo>
                    <a:pt x="0" y="1642872"/>
                  </a:lnTo>
                  <a:lnTo>
                    <a:pt x="11681460" y="1642872"/>
                  </a:lnTo>
                  <a:lnTo>
                    <a:pt x="1168146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6220" y="1303019"/>
            <a:ext cx="11681460" cy="62484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53340" rIns="0" bIns="0" rtlCol="0">
            <a:spAutoFit/>
          </a:bodyPr>
          <a:lstStyle/>
          <a:p>
            <a:pPr marL="579120" indent="-457834">
              <a:lnSpc>
                <a:spcPct val="100000"/>
              </a:lnSpc>
              <a:spcBef>
                <a:spcPts val="420"/>
              </a:spcBef>
              <a:buClr>
                <a:srgbClr val="990033"/>
              </a:buClr>
              <a:buSzPct val="79687"/>
              <a:buFont typeface="Wingdings"/>
              <a:buChar char=""/>
              <a:tabLst>
                <a:tab pos="579120" algn="l"/>
              </a:tabLst>
            </a:pP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价值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取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向：</a:t>
            </a:r>
            <a:r>
              <a:rPr sz="3200" spc="-10" dirty="0">
                <a:solidFill>
                  <a:srgbClr val="FF0000"/>
                </a:solidFill>
                <a:latin typeface="黑体"/>
                <a:cs typeface="黑体"/>
              </a:rPr>
              <a:t>四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个面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向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，四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个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服务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为国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担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当，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强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国有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我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。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41272" y="352755"/>
            <a:ext cx="9169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深刻启</a:t>
            </a:r>
            <a:r>
              <a:rPr spc="5" dirty="0"/>
              <a:t>示</a:t>
            </a:r>
            <a:r>
              <a:rPr spc="-5" dirty="0"/>
              <a:t>：矢志不渝为党育</a:t>
            </a:r>
            <a:r>
              <a:rPr spc="5" dirty="0"/>
              <a:t>人</a:t>
            </a:r>
            <a:r>
              <a:rPr spc="-5" dirty="0"/>
              <a:t>、为国育才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6220" y="2386583"/>
            <a:ext cx="11681460" cy="191008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58419" rIns="0" bIns="0" rtlCol="0">
            <a:spAutoFit/>
          </a:bodyPr>
          <a:lstStyle/>
          <a:p>
            <a:pPr marL="464820" indent="-343535">
              <a:lnSpc>
                <a:spcPct val="100000"/>
              </a:lnSpc>
              <a:spcBef>
                <a:spcPts val="459"/>
              </a:spcBef>
              <a:buClr>
                <a:srgbClr val="FF0000"/>
              </a:buClr>
              <a:buSzPct val="80357"/>
              <a:buFont typeface="Wingdings"/>
              <a:buChar char=""/>
              <a:tabLst>
                <a:tab pos="464820" algn="l"/>
              </a:tabLst>
            </a:pPr>
            <a:r>
              <a:rPr sz="2800" spc="5" dirty="0">
                <a:solidFill>
                  <a:srgbClr val="1556AD"/>
                </a:solidFill>
                <a:latin typeface="黑体"/>
                <a:cs typeface="黑体"/>
              </a:rPr>
              <a:t>累计培养近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30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万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毕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业生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，约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60%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在国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家关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键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岗位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、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西部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建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功立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业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  <a:p>
            <a:pPr marL="464820" indent="-343535">
              <a:lnSpc>
                <a:spcPct val="100000"/>
              </a:lnSpc>
              <a:spcBef>
                <a:spcPts val="335"/>
              </a:spcBef>
              <a:buClr>
                <a:srgbClr val="FF0000"/>
              </a:buClr>
              <a:buSzPct val="80357"/>
              <a:buFont typeface="Wingdings"/>
              <a:buChar char=""/>
              <a:tabLst>
                <a:tab pos="464820" algn="l"/>
              </a:tabLst>
            </a:pP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培养两院院</a:t>
            </a:r>
            <a:r>
              <a:rPr sz="2800" spc="-10" dirty="0">
                <a:solidFill>
                  <a:srgbClr val="1556AD"/>
                </a:solidFill>
                <a:latin typeface="黑体"/>
                <a:cs typeface="黑体"/>
              </a:rPr>
              <a:t>士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230</a:t>
            </a:r>
            <a:r>
              <a:rPr sz="2800" spc="-10" dirty="0">
                <a:solidFill>
                  <a:srgbClr val="FF0000"/>
                </a:solidFill>
                <a:latin typeface="黑体"/>
                <a:cs typeface="黑体"/>
              </a:rPr>
              <a:t>多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位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，海外院士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8</a:t>
            </a:r>
            <a:r>
              <a:rPr sz="2800" spc="-10" dirty="0">
                <a:solidFill>
                  <a:srgbClr val="FF0000"/>
                </a:solidFill>
                <a:latin typeface="黑体"/>
                <a:cs typeface="黑体"/>
              </a:rPr>
              <a:t>位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  <a:p>
            <a:pPr marL="464820" indent="-343535">
              <a:lnSpc>
                <a:spcPct val="100000"/>
              </a:lnSpc>
              <a:spcBef>
                <a:spcPts val="340"/>
              </a:spcBef>
              <a:buClr>
                <a:srgbClr val="FF0000"/>
              </a:buClr>
              <a:buSzPct val="80357"/>
              <a:buFont typeface="Wingdings"/>
              <a:buChar char=""/>
              <a:tabLst>
                <a:tab pos="464820" algn="l"/>
              </a:tabLst>
            </a:pPr>
            <a:r>
              <a:rPr sz="2800" spc="5" dirty="0">
                <a:solidFill>
                  <a:srgbClr val="1556AD"/>
                </a:solidFill>
                <a:latin typeface="黑体"/>
                <a:cs typeface="黑体"/>
              </a:rPr>
              <a:t>世界</a:t>
            </a:r>
            <a:r>
              <a:rPr sz="2800" dirty="0">
                <a:solidFill>
                  <a:srgbClr val="1556AD"/>
                </a:solidFill>
                <a:latin typeface="Times New Roman"/>
                <a:cs typeface="Times New Roman"/>
              </a:rPr>
              <a:t>500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强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企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业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中，</a:t>
            </a:r>
            <a:r>
              <a:rPr sz="2800" spc="15" dirty="0">
                <a:solidFill>
                  <a:srgbClr val="1556AD"/>
                </a:solidFill>
                <a:latin typeface="黑体"/>
                <a:cs typeface="黑体"/>
              </a:rPr>
              <a:t>有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9</a:t>
            </a: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位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掌门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人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本科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毕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业于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西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安交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大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；</a:t>
            </a:r>
            <a:endParaRPr sz="2800">
              <a:latin typeface="黑体"/>
              <a:cs typeface="黑体"/>
            </a:endParaRPr>
          </a:p>
          <a:p>
            <a:pPr marL="464820" indent="-343535">
              <a:lnSpc>
                <a:spcPct val="100000"/>
              </a:lnSpc>
              <a:spcBef>
                <a:spcPts val="335"/>
              </a:spcBef>
              <a:buClr>
                <a:srgbClr val="FF0000"/>
              </a:buClr>
              <a:buSzPct val="80357"/>
              <a:buFont typeface="Wingdings"/>
              <a:buChar char=""/>
              <a:tabLst>
                <a:tab pos="464820" algn="l"/>
              </a:tabLst>
            </a:pP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创造发明上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百个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第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一，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产</a:t>
            </a:r>
            <a:r>
              <a:rPr sz="2800" spc="20" dirty="0">
                <a:solidFill>
                  <a:srgbClr val="1556AD"/>
                </a:solidFill>
                <a:latin typeface="黑体"/>
                <a:cs typeface="黑体"/>
              </a:rPr>
              <a:t>出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万多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项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成果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创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造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数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千亿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效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益。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56147" y="1955292"/>
            <a:ext cx="512445" cy="399415"/>
            <a:chOff x="5756147" y="1955292"/>
            <a:chExt cx="512445" cy="399415"/>
          </a:xfrm>
        </p:grpSpPr>
        <p:sp>
          <p:nvSpPr>
            <p:cNvPr id="14" name="object 14"/>
            <p:cNvSpPr/>
            <p:nvPr/>
          </p:nvSpPr>
          <p:spPr>
            <a:xfrm>
              <a:off x="5760719" y="1959864"/>
              <a:ext cx="502920" cy="390525"/>
            </a:xfrm>
            <a:custGeom>
              <a:avLst/>
              <a:gdLst/>
              <a:ahLst/>
              <a:cxnLst/>
              <a:rect l="l" t="t" r="r" b="b"/>
              <a:pathLst>
                <a:path w="502920" h="390525">
                  <a:moveTo>
                    <a:pt x="377189" y="0"/>
                  </a:moveTo>
                  <a:lnTo>
                    <a:pt x="125729" y="0"/>
                  </a:lnTo>
                  <a:lnTo>
                    <a:pt x="125729" y="195072"/>
                  </a:lnTo>
                  <a:lnTo>
                    <a:pt x="0" y="195072"/>
                  </a:lnTo>
                  <a:lnTo>
                    <a:pt x="251459" y="390144"/>
                  </a:lnTo>
                  <a:lnTo>
                    <a:pt x="502919" y="195072"/>
                  </a:lnTo>
                  <a:lnTo>
                    <a:pt x="377189" y="195072"/>
                  </a:lnTo>
                  <a:lnTo>
                    <a:pt x="377189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60719" y="1959864"/>
              <a:ext cx="502920" cy="390525"/>
            </a:xfrm>
            <a:custGeom>
              <a:avLst/>
              <a:gdLst/>
              <a:ahLst/>
              <a:cxnLst/>
              <a:rect l="l" t="t" r="r" b="b"/>
              <a:pathLst>
                <a:path w="502920" h="390525">
                  <a:moveTo>
                    <a:pt x="0" y="195072"/>
                  </a:moveTo>
                  <a:lnTo>
                    <a:pt x="125729" y="195072"/>
                  </a:lnTo>
                  <a:lnTo>
                    <a:pt x="125729" y="0"/>
                  </a:lnTo>
                  <a:lnTo>
                    <a:pt x="377189" y="0"/>
                  </a:lnTo>
                  <a:lnTo>
                    <a:pt x="377189" y="195072"/>
                  </a:lnTo>
                  <a:lnTo>
                    <a:pt x="502919" y="195072"/>
                  </a:lnTo>
                  <a:lnTo>
                    <a:pt x="251459" y="390144"/>
                  </a:lnTo>
                  <a:lnTo>
                    <a:pt x="0" y="195072"/>
                  </a:lnTo>
                  <a:close/>
                </a:path>
              </a:pathLst>
            </a:custGeom>
            <a:ln w="914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7355" y="4812334"/>
            <a:ext cx="11479530" cy="15621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71500" indent="-572135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571500" algn="l"/>
                <a:tab pos="572135" algn="l"/>
              </a:tabLst>
            </a:pP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启示</a:t>
            </a:r>
            <a:r>
              <a:rPr sz="2800" b="1" dirty="0">
                <a:solidFill>
                  <a:srgbClr val="1556AD"/>
                </a:solidFill>
                <a:latin typeface="Times New Roman"/>
                <a:cs typeface="Times New Roman"/>
              </a:rPr>
              <a:t>1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交大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今天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地位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是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由</a:t>
            </a:r>
            <a:r>
              <a:rPr sz="2800" b="1" dirty="0">
                <a:solidFill>
                  <a:srgbClr val="1556AD"/>
                </a:solidFill>
                <a:latin typeface="Times New Roman"/>
                <a:cs typeface="Times New Roman"/>
              </a:rPr>
              <a:t>10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年以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前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培养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人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才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奠定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35" dirty="0">
                <a:solidFill>
                  <a:srgbClr val="1556AD"/>
                </a:solidFill>
                <a:latin typeface="楷体"/>
                <a:cs typeface="楷体"/>
              </a:rPr>
              <a:t>而</a:t>
            </a:r>
            <a:r>
              <a:rPr sz="2800" b="1" dirty="0">
                <a:solidFill>
                  <a:srgbClr val="1556AD"/>
                </a:solidFill>
                <a:latin typeface="Times New Roman"/>
                <a:cs typeface="Times New Roman"/>
              </a:rPr>
              <a:t>20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年、</a:t>
            </a:r>
            <a:r>
              <a:rPr sz="2800" b="1" dirty="0">
                <a:solidFill>
                  <a:srgbClr val="1556AD"/>
                </a:solidFill>
                <a:latin typeface="Times New Roman"/>
                <a:cs typeface="Times New Roman"/>
              </a:rPr>
              <a:t>50</a:t>
            </a:r>
            <a:endParaRPr sz="2800" dirty="0">
              <a:latin typeface="Times New Roman"/>
              <a:cs typeface="Times New Roman"/>
            </a:endParaRPr>
          </a:p>
          <a:p>
            <a:pPr marL="571500">
              <a:lnSpc>
                <a:spcPct val="100000"/>
              </a:lnSpc>
              <a:spcBef>
                <a:spcPts val="675"/>
              </a:spcBef>
            </a:pP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年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后的地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位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需要我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们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今天培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养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的人才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去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支撑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！</a:t>
            </a:r>
            <a:endParaRPr sz="2800" dirty="0">
              <a:latin typeface="楷体"/>
              <a:cs typeface="楷体"/>
            </a:endParaRPr>
          </a:p>
          <a:p>
            <a:pPr marL="571500" indent="-572135">
              <a:lnSpc>
                <a:spcPct val="100000"/>
              </a:lnSpc>
              <a:spcBef>
                <a:spcPts val="670"/>
              </a:spcBef>
              <a:buFont typeface="Wingdings"/>
              <a:buChar char=""/>
              <a:tabLst>
                <a:tab pos="571500" algn="l"/>
                <a:tab pos="572135" algn="l"/>
              </a:tabLst>
            </a:pP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启示</a:t>
            </a:r>
            <a:r>
              <a:rPr sz="2800" b="1" dirty="0">
                <a:solidFill>
                  <a:srgbClr val="1556AD"/>
                </a:solidFill>
                <a:latin typeface="Times New Roman"/>
                <a:cs typeface="Times New Roman"/>
              </a:rPr>
              <a:t>2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扎根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西部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爱国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奋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斗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贡献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立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校，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不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可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替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代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 dirty="0">
              <a:latin typeface="楷体"/>
              <a:cs typeface="楷体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48528" y="4341876"/>
            <a:ext cx="512445" cy="399415"/>
            <a:chOff x="5748528" y="4341876"/>
            <a:chExt cx="512445" cy="399415"/>
          </a:xfrm>
        </p:grpSpPr>
        <p:sp>
          <p:nvSpPr>
            <p:cNvPr id="18" name="object 18"/>
            <p:cNvSpPr/>
            <p:nvPr/>
          </p:nvSpPr>
          <p:spPr>
            <a:xfrm>
              <a:off x="5753100" y="4346448"/>
              <a:ext cx="502920" cy="390525"/>
            </a:xfrm>
            <a:custGeom>
              <a:avLst/>
              <a:gdLst/>
              <a:ahLst/>
              <a:cxnLst/>
              <a:rect l="l" t="t" r="r" b="b"/>
              <a:pathLst>
                <a:path w="502920" h="390525">
                  <a:moveTo>
                    <a:pt x="377189" y="0"/>
                  </a:moveTo>
                  <a:lnTo>
                    <a:pt x="125729" y="0"/>
                  </a:lnTo>
                  <a:lnTo>
                    <a:pt x="125729" y="195071"/>
                  </a:lnTo>
                  <a:lnTo>
                    <a:pt x="0" y="195071"/>
                  </a:lnTo>
                  <a:lnTo>
                    <a:pt x="251460" y="390144"/>
                  </a:lnTo>
                  <a:lnTo>
                    <a:pt x="502920" y="195071"/>
                  </a:lnTo>
                  <a:lnTo>
                    <a:pt x="377189" y="195071"/>
                  </a:lnTo>
                  <a:lnTo>
                    <a:pt x="377189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53100" y="4346448"/>
              <a:ext cx="502920" cy="390525"/>
            </a:xfrm>
            <a:custGeom>
              <a:avLst/>
              <a:gdLst/>
              <a:ahLst/>
              <a:cxnLst/>
              <a:rect l="l" t="t" r="r" b="b"/>
              <a:pathLst>
                <a:path w="502920" h="390525">
                  <a:moveTo>
                    <a:pt x="0" y="195071"/>
                  </a:moveTo>
                  <a:lnTo>
                    <a:pt x="125729" y="195071"/>
                  </a:lnTo>
                  <a:lnTo>
                    <a:pt x="125729" y="0"/>
                  </a:lnTo>
                  <a:lnTo>
                    <a:pt x="377189" y="0"/>
                  </a:lnTo>
                  <a:lnTo>
                    <a:pt x="377189" y="195071"/>
                  </a:lnTo>
                  <a:lnTo>
                    <a:pt x="502920" y="195071"/>
                  </a:lnTo>
                  <a:lnTo>
                    <a:pt x="251460" y="390144"/>
                  </a:lnTo>
                  <a:lnTo>
                    <a:pt x="0" y="195071"/>
                  </a:lnTo>
                  <a:close/>
                </a:path>
              </a:pathLst>
            </a:custGeom>
            <a:ln w="914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0900" cy="739140"/>
          </a:xfrm>
          <a:custGeom>
            <a:avLst/>
            <a:gdLst/>
            <a:ahLst/>
            <a:cxnLst/>
            <a:rect l="l" t="t" r="r" b="b"/>
            <a:pathLst>
              <a:path w="850900" h="739140">
                <a:moveTo>
                  <a:pt x="850391" y="0"/>
                </a:moveTo>
                <a:lnTo>
                  <a:pt x="0" y="0"/>
                </a:lnTo>
                <a:lnTo>
                  <a:pt x="0" y="739140"/>
                </a:lnTo>
                <a:lnTo>
                  <a:pt x="850391" y="739140"/>
                </a:lnTo>
                <a:lnTo>
                  <a:pt x="850391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687311"/>
            <a:ext cx="12192000" cy="170815"/>
          </a:xfrm>
          <a:custGeom>
            <a:avLst/>
            <a:gdLst/>
            <a:ahLst/>
            <a:cxnLst/>
            <a:rect l="l" t="t" r="r" b="b"/>
            <a:pathLst>
              <a:path w="12192000" h="170815">
                <a:moveTo>
                  <a:pt x="12192000" y="0"/>
                </a:moveTo>
                <a:lnTo>
                  <a:pt x="0" y="0"/>
                </a:lnTo>
                <a:lnTo>
                  <a:pt x="0" y="170687"/>
                </a:lnTo>
                <a:lnTo>
                  <a:pt x="12192000" y="17068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94169" y="1508569"/>
            <a:ext cx="11598275" cy="5349875"/>
            <a:chOff x="594169" y="1508569"/>
            <a:chExt cx="11598275" cy="53498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2560" y="4075175"/>
              <a:ext cx="3139439" cy="27828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8931" y="1513332"/>
              <a:ext cx="10724515" cy="3217545"/>
            </a:xfrm>
            <a:custGeom>
              <a:avLst/>
              <a:gdLst/>
              <a:ahLst/>
              <a:cxnLst/>
              <a:rect l="l" t="t" r="r" b="b"/>
              <a:pathLst>
                <a:path w="10724515" h="3217545">
                  <a:moveTo>
                    <a:pt x="0" y="3217164"/>
                  </a:moveTo>
                  <a:lnTo>
                    <a:pt x="10724388" y="3217164"/>
                  </a:lnTo>
                  <a:lnTo>
                    <a:pt x="10724388" y="0"/>
                  </a:lnTo>
                  <a:lnTo>
                    <a:pt x="0" y="0"/>
                  </a:lnTo>
                  <a:lnTo>
                    <a:pt x="0" y="32171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8931" y="5237988"/>
            <a:ext cx="10810240" cy="1153795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24765" rIns="0" bIns="0" rtlCol="0">
            <a:spAutoFit/>
          </a:bodyPr>
          <a:lstStyle/>
          <a:p>
            <a:pPr marL="548005" marR="300990" indent="-457200">
              <a:lnSpc>
                <a:spcPts val="4370"/>
              </a:lnSpc>
              <a:spcBef>
                <a:spcPts val="195"/>
              </a:spcBef>
              <a:buFont typeface="Wingdings"/>
              <a:buChar char=""/>
              <a:tabLst>
                <a:tab pos="548640" algn="l"/>
              </a:tabLst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从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人类认知发展的角度看，培养具有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创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新精神和创造能力的人，  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是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教育的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最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高境界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和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最终目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30883" y="334467"/>
            <a:ext cx="73653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黑体"/>
                <a:cs typeface="黑体"/>
              </a:rPr>
              <a:t>面向未来，需要深刻把握教育的本质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1936" y="1217675"/>
            <a:ext cx="3066415" cy="591820"/>
          </a:xfrm>
          <a:custGeom>
            <a:avLst/>
            <a:gdLst/>
            <a:ahLst/>
            <a:cxnLst/>
            <a:rect l="l" t="t" r="r" b="b"/>
            <a:pathLst>
              <a:path w="3066415" h="591819">
                <a:moveTo>
                  <a:pt x="3066288" y="0"/>
                </a:moveTo>
                <a:lnTo>
                  <a:pt x="0" y="0"/>
                </a:lnTo>
                <a:lnTo>
                  <a:pt x="0" y="591312"/>
                </a:lnTo>
                <a:lnTo>
                  <a:pt x="3066288" y="591312"/>
                </a:lnTo>
                <a:lnTo>
                  <a:pt x="30662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78179" y="1228873"/>
            <a:ext cx="10022840" cy="3265804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89255" indent="-364490">
              <a:lnSpc>
                <a:spcPct val="100000"/>
              </a:lnSpc>
              <a:spcBef>
                <a:spcPts val="755"/>
              </a:spcBef>
              <a:buFont typeface="Wingdings"/>
              <a:buChar char=""/>
              <a:tabLst>
                <a:tab pos="389890" algn="l"/>
              </a:tabLst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教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育的三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个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层次</a:t>
            </a:r>
            <a:endParaRPr sz="2800">
              <a:latin typeface="黑体"/>
              <a:cs typeface="黑体"/>
            </a:endParaRPr>
          </a:p>
          <a:p>
            <a:pPr marL="375285" indent="-363220">
              <a:lnSpc>
                <a:spcPct val="100000"/>
              </a:lnSpc>
              <a:spcBef>
                <a:spcPts val="660"/>
              </a:spcBef>
              <a:buSzPct val="96428"/>
              <a:buAutoNum type="arabicPeriod"/>
              <a:tabLst>
                <a:tab pos="375920" algn="l"/>
              </a:tabLst>
            </a:pP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使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受教育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者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知道世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是什么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样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的，成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为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一个有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知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识的人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；</a:t>
            </a:r>
            <a:endParaRPr sz="2800">
              <a:latin typeface="楷体"/>
              <a:cs typeface="楷体"/>
            </a:endParaRPr>
          </a:p>
          <a:p>
            <a:pPr marL="375285" marR="5080" indent="-363220">
              <a:lnSpc>
                <a:spcPct val="130000"/>
              </a:lnSpc>
              <a:spcBef>
                <a:spcPts val="5"/>
              </a:spcBef>
              <a:buSzPct val="96428"/>
              <a:buAutoNum type="arabicPeriod"/>
              <a:tabLst>
                <a:tab pos="375920" algn="l"/>
              </a:tabLst>
            </a:pP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使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受教育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者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知道世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界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为什么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是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这样的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成为一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个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会思考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人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，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一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个有分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析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能力的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人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；</a:t>
            </a:r>
            <a:endParaRPr sz="2800">
              <a:latin typeface="楷体"/>
              <a:cs typeface="楷体"/>
            </a:endParaRPr>
          </a:p>
          <a:p>
            <a:pPr marL="375285" marR="5080" indent="-363220">
              <a:lnSpc>
                <a:spcPct val="130000"/>
              </a:lnSpc>
              <a:buSzPct val="96428"/>
              <a:buAutoNum type="arabicPeriod"/>
              <a:tabLst>
                <a:tab pos="375920" algn="l"/>
              </a:tabLst>
            </a:pP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使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受教育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者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知道怎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样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才能使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世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界更美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好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，成为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一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个不仅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敢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于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探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索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和创造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而且具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备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创新能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力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的人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05855" y="4844796"/>
            <a:ext cx="510540" cy="398145"/>
            <a:chOff x="5705855" y="4844796"/>
            <a:chExt cx="510540" cy="398145"/>
          </a:xfrm>
        </p:grpSpPr>
        <p:sp>
          <p:nvSpPr>
            <p:cNvPr id="14" name="object 14"/>
            <p:cNvSpPr/>
            <p:nvPr/>
          </p:nvSpPr>
          <p:spPr>
            <a:xfrm>
              <a:off x="5710427" y="4849368"/>
              <a:ext cx="501650" cy="388620"/>
            </a:xfrm>
            <a:custGeom>
              <a:avLst/>
              <a:gdLst/>
              <a:ahLst/>
              <a:cxnLst/>
              <a:rect l="l" t="t" r="r" b="b"/>
              <a:pathLst>
                <a:path w="501650" h="388620">
                  <a:moveTo>
                    <a:pt x="376047" y="0"/>
                  </a:moveTo>
                  <a:lnTo>
                    <a:pt x="125349" y="0"/>
                  </a:lnTo>
                  <a:lnTo>
                    <a:pt x="125349" y="194309"/>
                  </a:lnTo>
                  <a:lnTo>
                    <a:pt x="0" y="194309"/>
                  </a:lnTo>
                  <a:lnTo>
                    <a:pt x="250698" y="388619"/>
                  </a:lnTo>
                  <a:lnTo>
                    <a:pt x="501396" y="194309"/>
                  </a:lnTo>
                  <a:lnTo>
                    <a:pt x="376047" y="194309"/>
                  </a:lnTo>
                  <a:lnTo>
                    <a:pt x="376047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10427" y="4849368"/>
              <a:ext cx="501650" cy="388620"/>
            </a:xfrm>
            <a:custGeom>
              <a:avLst/>
              <a:gdLst/>
              <a:ahLst/>
              <a:cxnLst/>
              <a:rect l="l" t="t" r="r" b="b"/>
              <a:pathLst>
                <a:path w="501650" h="388620">
                  <a:moveTo>
                    <a:pt x="0" y="194309"/>
                  </a:moveTo>
                  <a:lnTo>
                    <a:pt x="125349" y="194309"/>
                  </a:lnTo>
                  <a:lnTo>
                    <a:pt x="125349" y="0"/>
                  </a:lnTo>
                  <a:lnTo>
                    <a:pt x="376047" y="0"/>
                  </a:lnTo>
                  <a:lnTo>
                    <a:pt x="376047" y="194309"/>
                  </a:lnTo>
                  <a:lnTo>
                    <a:pt x="501396" y="194309"/>
                  </a:lnTo>
                  <a:lnTo>
                    <a:pt x="250698" y="388619"/>
                  </a:lnTo>
                  <a:lnTo>
                    <a:pt x="0" y="194309"/>
                  </a:lnTo>
                  <a:close/>
                </a:path>
              </a:pathLst>
            </a:custGeom>
            <a:ln w="914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3563" y="897636"/>
            <a:ext cx="10820400" cy="0"/>
          </a:xfrm>
          <a:custGeom>
            <a:avLst/>
            <a:gdLst/>
            <a:ahLst/>
            <a:cxnLst/>
            <a:rect l="l" t="t" r="r" b="b"/>
            <a:pathLst>
              <a:path w="10820400">
                <a:moveTo>
                  <a:pt x="0" y="0"/>
                </a:moveTo>
                <a:lnTo>
                  <a:pt x="10820400" y="0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592" y="158495"/>
            <a:ext cx="645160" cy="739140"/>
          </a:xfrm>
          <a:custGeom>
            <a:avLst/>
            <a:gdLst/>
            <a:ahLst/>
            <a:cxnLst/>
            <a:rect l="l" t="t" r="r" b="b"/>
            <a:pathLst>
              <a:path w="645160" h="739140">
                <a:moveTo>
                  <a:pt x="644652" y="0"/>
                </a:moveTo>
                <a:lnTo>
                  <a:pt x="0" y="0"/>
                </a:lnTo>
                <a:lnTo>
                  <a:pt x="0" y="739139"/>
                </a:lnTo>
                <a:lnTo>
                  <a:pt x="644652" y="739139"/>
                </a:lnTo>
                <a:lnTo>
                  <a:pt x="644652" y="0"/>
                </a:lnTo>
                <a:close/>
              </a:path>
            </a:pathLst>
          </a:custGeom>
          <a:solidFill>
            <a:srgbClr val="004E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2875" y="158495"/>
            <a:ext cx="125095" cy="739140"/>
          </a:xfrm>
          <a:custGeom>
            <a:avLst/>
            <a:gdLst/>
            <a:ahLst/>
            <a:cxnLst/>
            <a:rect l="l" t="t" r="r" b="b"/>
            <a:pathLst>
              <a:path w="125094" h="739140">
                <a:moveTo>
                  <a:pt x="124968" y="0"/>
                </a:moveTo>
                <a:lnTo>
                  <a:pt x="0" y="0"/>
                </a:lnTo>
                <a:lnTo>
                  <a:pt x="0" y="739139"/>
                </a:lnTo>
                <a:lnTo>
                  <a:pt x="124968" y="739139"/>
                </a:lnTo>
                <a:lnTo>
                  <a:pt x="124968" y="0"/>
                </a:lnTo>
                <a:close/>
              </a:path>
            </a:pathLst>
          </a:custGeom>
          <a:solidFill>
            <a:srgbClr val="004E9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8728" y="105155"/>
            <a:ext cx="792479" cy="7924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0228" y="266522"/>
            <a:ext cx="8054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困</a:t>
            </a:r>
            <a:r>
              <a:rPr sz="3600" dirty="0"/>
              <a:t>惑</a:t>
            </a:r>
            <a:r>
              <a:rPr sz="3600" spc="-5" dirty="0">
                <a:latin typeface="Arial"/>
                <a:cs typeface="Arial"/>
              </a:rPr>
              <a:t>1</a:t>
            </a:r>
            <a:r>
              <a:rPr sz="3600" spc="-5" dirty="0"/>
              <a:t>：理论和工程，哪个因素更重</a:t>
            </a:r>
            <a:r>
              <a:rPr sz="3600" dirty="0"/>
              <a:t>要？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592" y="626257"/>
            <a:ext cx="645160" cy="271780"/>
          </a:xfrm>
          <a:prstGeom prst="rect">
            <a:avLst/>
          </a:prstGeom>
          <a:solidFill>
            <a:srgbClr val="004E96"/>
          </a:solidFill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705"/>
              </a:lnSpc>
            </a:pP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592" y="158495"/>
            <a:ext cx="645160" cy="467995"/>
          </a:xfrm>
          <a:prstGeom prst="rect">
            <a:avLst/>
          </a:prstGeom>
          <a:solidFill>
            <a:srgbClr val="004E96"/>
          </a:solidFill>
        </p:spPr>
        <p:txBody>
          <a:bodyPr vert="horz" wrap="square" lIns="0" tIns="0" rIns="0" bIns="0" rtlCol="0">
            <a:spAutoFit/>
          </a:bodyPr>
          <a:lstStyle/>
          <a:p>
            <a:pPr marL="182245">
              <a:lnSpc>
                <a:spcPts val="3685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778" y="1051521"/>
            <a:ext cx="11179810" cy="105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20100"/>
              </a:lnSpc>
              <a:spcBef>
                <a:spcPts val="100"/>
              </a:spcBef>
              <a:buFont typeface="Wingdings"/>
              <a:buChar char=""/>
              <a:tabLst>
                <a:tab pos="470534" algn="l"/>
              </a:tabLst>
            </a:pP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为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什么在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没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有力学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、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建筑学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甚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至数学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、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物理等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科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学之前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古今中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外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就 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已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经创造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了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像万里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长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城、故</a:t>
            </a:r>
            <a:r>
              <a:rPr sz="2800" b="1" spc="50" dirty="0">
                <a:solidFill>
                  <a:srgbClr val="2E5496"/>
                </a:solidFill>
                <a:latin typeface="楷体"/>
                <a:cs typeface="楷体"/>
              </a:rPr>
              <a:t>宫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、都江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堰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、金字</a:t>
            </a:r>
            <a:r>
              <a:rPr sz="2800" b="1" spc="35" dirty="0">
                <a:solidFill>
                  <a:srgbClr val="2E5496"/>
                </a:solidFill>
                <a:latin typeface="楷体"/>
                <a:cs typeface="楷体"/>
              </a:rPr>
              <a:t>塔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……等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历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史奇迹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？</a:t>
            </a:r>
            <a:endParaRPr sz="2800">
              <a:latin typeface="楷体"/>
              <a:cs typeface="楷体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155" y="2310383"/>
            <a:ext cx="3157727" cy="20452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9704" y="2310383"/>
            <a:ext cx="3157728" cy="20452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8200" y="2310383"/>
            <a:ext cx="3157728" cy="204520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16965" y="4397502"/>
            <a:ext cx="3248025" cy="83693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just">
              <a:lnSpc>
                <a:spcPct val="97800"/>
              </a:lnSpc>
              <a:spcBef>
                <a:spcPts val="145"/>
              </a:spcBef>
            </a:pPr>
            <a:r>
              <a:rPr sz="1800" b="1" dirty="0">
                <a:latin typeface="楷体"/>
                <a:cs typeface="楷体"/>
              </a:rPr>
              <a:t>修筑历史可上溯到</a:t>
            </a:r>
            <a:r>
              <a:rPr sz="1800" b="1" dirty="0">
                <a:solidFill>
                  <a:srgbClr val="333333"/>
                </a:solidFill>
                <a:latin typeface="楷体"/>
                <a:cs typeface="楷体"/>
              </a:rPr>
              <a:t>西周末年，已 有</a:t>
            </a:r>
            <a:r>
              <a:rPr sz="1800" b="1" spc="-5" dirty="0">
                <a:solidFill>
                  <a:srgbClr val="333333"/>
                </a:solidFill>
                <a:latin typeface="Times New Roman"/>
                <a:cs typeface="Times New Roman"/>
              </a:rPr>
              <a:t>2700</a:t>
            </a:r>
            <a:r>
              <a:rPr sz="1800" b="1" dirty="0">
                <a:solidFill>
                  <a:srgbClr val="333333"/>
                </a:solidFill>
                <a:latin typeface="楷体"/>
                <a:cs typeface="楷体"/>
              </a:rPr>
              <a:t>多年历史；即使明代修筑 的长城</a:t>
            </a:r>
            <a:r>
              <a:rPr sz="1800" b="1" spc="5" dirty="0">
                <a:solidFill>
                  <a:srgbClr val="333333"/>
                </a:solidFill>
                <a:latin typeface="Times New Roman"/>
                <a:cs typeface="Times New Roman"/>
              </a:rPr>
              <a:t>,</a:t>
            </a:r>
            <a:r>
              <a:rPr sz="1800" b="1" dirty="0">
                <a:solidFill>
                  <a:srgbClr val="333333"/>
                </a:solidFill>
                <a:latin typeface="楷体"/>
                <a:cs typeface="楷体"/>
              </a:rPr>
              <a:t>至今也已</a:t>
            </a:r>
            <a:r>
              <a:rPr sz="1800" b="1" dirty="0">
                <a:solidFill>
                  <a:srgbClr val="333333"/>
                </a:solidFill>
                <a:latin typeface="Times New Roman"/>
                <a:cs typeface="Times New Roman"/>
              </a:rPr>
              <a:t>600</a:t>
            </a:r>
            <a:r>
              <a:rPr sz="1800" b="1" dirty="0">
                <a:solidFill>
                  <a:srgbClr val="333333"/>
                </a:solidFill>
                <a:latin typeface="楷体"/>
                <a:cs typeface="楷体"/>
              </a:rPr>
              <a:t>多年。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28209" y="4385309"/>
            <a:ext cx="2782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楷体"/>
                <a:cs typeface="楷体"/>
              </a:rPr>
              <a:t>公元前</a:t>
            </a:r>
            <a:r>
              <a:rPr sz="1800" b="1" spc="-5" dirty="0">
                <a:latin typeface="Times New Roman"/>
                <a:cs typeface="Times New Roman"/>
              </a:rPr>
              <a:t>256</a:t>
            </a:r>
            <a:r>
              <a:rPr sz="1800" b="1" spc="-5" dirty="0">
                <a:latin typeface="楷体"/>
                <a:cs typeface="楷体"/>
              </a:rPr>
              <a:t>～</a:t>
            </a:r>
            <a:r>
              <a:rPr sz="1800" b="1" dirty="0">
                <a:latin typeface="楷体"/>
                <a:cs typeface="楷体"/>
              </a:rPr>
              <a:t>前</a:t>
            </a:r>
            <a:r>
              <a:rPr sz="1800" b="1" dirty="0">
                <a:latin typeface="Times New Roman"/>
                <a:cs typeface="Times New Roman"/>
              </a:rPr>
              <a:t>251</a:t>
            </a:r>
            <a:r>
              <a:rPr sz="1800" b="1" dirty="0">
                <a:latin typeface="楷体"/>
                <a:cs typeface="楷体"/>
              </a:rPr>
              <a:t>年修建，</a:t>
            </a:r>
            <a:endParaRPr sz="1800">
              <a:latin typeface="楷体"/>
              <a:cs typeface="楷体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楷体"/>
                <a:cs typeface="楷体"/>
              </a:rPr>
              <a:t>至今已有</a:t>
            </a:r>
            <a:r>
              <a:rPr sz="1800" b="1" spc="5" dirty="0">
                <a:latin typeface="楷体"/>
                <a:cs typeface="楷体"/>
              </a:rPr>
              <a:t>近</a:t>
            </a:r>
            <a:r>
              <a:rPr sz="1800" b="1" spc="-5" dirty="0">
                <a:latin typeface="Times New Roman"/>
                <a:cs typeface="Times New Roman"/>
              </a:rPr>
              <a:t>2300</a:t>
            </a:r>
            <a:r>
              <a:rPr sz="1800" b="1" dirty="0">
                <a:latin typeface="楷体"/>
                <a:cs typeface="楷体"/>
              </a:rPr>
              <a:t>年历史。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79968" y="4385309"/>
            <a:ext cx="27813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1406</a:t>
            </a:r>
            <a:r>
              <a:rPr sz="1800" b="1" dirty="0">
                <a:latin typeface="楷体"/>
                <a:cs typeface="楷体"/>
              </a:rPr>
              <a:t>年～</a:t>
            </a:r>
            <a:r>
              <a:rPr sz="1800" b="1" dirty="0">
                <a:latin typeface="Times New Roman"/>
                <a:cs typeface="Times New Roman"/>
              </a:rPr>
              <a:t>1420</a:t>
            </a:r>
            <a:r>
              <a:rPr sz="1800" b="1" dirty="0">
                <a:latin typeface="楷体"/>
                <a:cs typeface="楷体"/>
              </a:rPr>
              <a:t>年修建，至今</a:t>
            </a:r>
            <a:endParaRPr sz="1800">
              <a:latin typeface="楷体"/>
              <a:cs typeface="楷体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楷体"/>
                <a:cs typeface="楷体"/>
              </a:rPr>
              <a:t>已有</a:t>
            </a:r>
            <a:r>
              <a:rPr sz="1800" b="1" spc="-5" dirty="0">
                <a:latin typeface="Times New Roman"/>
                <a:cs typeface="Times New Roman"/>
              </a:rPr>
              <a:t>600</a:t>
            </a:r>
            <a:r>
              <a:rPr sz="1800" b="1" dirty="0">
                <a:latin typeface="楷体"/>
                <a:cs typeface="楷体"/>
              </a:rPr>
              <a:t>多年。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5279" y="5331053"/>
            <a:ext cx="1079690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469900" algn="l"/>
              </a:tabLst>
            </a:pPr>
            <a:r>
              <a:rPr sz="2800" spc="5" dirty="0">
                <a:solidFill>
                  <a:srgbClr val="2E5496"/>
                </a:solidFill>
                <a:latin typeface="黑体"/>
                <a:cs typeface="黑体"/>
              </a:rPr>
              <a:t>科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学、技</a:t>
            </a:r>
            <a:r>
              <a:rPr sz="2800" spc="10" dirty="0">
                <a:solidFill>
                  <a:srgbClr val="2E5496"/>
                </a:solidFill>
                <a:latin typeface="黑体"/>
                <a:cs typeface="黑体"/>
              </a:rPr>
              <a:t>术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、工程</a:t>
            </a:r>
            <a:r>
              <a:rPr sz="2800" spc="10" dirty="0">
                <a:solidFill>
                  <a:srgbClr val="2E5496"/>
                </a:solidFill>
                <a:latin typeface="黑体"/>
                <a:cs typeface="黑体"/>
              </a:rPr>
              <a:t>三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者之间</a:t>
            </a:r>
            <a:r>
              <a:rPr sz="2800" spc="10" dirty="0">
                <a:solidFill>
                  <a:srgbClr val="2E5496"/>
                </a:solidFill>
                <a:latin typeface="黑体"/>
                <a:cs typeface="黑体"/>
              </a:rPr>
              <a:t>是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否存在</a:t>
            </a:r>
            <a:r>
              <a:rPr sz="2800" spc="10" dirty="0">
                <a:solidFill>
                  <a:srgbClr val="2E5496"/>
                </a:solidFill>
                <a:latin typeface="黑体"/>
                <a:cs typeface="黑体"/>
              </a:rPr>
              <a:t>内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在逻辑？</a:t>
            </a:r>
            <a:endParaRPr sz="2800">
              <a:latin typeface="黑体"/>
              <a:cs typeface="黑体"/>
            </a:endParaRPr>
          </a:p>
          <a:p>
            <a:pPr marL="469900" marR="5080" indent="-457200">
              <a:lnSpc>
                <a:spcPct val="100000"/>
              </a:lnSpc>
              <a:buFont typeface="Wingdings"/>
              <a:buChar char=""/>
              <a:tabLst>
                <a:tab pos="469900" algn="l"/>
              </a:tabLst>
            </a:pPr>
            <a:r>
              <a:rPr sz="2800" spc="5" dirty="0">
                <a:solidFill>
                  <a:srgbClr val="2E5496"/>
                </a:solidFill>
                <a:latin typeface="黑体"/>
                <a:cs typeface="黑体"/>
              </a:rPr>
              <a:t>“科学指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导</a:t>
            </a:r>
            <a:r>
              <a:rPr sz="2800" spc="-5" dirty="0">
                <a:solidFill>
                  <a:srgbClr val="2E5496"/>
                </a:solidFill>
                <a:latin typeface="Arial"/>
                <a:cs typeface="Arial"/>
              </a:rPr>
              <a:t>—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技</a:t>
            </a:r>
            <a:r>
              <a:rPr sz="2800" spc="5" dirty="0">
                <a:solidFill>
                  <a:srgbClr val="2E5496"/>
                </a:solidFill>
                <a:latin typeface="黑体"/>
                <a:cs typeface="黑体"/>
              </a:rPr>
              <a:t>术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实现</a:t>
            </a:r>
            <a:r>
              <a:rPr sz="2800" spc="-5" dirty="0">
                <a:solidFill>
                  <a:srgbClr val="2E5496"/>
                </a:solidFill>
                <a:latin typeface="Arial"/>
                <a:cs typeface="Arial"/>
              </a:rPr>
              <a:t>—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工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程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应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用”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逻辑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是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否符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合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创新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性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人才的 </a:t>
            </a:r>
            <a:r>
              <a:rPr sz="2800" spc="5" dirty="0">
                <a:solidFill>
                  <a:srgbClr val="2E5496"/>
                </a:solidFill>
                <a:latin typeface="黑体"/>
                <a:cs typeface="黑体"/>
              </a:rPr>
              <a:t>培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养规律？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387" y="137286"/>
            <a:ext cx="569595" cy="77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>
              <a:lnSpc>
                <a:spcPts val="409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  <a:p>
            <a:pPr marL="12700">
              <a:lnSpc>
                <a:spcPts val="1810"/>
              </a:lnSpc>
            </a:pP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P</a:t>
            </a:r>
            <a:r>
              <a:rPr sz="1700" b="1" spc="5" dirty="0">
                <a:solidFill>
                  <a:srgbClr val="FFFFFF"/>
                </a:solidFill>
                <a:latin typeface="Berlin Sans FB Demi"/>
                <a:cs typeface="Berlin Sans FB Demi"/>
              </a:rPr>
              <a:t>A</a:t>
            </a:r>
            <a:r>
              <a:rPr sz="1700" b="1" spc="-10" dirty="0">
                <a:solidFill>
                  <a:srgbClr val="FFFFFF"/>
                </a:solidFill>
                <a:latin typeface="Berlin Sans FB Demi"/>
                <a:cs typeface="Berlin Sans FB Demi"/>
              </a:rPr>
              <a:t>R</a:t>
            </a: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088136"/>
            <a:ext cx="12192000" cy="1137285"/>
          </a:xfrm>
          <a:custGeom>
            <a:avLst/>
            <a:gdLst/>
            <a:ahLst/>
            <a:cxnLst/>
            <a:rect l="l" t="t" r="r" b="b"/>
            <a:pathLst>
              <a:path w="12192000" h="1137285">
                <a:moveTo>
                  <a:pt x="12192000" y="0"/>
                </a:moveTo>
                <a:lnTo>
                  <a:pt x="0" y="0"/>
                </a:lnTo>
                <a:lnTo>
                  <a:pt x="0" y="1136903"/>
                </a:lnTo>
                <a:lnTo>
                  <a:pt x="12192000" y="1136903"/>
                </a:lnTo>
                <a:lnTo>
                  <a:pt x="12192000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39" y="1043554"/>
            <a:ext cx="11798300" cy="10763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5600" marR="5080" indent="-342900">
              <a:lnSpc>
                <a:spcPct val="128000"/>
              </a:lnSpc>
              <a:spcBef>
                <a:spcPts val="250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例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曼哈顿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工</a:t>
            </a:r>
            <a:r>
              <a:rPr sz="2800" spc="10" dirty="0">
                <a:solidFill>
                  <a:srgbClr val="FF0000"/>
                </a:solidFill>
                <a:latin typeface="黑体"/>
                <a:cs typeface="黑体"/>
              </a:rPr>
              <a:t>程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。美国陆军部</a:t>
            </a:r>
            <a:r>
              <a:rPr sz="2400" spc="-15" dirty="0">
                <a:solidFill>
                  <a:srgbClr val="2E5496"/>
                </a:solidFill>
                <a:latin typeface="黑体"/>
                <a:cs typeface="黑体"/>
              </a:rPr>
              <a:t>于</a:t>
            </a:r>
            <a:r>
              <a:rPr sz="2400" spc="-10" dirty="0">
                <a:solidFill>
                  <a:srgbClr val="2E5496"/>
                </a:solidFill>
                <a:latin typeface="Arial"/>
                <a:cs typeface="Arial"/>
              </a:rPr>
              <a:t>1942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年</a:t>
            </a:r>
            <a:r>
              <a:rPr sz="2400" spc="-10" dirty="0">
                <a:solidFill>
                  <a:srgbClr val="2E5496"/>
                </a:solidFill>
                <a:latin typeface="Arial"/>
                <a:cs typeface="Arial"/>
              </a:rPr>
              <a:t>6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月开始实施，至</a:t>
            </a:r>
            <a:r>
              <a:rPr sz="2400" spc="-10" dirty="0">
                <a:solidFill>
                  <a:srgbClr val="2E5496"/>
                </a:solidFill>
                <a:latin typeface="Arial"/>
                <a:cs typeface="Arial"/>
              </a:rPr>
              <a:t>1945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年</a:t>
            </a:r>
            <a:r>
              <a:rPr sz="2400" spc="-10" dirty="0">
                <a:solidFill>
                  <a:srgbClr val="2E5496"/>
                </a:solidFill>
                <a:latin typeface="Arial"/>
                <a:cs typeface="Arial"/>
              </a:rPr>
              <a:t>7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月，组织</a:t>
            </a:r>
            <a:r>
              <a:rPr sz="2400" spc="-10" dirty="0">
                <a:solidFill>
                  <a:srgbClr val="2E5496"/>
                </a:solidFill>
                <a:latin typeface="Arial"/>
                <a:cs typeface="Arial"/>
              </a:rPr>
              <a:t>10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万余 人参加，耗资</a:t>
            </a:r>
            <a:r>
              <a:rPr sz="2400" spc="-10" dirty="0">
                <a:solidFill>
                  <a:srgbClr val="2E5496"/>
                </a:solidFill>
                <a:latin typeface="Arial"/>
                <a:cs typeface="Arial"/>
              </a:rPr>
              <a:t>20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亿美元，研制出第一颗原子弹。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6328" y="4907279"/>
            <a:ext cx="2145792" cy="1254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0364" y="4907279"/>
            <a:ext cx="1844039" cy="125425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02535" y="3145535"/>
            <a:ext cx="1388745" cy="680085"/>
          </a:xfrm>
          <a:prstGeom prst="rect">
            <a:avLst/>
          </a:prstGeom>
          <a:solidFill>
            <a:srgbClr val="123984"/>
          </a:solidFill>
        </p:spPr>
        <p:txBody>
          <a:bodyPr vert="horz" wrap="square" lIns="0" tIns="75565" rIns="0" bIns="0" rtlCol="0">
            <a:spAutoFit/>
          </a:bodyPr>
          <a:lstStyle/>
          <a:p>
            <a:pPr marL="253365" marR="212090">
              <a:lnSpc>
                <a:spcPct val="100000"/>
              </a:lnSpc>
              <a:spcBef>
                <a:spcPts val="595"/>
              </a:spcBef>
            </a:pP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浓缩铀 分离技术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2535" y="2331720"/>
            <a:ext cx="1388745" cy="707390"/>
          </a:xfrm>
          <a:prstGeom prst="rect">
            <a:avLst/>
          </a:prstGeom>
          <a:solidFill>
            <a:srgbClr val="123984"/>
          </a:solidFill>
        </p:spPr>
        <p:txBody>
          <a:bodyPr vert="horz" wrap="square" lIns="0" tIns="102870" rIns="0" bIns="0" rtlCol="0">
            <a:spAutoFit/>
          </a:bodyPr>
          <a:lstStyle/>
          <a:p>
            <a:pPr marL="231775" marR="233679">
              <a:lnSpc>
                <a:spcPct val="100000"/>
              </a:lnSpc>
              <a:spcBef>
                <a:spcPts val="810"/>
              </a:spcBef>
            </a:pP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可控链式 反应技术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2535" y="3931920"/>
            <a:ext cx="1388745" cy="701040"/>
          </a:xfrm>
          <a:prstGeom prst="rect">
            <a:avLst/>
          </a:prstGeom>
          <a:solidFill>
            <a:srgbClr val="123984"/>
          </a:solidFill>
        </p:spPr>
        <p:txBody>
          <a:bodyPr vert="horz" wrap="square" lIns="0" tIns="4191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330"/>
              </a:spcBef>
            </a:pP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构型</a:t>
            </a:r>
            <a:endParaRPr sz="1800">
              <a:latin typeface="黑体"/>
              <a:cs typeface="黑体"/>
            </a:endParaRPr>
          </a:p>
          <a:p>
            <a:pPr marL="23177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装配技术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9307" y="2331720"/>
            <a:ext cx="2954020" cy="2167255"/>
          </a:xfrm>
          <a:prstGeom prst="rect">
            <a:avLst/>
          </a:prstGeom>
          <a:solidFill>
            <a:srgbClr val="123984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994"/>
              </a:spcBef>
            </a:pPr>
            <a:r>
              <a:rPr sz="1800" spc="-5" dirty="0">
                <a:solidFill>
                  <a:srgbClr val="FFFFFF"/>
                </a:solidFill>
                <a:latin typeface="黑体"/>
                <a:cs typeface="黑体"/>
              </a:rPr>
              <a:t>诺贝尔奖获得者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人</a:t>
            </a:r>
            <a:endParaRPr sz="1800">
              <a:latin typeface="黑体"/>
              <a:cs typeface="黑体"/>
            </a:endParaRPr>
          </a:p>
          <a:p>
            <a:pPr marL="268605" marR="798830">
              <a:lnSpc>
                <a:spcPct val="150000"/>
              </a:lnSpc>
            </a:pP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科学家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余人 军事学家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余人 文职人员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余人</a:t>
            </a:r>
            <a:endParaRPr sz="1800">
              <a:latin typeface="黑体"/>
              <a:cs typeface="黑体"/>
            </a:endParaRPr>
          </a:p>
          <a:p>
            <a:pPr marL="268605">
              <a:lnSpc>
                <a:spcPct val="100000"/>
              </a:lnSpc>
              <a:spcBef>
                <a:spcPts val="1085"/>
              </a:spcBef>
            </a:pP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参与建造施工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万余人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516" y="2602992"/>
            <a:ext cx="736600" cy="1765300"/>
          </a:xfrm>
          <a:prstGeom prst="rect">
            <a:avLst/>
          </a:prstGeom>
          <a:solidFill>
            <a:srgbClr val="009ED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224154" marR="248920" algn="just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黑体"/>
                <a:cs typeface="黑体"/>
              </a:rPr>
              <a:t>核 心 技 术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0479" y="2602992"/>
            <a:ext cx="734695" cy="1765300"/>
          </a:xfrm>
          <a:prstGeom prst="rect">
            <a:avLst/>
          </a:prstGeom>
          <a:solidFill>
            <a:srgbClr val="009ED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224154" marR="247650" algn="just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黑体"/>
                <a:cs typeface="黑体"/>
              </a:rPr>
              <a:t>涉 及 学 科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07635" y="2333244"/>
            <a:ext cx="2074545" cy="2299970"/>
          </a:xfrm>
          <a:prstGeom prst="rect">
            <a:avLst/>
          </a:prstGeom>
          <a:solidFill>
            <a:srgbClr val="123984"/>
          </a:solidFill>
        </p:spPr>
        <p:txBody>
          <a:bodyPr vert="horz" wrap="square" lIns="0" tIns="187960" rIns="0" bIns="0" rtlCol="0">
            <a:spAutoFit/>
          </a:bodyPr>
          <a:lstStyle/>
          <a:p>
            <a:pPr marL="189230" marR="496570">
              <a:lnSpc>
                <a:spcPct val="100000"/>
              </a:lnSpc>
              <a:spcBef>
                <a:spcPts val="1480"/>
              </a:spcBef>
            </a:pPr>
            <a:r>
              <a:rPr sz="1800" b="1" dirty="0">
                <a:solidFill>
                  <a:srgbClr val="FFFFFF"/>
                </a:solidFill>
                <a:latin typeface="黑体"/>
                <a:cs typeface="黑体"/>
              </a:rPr>
              <a:t>系统工程学 量子电动力学 粒子物理学 核工程与技术</a:t>
            </a:r>
            <a:endParaRPr sz="1800">
              <a:latin typeface="黑体"/>
              <a:cs typeface="黑体"/>
            </a:endParaRPr>
          </a:p>
          <a:p>
            <a:pPr marL="189230" marR="3556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黑体"/>
                <a:cs typeface="黑体"/>
              </a:rPr>
              <a:t>数学、物理、化学 系统科学</a:t>
            </a:r>
            <a:endParaRPr sz="1800">
              <a:latin typeface="黑体"/>
              <a:cs typeface="黑体"/>
            </a:endParaRPr>
          </a:p>
          <a:p>
            <a:pPr marL="18923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黑体"/>
                <a:cs typeface="黑体"/>
              </a:rPr>
              <a:t>信息科学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10628" y="2599944"/>
            <a:ext cx="736600" cy="1766570"/>
          </a:xfrm>
          <a:prstGeom prst="rect">
            <a:avLst/>
          </a:prstGeom>
          <a:solidFill>
            <a:srgbClr val="009ED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224790" marR="248285" algn="just">
              <a:lnSpc>
                <a:spcPct val="100000"/>
              </a:lnSpc>
            </a:pPr>
            <a:r>
              <a:rPr sz="2000" b="1" spc="-5" dirty="0">
                <a:solidFill>
                  <a:srgbClr val="FFFFFF"/>
                </a:solidFill>
                <a:latin typeface="黑体"/>
                <a:cs typeface="黑体"/>
              </a:rPr>
              <a:t>人 才 队 伍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3836" y="4908803"/>
            <a:ext cx="2065020" cy="12527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2564" y="4578096"/>
            <a:ext cx="2689860" cy="160781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220216" y="294843"/>
            <a:ext cx="58394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0" dirty="0">
                <a:latin typeface="黑体"/>
                <a:cs typeface="黑体"/>
              </a:rPr>
              <a:t>杰出</a:t>
            </a:r>
            <a:r>
              <a:rPr sz="3600" b="1" spc="-114" dirty="0">
                <a:latin typeface="黑体"/>
                <a:cs typeface="黑体"/>
              </a:rPr>
              <a:t>人</a:t>
            </a:r>
            <a:r>
              <a:rPr sz="3600" b="1" spc="-100" dirty="0">
                <a:latin typeface="黑体"/>
                <a:cs typeface="黑体"/>
              </a:rPr>
              <a:t>才需</a:t>
            </a:r>
            <a:r>
              <a:rPr sz="3600" b="1" spc="-114" dirty="0">
                <a:latin typeface="黑体"/>
                <a:cs typeface="黑体"/>
              </a:rPr>
              <a:t>要</a:t>
            </a:r>
            <a:r>
              <a:rPr sz="3600" b="1" spc="-100" dirty="0">
                <a:latin typeface="黑体"/>
                <a:cs typeface="黑体"/>
              </a:rPr>
              <a:t>重大</a:t>
            </a:r>
            <a:r>
              <a:rPr sz="3600" b="1" spc="-114" dirty="0">
                <a:latin typeface="黑体"/>
                <a:cs typeface="黑体"/>
              </a:rPr>
              <a:t>工</a:t>
            </a:r>
            <a:r>
              <a:rPr sz="3600" b="1" spc="-100" dirty="0">
                <a:latin typeface="黑体"/>
                <a:cs typeface="黑体"/>
              </a:rPr>
              <a:t>程的</a:t>
            </a:r>
            <a:r>
              <a:rPr sz="3600" b="1" spc="-114" dirty="0">
                <a:latin typeface="黑体"/>
                <a:cs typeface="黑体"/>
              </a:rPr>
              <a:t>锤</a:t>
            </a:r>
            <a:r>
              <a:rPr sz="3600" b="1" spc="-15" dirty="0">
                <a:latin typeface="黑体"/>
                <a:cs typeface="黑体"/>
              </a:rPr>
              <a:t>炼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4405884"/>
            <a:ext cx="12192000" cy="2452370"/>
            <a:chOff x="0" y="4405884"/>
            <a:chExt cx="12192000" cy="2452370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4405884"/>
              <a:ext cx="6902450" cy="2074545"/>
            </a:xfrm>
            <a:custGeom>
              <a:avLst/>
              <a:gdLst/>
              <a:ahLst/>
              <a:cxnLst/>
              <a:rect l="l" t="t" r="r" b="b"/>
              <a:pathLst>
                <a:path w="6902450" h="2074545">
                  <a:moveTo>
                    <a:pt x="6902196" y="0"/>
                  </a:moveTo>
                  <a:lnTo>
                    <a:pt x="0" y="0"/>
                  </a:lnTo>
                  <a:lnTo>
                    <a:pt x="0" y="2074164"/>
                  </a:lnTo>
                  <a:lnTo>
                    <a:pt x="6902196" y="2074164"/>
                  </a:lnTo>
                  <a:lnTo>
                    <a:pt x="690219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5387" y="137286"/>
            <a:ext cx="569595" cy="77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>
              <a:lnSpc>
                <a:spcPts val="409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  <a:p>
            <a:pPr marL="12700">
              <a:lnSpc>
                <a:spcPts val="1810"/>
              </a:lnSpc>
            </a:pP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P</a:t>
            </a:r>
            <a:r>
              <a:rPr sz="1700" b="1" spc="5" dirty="0">
                <a:solidFill>
                  <a:srgbClr val="FFFFFF"/>
                </a:solidFill>
                <a:latin typeface="Berlin Sans FB Demi"/>
                <a:cs typeface="Berlin Sans FB Demi"/>
              </a:rPr>
              <a:t>A</a:t>
            </a:r>
            <a:r>
              <a:rPr sz="1700" b="1" spc="-10" dirty="0">
                <a:solidFill>
                  <a:srgbClr val="FFFFFF"/>
                </a:solidFill>
                <a:latin typeface="Berlin Sans FB Demi"/>
                <a:cs typeface="Berlin Sans FB Demi"/>
              </a:rPr>
              <a:t>R</a:t>
            </a: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141475"/>
            <a:ext cx="12192000" cy="1135380"/>
          </a:xfrm>
          <a:custGeom>
            <a:avLst/>
            <a:gdLst/>
            <a:ahLst/>
            <a:cxnLst/>
            <a:rect l="l" t="t" r="r" b="b"/>
            <a:pathLst>
              <a:path w="12192000" h="1135380">
                <a:moveTo>
                  <a:pt x="12192000" y="0"/>
                </a:moveTo>
                <a:lnTo>
                  <a:pt x="0" y="0"/>
                </a:lnTo>
                <a:lnTo>
                  <a:pt x="0" y="1135379"/>
                </a:lnTo>
                <a:lnTo>
                  <a:pt x="12192000" y="11353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1097642"/>
            <a:ext cx="12019280" cy="107569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5600" marR="5080" indent="-342900">
              <a:lnSpc>
                <a:spcPct val="128000"/>
              </a:lnSpc>
              <a:spcBef>
                <a:spcPts val="245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例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两弹一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星</a:t>
            </a: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工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程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。</a:t>
            </a:r>
            <a:r>
              <a:rPr sz="2400" spc="-5" dirty="0">
                <a:solidFill>
                  <a:srgbClr val="2E5496"/>
                </a:solidFill>
                <a:latin typeface="Arial"/>
                <a:cs typeface="Arial"/>
              </a:rPr>
              <a:t>1956~1970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年，只用</a:t>
            </a:r>
            <a:r>
              <a:rPr sz="2400" spc="-10" dirty="0">
                <a:solidFill>
                  <a:srgbClr val="2E5496"/>
                </a:solidFill>
                <a:latin typeface="黑体"/>
                <a:cs typeface="黑体"/>
              </a:rPr>
              <a:t>了</a:t>
            </a:r>
            <a:r>
              <a:rPr sz="2400" spc="-10" dirty="0">
                <a:solidFill>
                  <a:srgbClr val="2E5496"/>
                </a:solidFill>
                <a:latin typeface="Arial"/>
                <a:cs typeface="Arial"/>
              </a:rPr>
              <a:t>14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年时间研制出原子弹、氢弹、导弹 </a:t>
            </a:r>
            <a:r>
              <a:rPr sz="2400" spc="-5" dirty="0">
                <a:solidFill>
                  <a:srgbClr val="2E5496"/>
                </a:solidFill>
                <a:latin typeface="黑体"/>
                <a:cs typeface="黑体"/>
              </a:rPr>
              <a:t>和人造卫星，培养出钱学森、于敏等“两弹一星”功勋科学</a:t>
            </a:r>
            <a:r>
              <a:rPr sz="2400" spc="5" dirty="0">
                <a:solidFill>
                  <a:srgbClr val="2E5496"/>
                </a:solidFill>
                <a:latin typeface="黑体"/>
                <a:cs typeface="黑体"/>
              </a:rPr>
              <a:t>家</a:t>
            </a:r>
            <a:r>
              <a:rPr sz="2400" spc="-5" dirty="0">
                <a:solidFill>
                  <a:srgbClr val="2E5496"/>
                </a:solidFill>
                <a:latin typeface="Arial"/>
                <a:cs typeface="Arial"/>
              </a:rPr>
              <a:t>23</a:t>
            </a:r>
            <a:r>
              <a:rPr sz="2400" spc="-5" dirty="0">
                <a:solidFill>
                  <a:srgbClr val="2E5496"/>
                </a:solidFill>
                <a:latin typeface="黑体"/>
                <a:cs typeface="黑体"/>
              </a:rPr>
              <a:t>人，两院院士</a:t>
            </a:r>
            <a:r>
              <a:rPr sz="2400" spc="-5" dirty="0">
                <a:solidFill>
                  <a:srgbClr val="2E5496"/>
                </a:solidFill>
                <a:latin typeface="Arial"/>
                <a:cs typeface="Arial"/>
              </a:rPr>
              <a:t>70</a:t>
            </a:r>
            <a:r>
              <a:rPr sz="2400" spc="-5" dirty="0">
                <a:solidFill>
                  <a:srgbClr val="2E5496"/>
                </a:solidFill>
                <a:latin typeface="黑体"/>
                <a:cs typeface="黑体"/>
              </a:rPr>
              <a:t>多人。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991" y="2599944"/>
            <a:ext cx="1728216" cy="15270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9159" y="2599944"/>
            <a:ext cx="2089404" cy="15270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3411" y="2599944"/>
            <a:ext cx="2212848" cy="152704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776718" y="2521686"/>
            <a:ext cx="1220470" cy="161099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189865" algn="l"/>
              </a:tabLst>
            </a:pPr>
            <a:r>
              <a:rPr sz="2000" dirty="0">
                <a:solidFill>
                  <a:srgbClr val="2E5496"/>
                </a:solidFill>
                <a:latin typeface="黑体"/>
                <a:cs typeface="黑体"/>
              </a:rPr>
              <a:t>系统复杂</a:t>
            </a:r>
            <a:endParaRPr sz="2000">
              <a:latin typeface="黑体"/>
              <a:cs typeface="黑体"/>
            </a:endParaRPr>
          </a:p>
          <a:p>
            <a:pPr marL="189230" indent="-1771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189865" algn="l"/>
              </a:tabLst>
            </a:pPr>
            <a:r>
              <a:rPr sz="2000" dirty="0">
                <a:solidFill>
                  <a:srgbClr val="2E5496"/>
                </a:solidFill>
                <a:latin typeface="黑体"/>
                <a:cs typeface="黑体"/>
              </a:rPr>
              <a:t>挑战度高</a:t>
            </a:r>
            <a:endParaRPr sz="2000">
              <a:latin typeface="黑体"/>
              <a:cs typeface="黑体"/>
            </a:endParaRPr>
          </a:p>
          <a:p>
            <a:pPr marL="189230" indent="-1771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189865" algn="l"/>
              </a:tabLst>
            </a:pPr>
            <a:r>
              <a:rPr sz="2000" dirty="0">
                <a:solidFill>
                  <a:srgbClr val="2E5496"/>
                </a:solidFill>
                <a:latin typeface="黑体"/>
                <a:cs typeface="黑体"/>
              </a:rPr>
              <a:t>跨界融合</a:t>
            </a:r>
            <a:endParaRPr sz="2000">
              <a:latin typeface="黑体"/>
              <a:cs typeface="黑体"/>
            </a:endParaRPr>
          </a:p>
          <a:p>
            <a:pPr marL="189230" indent="-17716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189865" algn="l"/>
              </a:tabLst>
            </a:pPr>
            <a:r>
              <a:rPr sz="2000" dirty="0">
                <a:solidFill>
                  <a:srgbClr val="2E5496"/>
                </a:solidFill>
                <a:latin typeface="黑体"/>
                <a:cs typeface="黑体"/>
              </a:rPr>
              <a:t>自主创新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51264" y="3246120"/>
            <a:ext cx="615950" cy="277495"/>
          </a:xfrm>
          <a:custGeom>
            <a:avLst/>
            <a:gdLst/>
            <a:ahLst/>
            <a:cxnLst/>
            <a:rect l="l" t="t" r="r" b="b"/>
            <a:pathLst>
              <a:path w="615950" h="277495">
                <a:moveTo>
                  <a:pt x="477011" y="0"/>
                </a:moveTo>
                <a:lnTo>
                  <a:pt x="477011" y="69341"/>
                </a:lnTo>
                <a:lnTo>
                  <a:pt x="0" y="69341"/>
                </a:lnTo>
                <a:lnTo>
                  <a:pt x="0" y="208025"/>
                </a:lnTo>
                <a:lnTo>
                  <a:pt x="477011" y="208025"/>
                </a:lnTo>
                <a:lnTo>
                  <a:pt x="477011" y="277367"/>
                </a:lnTo>
                <a:lnTo>
                  <a:pt x="615695" y="138683"/>
                </a:lnTo>
                <a:lnTo>
                  <a:pt x="477011" y="0"/>
                </a:lnTo>
                <a:close/>
              </a:path>
            </a:pathLst>
          </a:custGeom>
          <a:solidFill>
            <a:srgbClr val="D33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128504" y="3086100"/>
            <a:ext cx="1762125" cy="680085"/>
          </a:xfrm>
          <a:prstGeom prst="rect">
            <a:avLst/>
          </a:prstGeom>
          <a:solidFill>
            <a:srgbClr val="D3333E"/>
          </a:solidFill>
        </p:spPr>
        <p:txBody>
          <a:bodyPr vert="horz" wrap="square" lIns="0" tIns="187325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1475"/>
              </a:spcBef>
            </a:pPr>
            <a:r>
              <a:rPr sz="1800" dirty="0">
                <a:solidFill>
                  <a:srgbClr val="FFFFFF"/>
                </a:solidFill>
                <a:latin typeface="黑体"/>
                <a:cs typeface="黑体"/>
              </a:rPr>
              <a:t>精英教育特点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65995" y="2963671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黑体"/>
                <a:cs typeface="黑体"/>
              </a:rPr>
              <a:t>符合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739" y="4361302"/>
            <a:ext cx="6769100" cy="20275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5600" marR="5080" indent="-342900">
              <a:lnSpc>
                <a:spcPct val="129400"/>
              </a:lnSpc>
              <a:spcBef>
                <a:spcPts val="204"/>
              </a:spcBef>
              <a:buFont typeface="Wingdings"/>
              <a:buChar char=""/>
              <a:tabLst>
                <a:tab pos="355600" algn="l"/>
              </a:tabLst>
            </a:pP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例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中国载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人</a:t>
            </a:r>
            <a:r>
              <a:rPr sz="2800" spc="5" dirty="0">
                <a:solidFill>
                  <a:srgbClr val="FF0000"/>
                </a:solidFill>
                <a:latin typeface="黑体"/>
                <a:cs typeface="黑体"/>
              </a:rPr>
              <a:t>航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天工</a:t>
            </a:r>
            <a:r>
              <a:rPr sz="2800" spc="10" dirty="0">
                <a:solidFill>
                  <a:srgbClr val="FF0000"/>
                </a:solidFill>
                <a:latin typeface="黑体"/>
                <a:cs typeface="黑体"/>
              </a:rPr>
              <a:t>程</a:t>
            </a: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。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规模最大、技术 最复杂、安全性和可靠性要求最高的世纪工程， 全国</a:t>
            </a:r>
            <a:r>
              <a:rPr sz="2400" spc="-65" dirty="0">
                <a:solidFill>
                  <a:srgbClr val="2E5496"/>
                </a:solidFill>
                <a:latin typeface="Arial"/>
                <a:cs typeface="Arial"/>
              </a:rPr>
              <a:t>110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多个研究院所</a:t>
            </a:r>
            <a:r>
              <a:rPr sz="2400" spc="-10" dirty="0">
                <a:solidFill>
                  <a:srgbClr val="2E5496"/>
                </a:solidFill>
                <a:latin typeface="Arial"/>
                <a:cs typeface="Arial"/>
              </a:rPr>
              <a:t>3000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多个协作单位和几十 万名工作人员研制完成。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11923" y="4431791"/>
            <a:ext cx="4897120" cy="1729739"/>
            <a:chOff x="7011923" y="4431791"/>
            <a:chExt cx="4897120" cy="1729739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1923" y="4431791"/>
              <a:ext cx="2482596" cy="16672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9111" y="4492751"/>
              <a:ext cx="2249424" cy="166878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220216" y="294843"/>
            <a:ext cx="58394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0" dirty="0">
                <a:latin typeface="黑体"/>
                <a:cs typeface="黑体"/>
              </a:rPr>
              <a:t>杰出</a:t>
            </a:r>
            <a:r>
              <a:rPr sz="3600" b="1" spc="-114" dirty="0">
                <a:latin typeface="黑体"/>
                <a:cs typeface="黑体"/>
              </a:rPr>
              <a:t>人</a:t>
            </a:r>
            <a:r>
              <a:rPr sz="3600" b="1" spc="-100" dirty="0">
                <a:latin typeface="黑体"/>
                <a:cs typeface="黑体"/>
              </a:rPr>
              <a:t>才需</a:t>
            </a:r>
            <a:r>
              <a:rPr sz="3600" b="1" spc="-114" dirty="0">
                <a:latin typeface="黑体"/>
                <a:cs typeface="黑体"/>
              </a:rPr>
              <a:t>要</a:t>
            </a:r>
            <a:r>
              <a:rPr sz="3600" b="1" spc="-100" dirty="0">
                <a:latin typeface="黑体"/>
                <a:cs typeface="黑体"/>
              </a:rPr>
              <a:t>重大</a:t>
            </a:r>
            <a:r>
              <a:rPr sz="3600" b="1" spc="-114" dirty="0">
                <a:latin typeface="黑体"/>
                <a:cs typeface="黑体"/>
              </a:rPr>
              <a:t>工</a:t>
            </a:r>
            <a:r>
              <a:rPr sz="3600" b="1" spc="-100" dirty="0">
                <a:latin typeface="黑体"/>
                <a:cs typeface="黑体"/>
              </a:rPr>
              <a:t>程的</a:t>
            </a:r>
            <a:r>
              <a:rPr sz="3600" b="1" spc="-114" dirty="0">
                <a:latin typeface="黑体"/>
                <a:cs typeface="黑体"/>
              </a:rPr>
              <a:t>锤</a:t>
            </a:r>
            <a:r>
              <a:rPr sz="3600" b="1" spc="-15" dirty="0">
                <a:latin typeface="黑体"/>
                <a:cs typeface="黑体"/>
              </a:rPr>
              <a:t>炼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739" y="1031900"/>
            <a:ext cx="8490585" cy="540321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464820" indent="-452755">
              <a:lnSpc>
                <a:spcPct val="100000"/>
              </a:lnSpc>
              <a:spcBef>
                <a:spcPts val="1445"/>
              </a:spcBef>
              <a:buFont typeface="Wingdings"/>
              <a:buChar char=""/>
              <a:tabLst>
                <a:tab pos="465455" algn="l"/>
              </a:tabLst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“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钱学森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之问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？”“李约瑟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之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谜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”</a:t>
            </a:r>
            <a:r>
              <a:rPr sz="2800" spc="-5" dirty="0"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464820" marR="546100" indent="-452755">
              <a:lnSpc>
                <a:spcPct val="140000"/>
              </a:lnSpc>
              <a:buFont typeface="Wingdings"/>
              <a:buChar char=""/>
              <a:tabLst>
                <a:tab pos="465455" algn="l"/>
              </a:tabLst>
            </a:pP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近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代科学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诞生与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发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展成就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表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明</a:t>
            </a:r>
            <a:r>
              <a:rPr sz="2800" spc="15" dirty="0">
                <a:solidFill>
                  <a:srgbClr val="2E5496"/>
                </a:solidFill>
                <a:latin typeface="黑体"/>
                <a:cs typeface="黑体"/>
              </a:rPr>
              <a:t>：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科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学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是一种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事 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业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与理想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乃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至追求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真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理信仰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的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力</a:t>
            </a:r>
            <a:r>
              <a:rPr sz="2800" b="1" spc="45" dirty="0">
                <a:solidFill>
                  <a:srgbClr val="2E5496"/>
                </a:solidFill>
                <a:latin typeface="楷体"/>
                <a:cs typeface="楷体"/>
              </a:rPr>
              <a:t>量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  <a:p>
            <a:pPr marL="464820" marR="554355" indent="-452755">
              <a:lnSpc>
                <a:spcPct val="140000"/>
              </a:lnSpc>
              <a:buFont typeface="Wingdings"/>
              <a:buChar char=""/>
              <a:tabLst>
                <a:tab pos="465455" algn="l"/>
              </a:tabLst>
            </a:pP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科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学、艺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术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、文学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本质都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是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“创造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”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，而不是  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“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挖矿”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或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人们习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惯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的“逻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辑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推理”。</a:t>
            </a:r>
            <a:endParaRPr sz="2800">
              <a:latin typeface="黑体"/>
              <a:cs typeface="黑体"/>
            </a:endParaRPr>
          </a:p>
          <a:p>
            <a:pPr marL="469900">
              <a:lnSpc>
                <a:spcPct val="100000"/>
              </a:lnSpc>
              <a:spcBef>
                <a:spcPts val="1345"/>
              </a:spcBef>
            </a:pP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①</a:t>
            </a:r>
            <a:r>
              <a:rPr sz="2800" b="1" spc="-254" dirty="0">
                <a:solidFill>
                  <a:srgbClr val="2E5496"/>
                </a:solidFill>
                <a:latin typeface="楷体"/>
                <a:cs typeface="楷体"/>
              </a:rPr>
              <a:t> 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鼓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励学生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大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胆猜想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、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构想、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假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设、构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造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984885" marR="361315" indent="-515620">
              <a:lnSpc>
                <a:spcPct val="140000"/>
              </a:lnSpc>
            </a:pP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②</a:t>
            </a:r>
            <a:r>
              <a:rPr sz="2800" b="1" spc="-250" dirty="0">
                <a:solidFill>
                  <a:srgbClr val="2E5496"/>
                </a:solidFill>
                <a:latin typeface="楷体"/>
                <a:cs typeface="楷体"/>
              </a:rPr>
              <a:t> 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工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程技术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人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才解决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问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题的思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维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方式是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“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千方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百 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计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”，而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不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是一味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的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理论和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逻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辑分析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469900">
              <a:lnSpc>
                <a:spcPct val="100000"/>
              </a:lnSpc>
              <a:spcBef>
                <a:spcPts val="1350"/>
              </a:spcBef>
            </a:pP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③</a:t>
            </a:r>
            <a:r>
              <a:rPr sz="2800" b="1" spc="-245" dirty="0">
                <a:solidFill>
                  <a:srgbClr val="2E5496"/>
                </a:solidFill>
                <a:latin typeface="楷体"/>
                <a:cs typeface="楷体"/>
              </a:rPr>
              <a:t> 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工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程科技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不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仅基于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自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然科学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，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还基于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社</a:t>
            </a:r>
            <a:r>
              <a:rPr sz="2800" b="1" spc="-5" dirty="0">
                <a:solidFill>
                  <a:srgbClr val="2E5496"/>
                </a:solidFill>
                <a:latin typeface="楷体"/>
                <a:cs typeface="楷体"/>
              </a:rPr>
              <a:t>会科学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2984" y="307085"/>
            <a:ext cx="8967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困</a:t>
            </a:r>
            <a:r>
              <a:rPr sz="3600" spc="-5" dirty="0"/>
              <a:t>惑</a:t>
            </a:r>
            <a:r>
              <a:rPr sz="3600" spc="-5" dirty="0">
                <a:latin typeface="Arial"/>
                <a:cs typeface="Arial"/>
              </a:rPr>
              <a:t>2</a:t>
            </a:r>
            <a:r>
              <a:rPr sz="3600" dirty="0"/>
              <a:t>：制约杰出人才培养的根本原因何在？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2980" y="1114044"/>
            <a:ext cx="3421379" cy="25267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2980" y="3976115"/>
            <a:ext cx="358902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6833616" y="3989832"/>
            <a:ext cx="4714240" cy="2152015"/>
          </a:xfrm>
          <a:custGeom>
            <a:avLst/>
            <a:gdLst/>
            <a:ahLst/>
            <a:cxnLst/>
            <a:rect l="l" t="t" r="r" b="b"/>
            <a:pathLst>
              <a:path w="4714240" h="2152015">
                <a:moveTo>
                  <a:pt x="4713732" y="0"/>
                </a:moveTo>
                <a:lnTo>
                  <a:pt x="0" y="0"/>
                </a:lnTo>
                <a:lnTo>
                  <a:pt x="0" y="2151888"/>
                </a:lnTo>
                <a:lnTo>
                  <a:pt x="4713732" y="2151888"/>
                </a:lnTo>
                <a:lnTo>
                  <a:pt x="4713732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06183" y="1787651"/>
            <a:ext cx="4653280" cy="1975485"/>
          </a:xfrm>
          <a:custGeom>
            <a:avLst/>
            <a:gdLst/>
            <a:ahLst/>
            <a:cxnLst/>
            <a:rect l="l" t="t" r="r" b="b"/>
            <a:pathLst>
              <a:path w="4653280" h="1975485">
                <a:moveTo>
                  <a:pt x="4652772" y="0"/>
                </a:moveTo>
                <a:lnTo>
                  <a:pt x="0" y="0"/>
                </a:lnTo>
                <a:lnTo>
                  <a:pt x="0" y="1975104"/>
                </a:lnTo>
                <a:lnTo>
                  <a:pt x="4652772" y="1975104"/>
                </a:lnTo>
                <a:lnTo>
                  <a:pt x="465277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9096" y="1731264"/>
            <a:ext cx="1164590" cy="1036319"/>
          </a:xfrm>
          <a:custGeom>
            <a:avLst/>
            <a:gdLst/>
            <a:ahLst/>
            <a:cxnLst/>
            <a:rect l="l" t="t" r="r" b="b"/>
            <a:pathLst>
              <a:path w="1164589" h="1036319">
                <a:moveTo>
                  <a:pt x="0" y="518160"/>
                </a:moveTo>
                <a:lnTo>
                  <a:pt x="2136" y="473456"/>
                </a:lnTo>
                <a:lnTo>
                  <a:pt x="8429" y="429808"/>
                </a:lnTo>
                <a:lnTo>
                  <a:pt x="18705" y="387371"/>
                </a:lnTo>
                <a:lnTo>
                  <a:pt x="32788" y="346299"/>
                </a:lnTo>
                <a:lnTo>
                  <a:pt x="50503" y="306749"/>
                </a:lnTo>
                <a:lnTo>
                  <a:pt x="71677" y="268877"/>
                </a:lnTo>
                <a:lnTo>
                  <a:pt x="96134" y="232838"/>
                </a:lnTo>
                <a:lnTo>
                  <a:pt x="123701" y="198787"/>
                </a:lnTo>
                <a:lnTo>
                  <a:pt x="154201" y="166881"/>
                </a:lnTo>
                <a:lnTo>
                  <a:pt x="187461" y="137274"/>
                </a:lnTo>
                <a:lnTo>
                  <a:pt x="223306" y="110124"/>
                </a:lnTo>
                <a:lnTo>
                  <a:pt x="261561" y="85585"/>
                </a:lnTo>
                <a:lnTo>
                  <a:pt x="302052" y="63812"/>
                </a:lnTo>
                <a:lnTo>
                  <a:pt x="344604" y="44962"/>
                </a:lnTo>
                <a:lnTo>
                  <a:pt x="389043" y="29191"/>
                </a:lnTo>
                <a:lnTo>
                  <a:pt x="435193" y="16653"/>
                </a:lnTo>
                <a:lnTo>
                  <a:pt x="482880" y="7505"/>
                </a:lnTo>
                <a:lnTo>
                  <a:pt x="531930" y="1902"/>
                </a:lnTo>
                <a:lnTo>
                  <a:pt x="582167" y="0"/>
                </a:lnTo>
                <a:lnTo>
                  <a:pt x="632405" y="1902"/>
                </a:lnTo>
                <a:lnTo>
                  <a:pt x="681455" y="7505"/>
                </a:lnTo>
                <a:lnTo>
                  <a:pt x="729142" y="16653"/>
                </a:lnTo>
                <a:lnTo>
                  <a:pt x="775292" y="29191"/>
                </a:lnTo>
                <a:lnTo>
                  <a:pt x="819731" y="44962"/>
                </a:lnTo>
                <a:lnTo>
                  <a:pt x="862283" y="63812"/>
                </a:lnTo>
                <a:lnTo>
                  <a:pt x="902774" y="85585"/>
                </a:lnTo>
                <a:lnTo>
                  <a:pt x="941029" y="110124"/>
                </a:lnTo>
                <a:lnTo>
                  <a:pt x="976874" y="137274"/>
                </a:lnTo>
                <a:lnTo>
                  <a:pt x="1010134" y="166881"/>
                </a:lnTo>
                <a:lnTo>
                  <a:pt x="1040634" y="198787"/>
                </a:lnTo>
                <a:lnTo>
                  <a:pt x="1068201" y="232838"/>
                </a:lnTo>
                <a:lnTo>
                  <a:pt x="1092658" y="268877"/>
                </a:lnTo>
                <a:lnTo>
                  <a:pt x="1113832" y="306749"/>
                </a:lnTo>
                <a:lnTo>
                  <a:pt x="1131547" y="346299"/>
                </a:lnTo>
                <a:lnTo>
                  <a:pt x="1145630" y="387371"/>
                </a:lnTo>
                <a:lnTo>
                  <a:pt x="1155906" y="429808"/>
                </a:lnTo>
                <a:lnTo>
                  <a:pt x="1162199" y="473456"/>
                </a:lnTo>
                <a:lnTo>
                  <a:pt x="1164336" y="518160"/>
                </a:lnTo>
                <a:lnTo>
                  <a:pt x="1162199" y="562863"/>
                </a:lnTo>
                <a:lnTo>
                  <a:pt x="1155906" y="606511"/>
                </a:lnTo>
                <a:lnTo>
                  <a:pt x="1145630" y="648948"/>
                </a:lnTo>
                <a:lnTo>
                  <a:pt x="1131547" y="690020"/>
                </a:lnTo>
                <a:lnTo>
                  <a:pt x="1113832" y="729570"/>
                </a:lnTo>
                <a:lnTo>
                  <a:pt x="1092658" y="767442"/>
                </a:lnTo>
                <a:lnTo>
                  <a:pt x="1068201" y="803481"/>
                </a:lnTo>
                <a:lnTo>
                  <a:pt x="1040634" y="837532"/>
                </a:lnTo>
                <a:lnTo>
                  <a:pt x="1010134" y="869438"/>
                </a:lnTo>
                <a:lnTo>
                  <a:pt x="976874" y="899045"/>
                </a:lnTo>
                <a:lnTo>
                  <a:pt x="941029" y="926195"/>
                </a:lnTo>
                <a:lnTo>
                  <a:pt x="902774" y="950734"/>
                </a:lnTo>
                <a:lnTo>
                  <a:pt x="862283" y="972507"/>
                </a:lnTo>
                <a:lnTo>
                  <a:pt x="819731" y="991357"/>
                </a:lnTo>
                <a:lnTo>
                  <a:pt x="775292" y="1007128"/>
                </a:lnTo>
                <a:lnTo>
                  <a:pt x="729142" y="1019666"/>
                </a:lnTo>
                <a:lnTo>
                  <a:pt x="681455" y="1028814"/>
                </a:lnTo>
                <a:lnTo>
                  <a:pt x="632405" y="1034417"/>
                </a:lnTo>
                <a:lnTo>
                  <a:pt x="582167" y="1036320"/>
                </a:lnTo>
                <a:lnTo>
                  <a:pt x="531930" y="1034417"/>
                </a:lnTo>
                <a:lnTo>
                  <a:pt x="482880" y="1028814"/>
                </a:lnTo>
                <a:lnTo>
                  <a:pt x="435193" y="1019666"/>
                </a:lnTo>
                <a:lnTo>
                  <a:pt x="389043" y="1007128"/>
                </a:lnTo>
                <a:lnTo>
                  <a:pt x="344604" y="991357"/>
                </a:lnTo>
                <a:lnTo>
                  <a:pt x="302052" y="972507"/>
                </a:lnTo>
                <a:lnTo>
                  <a:pt x="261561" y="950734"/>
                </a:lnTo>
                <a:lnTo>
                  <a:pt x="223306" y="926195"/>
                </a:lnTo>
                <a:lnTo>
                  <a:pt x="187461" y="899045"/>
                </a:lnTo>
                <a:lnTo>
                  <a:pt x="154201" y="869438"/>
                </a:lnTo>
                <a:lnTo>
                  <a:pt x="123701" y="837532"/>
                </a:lnTo>
                <a:lnTo>
                  <a:pt x="96134" y="803481"/>
                </a:lnTo>
                <a:lnTo>
                  <a:pt x="71677" y="767442"/>
                </a:lnTo>
                <a:lnTo>
                  <a:pt x="50503" y="729570"/>
                </a:lnTo>
                <a:lnTo>
                  <a:pt x="32788" y="690020"/>
                </a:lnTo>
                <a:lnTo>
                  <a:pt x="18705" y="648948"/>
                </a:lnTo>
                <a:lnTo>
                  <a:pt x="8429" y="606511"/>
                </a:lnTo>
                <a:lnTo>
                  <a:pt x="2136" y="562863"/>
                </a:lnTo>
                <a:lnTo>
                  <a:pt x="0" y="518160"/>
                </a:lnTo>
                <a:close/>
              </a:path>
            </a:pathLst>
          </a:custGeom>
          <a:ln w="57911">
            <a:solidFill>
              <a:srgbClr val="0808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6961" y="2853943"/>
            <a:ext cx="680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80808"/>
                </a:solidFill>
                <a:latin typeface="Arial"/>
                <a:cs typeface="Arial"/>
              </a:rPr>
              <a:t>197</a:t>
            </a:r>
            <a:r>
              <a:rPr sz="1600" spc="-10" dirty="0">
                <a:solidFill>
                  <a:srgbClr val="080808"/>
                </a:solidFill>
                <a:latin typeface="Arial"/>
                <a:cs typeface="Arial"/>
              </a:rPr>
              <a:t>8</a:t>
            </a:r>
            <a:r>
              <a:rPr sz="1600" spc="-5" dirty="0">
                <a:solidFill>
                  <a:srgbClr val="080808"/>
                </a:solidFill>
                <a:latin typeface="黑体"/>
                <a:cs typeface="黑体"/>
              </a:rPr>
              <a:t>年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6850" y="2838399"/>
            <a:ext cx="680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80808"/>
                </a:solidFill>
                <a:latin typeface="Arial"/>
                <a:cs typeface="Arial"/>
              </a:rPr>
              <a:t>201</a:t>
            </a:r>
            <a:r>
              <a:rPr sz="1600" spc="-5" dirty="0">
                <a:solidFill>
                  <a:srgbClr val="080808"/>
                </a:solidFill>
                <a:latin typeface="Arial"/>
                <a:cs typeface="Arial"/>
              </a:rPr>
              <a:t>2</a:t>
            </a:r>
            <a:r>
              <a:rPr sz="1600" spc="-5" dirty="0">
                <a:solidFill>
                  <a:srgbClr val="080808"/>
                </a:solidFill>
                <a:latin typeface="黑体"/>
                <a:cs typeface="黑体"/>
              </a:rPr>
              <a:t>年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34992" y="2841117"/>
            <a:ext cx="679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80808"/>
                </a:solidFill>
                <a:latin typeface="Arial"/>
                <a:cs typeface="Arial"/>
              </a:rPr>
              <a:t>2019</a:t>
            </a:r>
            <a:r>
              <a:rPr sz="1600" spc="-5" dirty="0">
                <a:solidFill>
                  <a:srgbClr val="080808"/>
                </a:solidFill>
                <a:latin typeface="黑体"/>
                <a:cs typeface="黑体"/>
              </a:rPr>
              <a:t>年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7602" y="2084070"/>
            <a:ext cx="605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80808"/>
                </a:solidFill>
                <a:latin typeface="Arial"/>
                <a:cs typeface="Arial"/>
              </a:rPr>
              <a:t>2.7%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35935" y="1708404"/>
            <a:ext cx="1164590" cy="1036319"/>
          </a:xfrm>
          <a:custGeom>
            <a:avLst/>
            <a:gdLst/>
            <a:ahLst/>
            <a:cxnLst/>
            <a:rect l="l" t="t" r="r" b="b"/>
            <a:pathLst>
              <a:path w="1164589" h="1036319">
                <a:moveTo>
                  <a:pt x="0" y="518160"/>
                </a:moveTo>
                <a:lnTo>
                  <a:pt x="2136" y="473456"/>
                </a:lnTo>
                <a:lnTo>
                  <a:pt x="8429" y="429808"/>
                </a:lnTo>
                <a:lnTo>
                  <a:pt x="18705" y="387371"/>
                </a:lnTo>
                <a:lnTo>
                  <a:pt x="32788" y="346299"/>
                </a:lnTo>
                <a:lnTo>
                  <a:pt x="50503" y="306749"/>
                </a:lnTo>
                <a:lnTo>
                  <a:pt x="71677" y="268877"/>
                </a:lnTo>
                <a:lnTo>
                  <a:pt x="96134" y="232838"/>
                </a:lnTo>
                <a:lnTo>
                  <a:pt x="123701" y="198787"/>
                </a:lnTo>
                <a:lnTo>
                  <a:pt x="154201" y="166881"/>
                </a:lnTo>
                <a:lnTo>
                  <a:pt x="187461" y="137274"/>
                </a:lnTo>
                <a:lnTo>
                  <a:pt x="223306" y="110124"/>
                </a:lnTo>
                <a:lnTo>
                  <a:pt x="261561" y="85585"/>
                </a:lnTo>
                <a:lnTo>
                  <a:pt x="302052" y="63812"/>
                </a:lnTo>
                <a:lnTo>
                  <a:pt x="344604" y="44962"/>
                </a:lnTo>
                <a:lnTo>
                  <a:pt x="389043" y="29191"/>
                </a:lnTo>
                <a:lnTo>
                  <a:pt x="435193" y="16653"/>
                </a:lnTo>
                <a:lnTo>
                  <a:pt x="482880" y="7505"/>
                </a:lnTo>
                <a:lnTo>
                  <a:pt x="531930" y="1902"/>
                </a:lnTo>
                <a:lnTo>
                  <a:pt x="582168" y="0"/>
                </a:lnTo>
                <a:lnTo>
                  <a:pt x="632405" y="1902"/>
                </a:lnTo>
                <a:lnTo>
                  <a:pt x="681455" y="7505"/>
                </a:lnTo>
                <a:lnTo>
                  <a:pt x="729142" y="16653"/>
                </a:lnTo>
                <a:lnTo>
                  <a:pt x="775292" y="29191"/>
                </a:lnTo>
                <a:lnTo>
                  <a:pt x="819731" y="44962"/>
                </a:lnTo>
                <a:lnTo>
                  <a:pt x="862283" y="63812"/>
                </a:lnTo>
                <a:lnTo>
                  <a:pt x="902774" y="85585"/>
                </a:lnTo>
                <a:lnTo>
                  <a:pt x="941029" y="110124"/>
                </a:lnTo>
                <a:lnTo>
                  <a:pt x="976874" y="137274"/>
                </a:lnTo>
                <a:lnTo>
                  <a:pt x="1010134" y="166881"/>
                </a:lnTo>
                <a:lnTo>
                  <a:pt x="1040634" y="198787"/>
                </a:lnTo>
                <a:lnTo>
                  <a:pt x="1068201" y="232838"/>
                </a:lnTo>
                <a:lnTo>
                  <a:pt x="1092658" y="268877"/>
                </a:lnTo>
                <a:lnTo>
                  <a:pt x="1113832" y="306749"/>
                </a:lnTo>
                <a:lnTo>
                  <a:pt x="1131547" y="346299"/>
                </a:lnTo>
                <a:lnTo>
                  <a:pt x="1145630" y="387371"/>
                </a:lnTo>
                <a:lnTo>
                  <a:pt x="1155906" y="429808"/>
                </a:lnTo>
                <a:lnTo>
                  <a:pt x="1162199" y="473456"/>
                </a:lnTo>
                <a:lnTo>
                  <a:pt x="1164336" y="518160"/>
                </a:lnTo>
                <a:lnTo>
                  <a:pt x="1162199" y="562863"/>
                </a:lnTo>
                <a:lnTo>
                  <a:pt x="1155906" y="606511"/>
                </a:lnTo>
                <a:lnTo>
                  <a:pt x="1145630" y="648948"/>
                </a:lnTo>
                <a:lnTo>
                  <a:pt x="1131547" y="690020"/>
                </a:lnTo>
                <a:lnTo>
                  <a:pt x="1113832" y="729570"/>
                </a:lnTo>
                <a:lnTo>
                  <a:pt x="1092658" y="767442"/>
                </a:lnTo>
                <a:lnTo>
                  <a:pt x="1068201" y="803481"/>
                </a:lnTo>
                <a:lnTo>
                  <a:pt x="1040634" y="837532"/>
                </a:lnTo>
                <a:lnTo>
                  <a:pt x="1010134" y="869438"/>
                </a:lnTo>
                <a:lnTo>
                  <a:pt x="976874" y="899045"/>
                </a:lnTo>
                <a:lnTo>
                  <a:pt x="941029" y="926195"/>
                </a:lnTo>
                <a:lnTo>
                  <a:pt x="902774" y="950734"/>
                </a:lnTo>
                <a:lnTo>
                  <a:pt x="862283" y="972507"/>
                </a:lnTo>
                <a:lnTo>
                  <a:pt x="819731" y="991357"/>
                </a:lnTo>
                <a:lnTo>
                  <a:pt x="775292" y="1007128"/>
                </a:lnTo>
                <a:lnTo>
                  <a:pt x="729142" y="1019666"/>
                </a:lnTo>
                <a:lnTo>
                  <a:pt x="681455" y="1028814"/>
                </a:lnTo>
                <a:lnTo>
                  <a:pt x="632405" y="1034417"/>
                </a:lnTo>
                <a:lnTo>
                  <a:pt x="582168" y="1036320"/>
                </a:lnTo>
                <a:lnTo>
                  <a:pt x="531930" y="1034417"/>
                </a:lnTo>
                <a:lnTo>
                  <a:pt x="482880" y="1028814"/>
                </a:lnTo>
                <a:lnTo>
                  <a:pt x="435193" y="1019666"/>
                </a:lnTo>
                <a:lnTo>
                  <a:pt x="389043" y="1007128"/>
                </a:lnTo>
                <a:lnTo>
                  <a:pt x="344604" y="991357"/>
                </a:lnTo>
                <a:lnTo>
                  <a:pt x="302052" y="972507"/>
                </a:lnTo>
                <a:lnTo>
                  <a:pt x="261561" y="950734"/>
                </a:lnTo>
                <a:lnTo>
                  <a:pt x="223306" y="926195"/>
                </a:lnTo>
                <a:lnTo>
                  <a:pt x="187461" y="899045"/>
                </a:lnTo>
                <a:lnTo>
                  <a:pt x="154201" y="869438"/>
                </a:lnTo>
                <a:lnTo>
                  <a:pt x="123701" y="837532"/>
                </a:lnTo>
                <a:lnTo>
                  <a:pt x="96134" y="803481"/>
                </a:lnTo>
                <a:lnTo>
                  <a:pt x="71677" y="767442"/>
                </a:lnTo>
                <a:lnTo>
                  <a:pt x="50503" y="729570"/>
                </a:lnTo>
                <a:lnTo>
                  <a:pt x="32788" y="690020"/>
                </a:lnTo>
                <a:lnTo>
                  <a:pt x="18705" y="648948"/>
                </a:lnTo>
                <a:lnTo>
                  <a:pt x="8429" y="606511"/>
                </a:lnTo>
                <a:lnTo>
                  <a:pt x="2136" y="562863"/>
                </a:lnTo>
                <a:lnTo>
                  <a:pt x="0" y="518160"/>
                </a:lnTo>
                <a:close/>
              </a:path>
            </a:pathLst>
          </a:custGeom>
          <a:ln w="57912">
            <a:solidFill>
              <a:srgbClr val="0808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43528" y="1676400"/>
            <a:ext cx="1224280" cy="1094740"/>
            <a:chOff x="3843528" y="1676400"/>
            <a:chExt cx="1224280" cy="1094740"/>
          </a:xfrm>
        </p:grpSpPr>
        <p:sp>
          <p:nvSpPr>
            <p:cNvPr id="16" name="object 16"/>
            <p:cNvSpPr/>
            <p:nvPr/>
          </p:nvSpPr>
          <p:spPr>
            <a:xfrm>
              <a:off x="3872484" y="1705355"/>
              <a:ext cx="1165860" cy="1036319"/>
            </a:xfrm>
            <a:custGeom>
              <a:avLst/>
              <a:gdLst/>
              <a:ahLst/>
              <a:cxnLst/>
              <a:rect l="l" t="t" r="r" b="b"/>
              <a:pathLst>
                <a:path w="1165860" h="1036319">
                  <a:moveTo>
                    <a:pt x="0" y="518160"/>
                  </a:moveTo>
                  <a:lnTo>
                    <a:pt x="2139" y="473456"/>
                  </a:lnTo>
                  <a:lnTo>
                    <a:pt x="8442" y="429808"/>
                  </a:lnTo>
                  <a:lnTo>
                    <a:pt x="18732" y="387371"/>
                  </a:lnTo>
                  <a:lnTo>
                    <a:pt x="32835" y="346299"/>
                  </a:lnTo>
                  <a:lnTo>
                    <a:pt x="50575" y="306749"/>
                  </a:lnTo>
                  <a:lnTo>
                    <a:pt x="71779" y="268877"/>
                  </a:lnTo>
                  <a:lnTo>
                    <a:pt x="96270" y="232838"/>
                  </a:lnTo>
                  <a:lnTo>
                    <a:pt x="123875" y="198787"/>
                  </a:lnTo>
                  <a:lnTo>
                    <a:pt x="154417" y="166881"/>
                  </a:lnTo>
                  <a:lnTo>
                    <a:pt x="187722" y="137274"/>
                  </a:lnTo>
                  <a:lnTo>
                    <a:pt x="223615" y="110124"/>
                  </a:lnTo>
                  <a:lnTo>
                    <a:pt x="261921" y="85585"/>
                  </a:lnTo>
                  <a:lnTo>
                    <a:pt x="302465" y="63812"/>
                  </a:lnTo>
                  <a:lnTo>
                    <a:pt x="345073" y="44962"/>
                  </a:lnTo>
                  <a:lnTo>
                    <a:pt x="389568" y="29191"/>
                  </a:lnTo>
                  <a:lnTo>
                    <a:pt x="435776" y="16653"/>
                  </a:lnTo>
                  <a:lnTo>
                    <a:pt x="483522" y="7505"/>
                  </a:lnTo>
                  <a:lnTo>
                    <a:pt x="532632" y="1902"/>
                  </a:lnTo>
                  <a:lnTo>
                    <a:pt x="582929" y="0"/>
                  </a:lnTo>
                  <a:lnTo>
                    <a:pt x="633227" y="1902"/>
                  </a:lnTo>
                  <a:lnTo>
                    <a:pt x="682337" y="7505"/>
                  </a:lnTo>
                  <a:lnTo>
                    <a:pt x="730083" y="16653"/>
                  </a:lnTo>
                  <a:lnTo>
                    <a:pt x="776291" y="29191"/>
                  </a:lnTo>
                  <a:lnTo>
                    <a:pt x="820786" y="44962"/>
                  </a:lnTo>
                  <a:lnTo>
                    <a:pt x="863394" y="63812"/>
                  </a:lnTo>
                  <a:lnTo>
                    <a:pt x="903938" y="85585"/>
                  </a:lnTo>
                  <a:lnTo>
                    <a:pt x="942244" y="110124"/>
                  </a:lnTo>
                  <a:lnTo>
                    <a:pt x="978137" y="137274"/>
                  </a:lnTo>
                  <a:lnTo>
                    <a:pt x="1011442" y="166881"/>
                  </a:lnTo>
                  <a:lnTo>
                    <a:pt x="1041984" y="198787"/>
                  </a:lnTo>
                  <a:lnTo>
                    <a:pt x="1069589" y="232838"/>
                  </a:lnTo>
                  <a:lnTo>
                    <a:pt x="1094080" y="268877"/>
                  </a:lnTo>
                  <a:lnTo>
                    <a:pt x="1115284" y="306749"/>
                  </a:lnTo>
                  <a:lnTo>
                    <a:pt x="1133024" y="346299"/>
                  </a:lnTo>
                  <a:lnTo>
                    <a:pt x="1147127" y="387371"/>
                  </a:lnTo>
                  <a:lnTo>
                    <a:pt x="1157417" y="429808"/>
                  </a:lnTo>
                  <a:lnTo>
                    <a:pt x="1163720" y="473456"/>
                  </a:lnTo>
                  <a:lnTo>
                    <a:pt x="1165860" y="518160"/>
                  </a:lnTo>
                  <a:lnTo>
                    <a:pt x="1163720" y="562863"/>
                  </a:lnTo>
                  <a:lnTo>
                    <a:pt x="1157417" y="606511"/>
                  </a:lnTo>
                  <a:lnTo>
                    <a:pt x="1147127" y="648948"/>
                  </a:lnTo>
                  <a:lnTo>
                    <a:pt x="1133024" y="690020"/>
                  </a:lnTo>
                  <a:lnTo>
                    <a:pt x="1115284" y="729570"/>
                  </a:lnTo>
                  <a:lnTo>
                    <a:pt x="1094080" y="767442"/>
                  </a:lnTo>
                  <a:lnTo>
                    <a:pt x="1069589" y="803481"/>
                  </a:lnTo>
                  <a:lnTo>
                    <a:pt x="1041984" y="837532"/>
                  </a:lnTo>
                  <a:lnTo>
                    <a:pt x="1011442" y="869438"/>
                  </a:lnTo>
                  <a:lnTo>
                    <a:pt x="978137" y="899045"/>
                  </a:lnTo>
                  <a:lnTo>
                    <a:pt x="942244" y="926195"/>
                  </a:lnTo>
                  <a:lnTo>
                    <a:pt x="903938" y="950734"/>
                  </a:lnTo>
                  <a:lnTo>
                    <a:pt x="863394" y="972507"/>
                  </a:lnTo>
                  <a:lnTo>
                    <a:pt x="820786" y="991357"/>
                  </a:lnTo>
                  <a:lnTo>
                    <a:pt x="776291" y="1007128"/>
                  </a:lnTo>
                  <a:lnTo>
                    <a:pt x="730083" y="1019666"/>
                  </a:lnTo>
                  <a:lnTo>
                    <a:pt x="682337" y="1028814"/>
                  </a:lnTo>
                  <a:lnTo>
                    <a:pt x="633227" y="1034417"/>
                  </a:lnTo>
                  <a:lnTo>
                    <a:pt x="582929" y="1036320"/>
                  </a:lnTo>
                  <a:lnTo>
                    <a:pt x="532632" y="1034417"/>
                  </a:lnTo>
                  <a:lnTo>
                    <a:pt x="483522" y="1028814"/>
                  </a:lnTo>
                  <a:lnTo>
                    <a:pt x="435776" y="1019666"/>
                  </a:lnTo>
                  <a:lnTo>
                    <a:pt x="389568" y="1007128"/>
                  </a:lnTo>
                  <a:lnTo>
                    <a:pt x="345073" y="991357"/>
                  </a:lnTo>
                  <a:lnTo>
                    <a:pt x="302465" y="972507"/>
                  </a:lnTo>
                  <a:lnTo>
                    <a:pt x="261921" y="950734"/>
                  </a:lnTo>
                  <a:lnTo>
                    <a:pt x="223615" y="926195"/>
                  </a:lnTo>
                  <a:lnTo>
                    <a:pt x="187722" y="899045"/>
                  </a:lnTo>
                  <a:lnTo>
                    <a:pt x="154417" y="869438"/>
                  </a:lnTo>
                  <a:lnTo>
                    <a:pt x="123875" y="837532"/>
                  </a:lnTo>
                  <a:lnTo>
                    <a:pt x="96270" y="803481"/>
                  </a:lnTo>
                  <a:lnTo>
                    <a:pt x="71779" y="767442"/>
                  </a:lnTo>
                  <a:lnTo>
                    <a:pt x="50575" y="729570"/>
                  </a:lnTo>
                  <a:lnTo>
                    <a:pt x="32835" y="690020"/>
                  </a:lnTo>
                  <a:lnTo>
                    <a:pt x="18732" y="648948"/>
                  </a:lnTo>
                  <a:lnTo>
                    <a:pt x="8442" y="606511"/>
                  </a:lnTo>
                  <a:lnTo>
                    <a:pt x="2139" y="562863"/>
                  </a:lnTo>
                  <a:lnTo>
                    <a:pt x="0" y="518160"/>
                  </a:lnTo>
                  <a:close/>
                </a:path>
              </a:pathLst>
            </a:custGeom>
            <a:ln w="57912">
              <a:solidFill>
                <a:srgbClr val="0808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52923" y="2071877"/>
              <a:ext cx="1005205" cy="626110"/>
            </a:xfrm>
            <a:custGeom>
              <a:avLst/>
              <a:gdLst/>
              <a:ahLst/>
              <a:cxnLst/>
              <a:rect l="l" t="t" r="r" b="b"/>
              <a:pathLst>
                <a:path w="1005204" h="626110">
                  <a:moveTo>
                    <a:pt x="958420" y="126"/>
                  </a:moveTo>
                  <a:lnTo>
                    <a:pt x="15445" y="0"/>
                  </a:lnTo>
                  <a:lnTo>
                    <a:pt x="5465" y="44233"/>
                  </a:lnTo>
                  <a:lnTo>
                    <a:pt x="325" y="89300"/>
                  </a:lnTo>
                  <a:lnTo>
                    <a:pt x="0" y="134867"/>
                  </a:lnTo>
                  <a:lnTo>
                    <a:pt x="4462" y="180600"/>
                  </a:lnTo>
                  <a:lnTo>
                    <a:pt x="13684" y="226167"/>
                  </a:lnTo>
                  <a:lnTo>
                    <a:pt x="27641" y="271234"/>
                  </a:lnTo>
                  <a:lnTo>
                    <a:pt x="46306" y="315468"/>
                  </a:lnTo>
                  <a:lnTo>
                    <a:pt x="68790" y="357200"/>
                  </a:lnTo>
                  <a:lnTo>
                    <a:pt x="94772" y="396390"/>
                  </a:lnTo>
                  <a:lnTo>
                    <a:pt x="123974" y="432920"/>
                  </a:lnTo>
                  <a:lnTo>
                    <a:pt x="156115" y="466672"/>
                  </a:lnTo>
                  <a:lnTo>
                    <a:pt x="190916" y="497527"/>
                  </a:lnTo>
                  <a:lnTo>
                    <a:pt x="228097" y="525366"/>
                  </a:lnTo>
                  <a:lnTo>
                    <a:pt x="267378" y="550071"/>
                  </a:lnTo>
                  <a:lnTo>
                    <a:pt x="308481" y="571523"/>
                  </a:lnTo>
                  <a:lnTo>
                    <a:pt x="351124" y="589605"/>
                  </a:lnTo>
                  <a:lnTo>
                    <a:pt x="395029" y="604196"/>
                  </a:lnTo>
                  <a:lnTo>
                    <a:pt x="439916" y="615180"/>
                  </a:lnTo>
                  <a:lnTo>
                    <a:pt x="485506" y="622437"/>
                  </a:lnTo>
                  <a:lnTo>
                    <a:pt x="531518" y="625849"/>
                  </a:lnTo>
                  <a:lnTo>
                    <a:pt x="577672" y="625298"/>
                  </a:lnTo>
                  <a:lnTo>
                    <a:pt x="623691" y="620665"/>
                  </a:lnTo>
                  <a:lnTo>
                    <a:pt x="669293" y="611831"/>
                  </a:lnTo>
                  <a:lnTo>
                    <a:pt x="714199" y="598677"/>
                  </a:lnTo>
                  <a:lnTo>
                    <a:pt x="759729" y="580273"/>
                  </a:lnTo>
                  <a:lnTo>
                    <a:pt x="801796" y="557931"/>
                  </a:lnTo>
                  <a:lnTo>
                    <a:pt x="840278" y="531951"/>
                  </a:lnTo>
                  <a:lnTo>
                    <a:pt x="875052" y="502636"/>
                  </a:lnTo>
                  <a:lnTo>
                    <a:pt x="905996" y="470285"/>
                  </a:lnTo>
                  <a:lnTo>
                    <a:pt x="932985" y="435199"/>
                  </a:lnTo>
                  <a:lnTo>
                    <a:pt x="955898" y="397680"/>
                  </a:lnTo>
                  <a:lnTo>
                    <a:pt x="974612" y="358028"/>
                  </a:lnTo>
                  <a:lnTo>
                    <a:pt x="989005" y="316544"/>
                  </a:lnTo>
                  <a:lnTo>
                    <a:pt x="998952" y="273529"/>
                  </a:lnTo>
                  <a:lnTo>
                    <a:pt x="1004332" y="229283"/>
                  </a:lnTo>
                  <a:lnTo>
                    <a:pt x="1005021" y="184108"/>
                  </a:lnTo>
                  <a:lnTo>
                    <a:pt x="1000897" y="138304"/>
                  </a:lnTo>
                  <a:lnTo>
                    <a:pt x="991838" y="92171"/>
                  </a:lnTo>
                  <a:lnTo>
                    <a:pt x="977720" y="46012"/>
                  </a:lnTo>
                  <a:lnTo>
                    <a:pt x="958420" y="12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19780" y="2068449"/>
            <a:ext cx="536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80808"/>
                </a:solidFill>
                <a:latin typeface="Arial"/>
                <a:cs typeface="Arial"/>
              </a:rPr>
              <a:t>30%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34614" y="2344801"/>
            <a:ext cx="944244" cy="356870"/>
          </a:xfrm>
          <a:custGeom>
            <a:avLst/>
            <a:gdLst/>
            <a:ahLst/>
            <a:cxnLst/>
            <a:rect l="l" t="t" r="r" b="b"/>
            <a:pathLst>
              <a:path w="944245" h="356869">
                <a:moveTo>
                  <a:pt x="944118" y="0"/>
                </a:moveTo>
                <a:lnTo>
                  <a:pt x="0" y="10922"/>
                </a:lnTo>
                <a:lnTo>
                  <a:pt x="11125" y="59429"/>
                </a:lnTo>
                <a:lnTo>
                  <a:pt x="27697" y="105382"/>
                </a:lnTo>
                <a:lnTo>
                  <a:pt x="49421" y="148475"/>
                </a:lnTo>
                <a:lnTo>
                  <a:pt x="76004" y="188400"/>
                </a:lnTo>
                <a:lnTo>
                  <a:pt x="107156" y="224853"/>
                </a:lnTo>
                <a:lnTo>
                  <a:pt x="142582" y="257526"/>
                </a:lnTo>
                <a:lnTo>
                  <a:pt x="181990" y="286113"/>
                </a:lnTo>
                <a:lnTo>
                  <a:pt x="225088" y="310308"/>
                </a:lnTo>
                <a:lnTo>
                  <a:pt x="271583" y="329805"/>
                </a:lnTo>
                <a:lnTo>
                  <a:pt x="321183" y="344297"/>
                </a:lnTo>
                <a:lnTo>
                  <a:pt x="366326" y="352572"/>
                </a:lnTo>
                <a:lnTo>
                  <a:pt x="411713" y="356562"/>
                </a:lnTo>
                <a:lnTo>
                  <a:pt x="457081" y="356410"/>
                </a:lnTo>
                <a:lnTo>
                  <a:pt x="502169" y="352260"/>
                </a:lnTo>
                <a:lnTo>
                  <a:pt x="546717" y="344256"/>
                </a:lnTo>
                <a:lnTo>
                  <a:pt x="590464" y="332543"/>
                </a:lnTo>
                <a:lnTo>
                  <a:pt x="633148" y="317263"/>
                </a:lnTo>
                <a:lnTo>
                  <a:pt x="674508" y="298561"/>
                </a:lnTo>
                <a:lnTo>
                  <a:pt x="714284" y="276581"/>
                </a:lnTo>
                <a:lnTo>
                  <a:pt x="752213" y="251467"/>
                </a:lnTo>
                <a:lnTo>
                  <a:pt x="788037" y="223363"/>
                </a:lnTo>
                <a:lnTo>
                  <a:pt x="821492" y="192412"/>
                </a:lnTo>
                <a:lnTo>
                  <a:pt x="852319" y="158758"/>
                </a:lnTo>
                <a:lnTo>
                  <a:pt x="880256" y="122547"/>
                </a:lnTo>
                <a:lnTo>
                  <a:pt x="905042" y="83920"/>
                </a:lnTo>
                <a:lnTo>
                  <a:pt x="926416" y="43023"/>
                </a:lnTo>
                <a:lnTo>
                  <a:pt x="94411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050919" y="2078482"/>
            <a:ext cx="7473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E7E6E6"/>
                </a:solidFill>
                <a:latin typeface="Arial"/>
                <a:cs typeface="Arial"/>
              </a:rPr>
              <a:t>51.6%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02866" y="1180338"/>
            <a:ext cx="21609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solidFill>
                  <a:srgbClr val="FF0000"/>
                </a:solidFill>
                <a:latin typeface="黑体"/>
                <a:cs typeface="黑体"/>
              </a:rPr>
              <a:t>高等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教育毛入学</a:t>
            </a:r>
            <a:r>
              <a:rPr sz="2000" spc="-25" dirty="0">
                <a:solidFill>
                  <a:srgbClr val="FF0000"/>
                </a:solidFill>
                <a:latin typeface="黑体"/>
                <a:cs typeface="黑体"/>
              </a:rPr>
              <a:t>率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06183" y="1787651"/>
            <a:ext cx="4653280" cy="19754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86360" marR="437515" indent="1070610">
              <a:lnSpc>
                <a:spcPct val="137600"/>
              </a:lnSpc>
              <a:spcBef>
                <a:spcPts val="390"/>
              </a:spcBef>
            </a:pPr>
            <a:r>
              <a:rPr sz="2000" dirty="0">
                <a:latin typeface="黑体"/>
                <a:cs typeface="黑体"/>
              </a:rPr>
              <a:t>教育资</a:t>
            </a:r>
            <a:r>
              <a:rPr sz="2000" spc="-15" dirty="0">
                <a:latin typeface="黑体"/>
                <a:cs typeface="黑体"/>
              </a:rPr>
              <a:t>源</a:t>
            </a:r>
            <a:r>
              <a:rPr sz="2000" dirty="0">
                <a:latin typeface="黑体"/>
                <a:cs typeface="黑体"/>
              </a:rPr>
              <a:t>赶</a:t>
            </a:r>
            <a:r>
              <a:rPr sz="2000" spc="-15" dirty="0">
                <a:latin typeface="黑体"/>
                <a:cs typeface="黑体"/>
              </a:rPr>
              <a:t>不</a:t>
            </a:r>
            <a:r>
              <a:rPr sz="2000" dirty="0">
                <a:latin typeface="黑体"/>
                <a:cs typeface="黑体"/>
              </a:rPr>
              <a:t>上受教</a:t>
            </a:r>
            <a:r>
              <a:rPr sz="2000" spc="-15" dirty="0">
                <a:latin typeface="黑体"/>
                <a:cs typeface="黑体"/>
              </a:rPr>
              <a:t>育</a:t>
            </a:r>
            <a:r>
              <a:rPr sz="2000" dirty="0">
                <a:latin typeface="黑体"/>
                <a:cs typeface="黑体"/>
              </a:rPr>
              <a:t>人数 </a:t>
            </a: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宏观层</a:t>
            </a:r>
            <a:r>
              <a:rPr sz="2000" spc="-10" dirty="0">
                <a:solidFill>
                  <a:srgbClr val="FF0000"/>
                </a:solidFill>
                <a:latin typeface="黑体"/>
                <a:cs typeface="黑体"/>
              </a:rPr>
              <a:t>面</a:t>
            </a:r>
            <a:r>
              <a:rPr sz="2000" dirty="0">
                <a:latin typeface="黑体"/>
                <a:cs typeface="黑体"/>
              </a:rPr>
              <a:t>：</a:t>
            </a:r>
            <a:endParaRPr sz="2000">
              <a:latin typeface="黑体"/>
              <a:cs typeface="黑体"/>
            </a:endParaRPr>
          </a:p>
          <a:p>
            <a:pPr marL="127381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黑体"/>
                <a:cs typeface="黑体"/>
              </a:rPr>
              <a:t>个体受</a:t>
            </a:r>
            <a:r>
              <a:rPr sz="2000" spc="-15" dirty="0">
                <a:latin typeface="黑体"/>
                <a:cs typeface="黑体"/>
              </a:rPr>
              <a:t>教</a:t>
            </a:r>
            <a:r>
              <a:rPr sz="2000" dirty="0">
                <a:latin typeface="黑体"/>
                <a:cs typeface="黑体"/>
              </a:rPr>
              <a:t>育</a:t>
            </a:r>
            <a:r>
              <a:rPr sz="2000" spc="-15" dirty="0">
                <a:latin typeface="黑体"/>
                <a:cs typeface="黑体"/>
              </a:rPr>
              <a:t>模</a:t>
            </a:r>
            <a:r>
              <a:rPr sz="2000" dirty="0">
                <a:latin typeface="黑体"/>
                <a:cs typeface="黑体"/>
              </a:rPr>
              <a:t>式、内</a:t>
            </a:r>
            <a:r>
              <a:rPr sz="2000" spc="-15" dirty="0">
                <a:latin typeface="黑体"/>
                <a:cs typeface="黑体"/>
              </a:rPr>
              <a:t>容</a:t>
            </a:r>
            <a:r>
              <a:rPr sz="2000" dirty="0">
                <a:latin typeface="黑体"/>
                <a:cs typeface="黑体"/>
              </a:rPr>
              <a:t>同</a:t>
            </a:r>
            <a:r>
              <a:rPr sz="2000" spc="-15" dirty="0">
                <a:latin typeface="黑体"/>
                <a:cs typeface="黑体"/>
              </a:rPr>
              <a:t>质</a:t>
            </a:r>
            <a:r>
              <a:rPr sz="2000" dirty="0">
                <a:latin typeface="黑体"/>
                <a:cs typeface="黑体"/>
              </a:rPr>
              <a:t>化</a:t>
            </a:r>
            <a:endParaRPr sz="20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黑体"/>
              <a:cs typeface="黑体"/>
            </a:endParaRPr>
          </a:p>
          <a:p>
            <a:pPr marL="2171065">
              <a:lnSpc>
                <a:spcPct val="100000"/>
              </a:lnSpc>
            </a:pPr>
            <a:r>
              <a:rPr sz="2000" dirty="0">
                <a:latin typeface="黑体"/>
                <a:cs typeface="黑体"/>
              </a:rPr>
              <a:t>成才</a:t>
            </a:r>
            <a:r>
              <a:rPr sz="2000" spc="5" dirty="0">
                <a:latin typeface="黑体"/>
                <a:cs typeface="黑体"/>
              </a:rPr>
              <a:t>率</a:t>
            </a:r>
            <a:r>
              <a:rPr sz="2000" spc="-10" dirty="0">
                <a:latin typeface="黑体"/>
                <a:cs typeface="黑体"/>
              </a:rPr>
              <a:t>下</a:t>
            </a:r>
            <a:r>
              <a:rPr sz="2000" dirty="0">
                <a:latin typeface="黑体"/>
                <a:cs typeface="黑体"/>
              </a:rPr>
              <a:t>降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33616" y="3989832"/>
            <a:ext cx="4714240" cy="215201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516380">
              <a:lnSpc>
                <a:spcPct val="100000"/>
              </a:lnSpc>
              <a:spcBef>
                <a:spcPts val="720"/>
              </a:spcBef>
            </a:pPr>
            <a:r>
              <a:rPr sz="2000" dirty="0">
                <a:latin typeface="黑体"/>
                <a:cs typeface="黑体"/>
              </a:rPr>
              <a:t>从精英</a:t>
            </a:r>
            <a:r>
              <a:rPr sz="2000" spc="-15" dirty="0">
                <a:latin typeface="黑体"/>
                <a:cs typeface="黑体"/>
              </a:rPr>
              <a:t>教</a:t>
            </a:r>
            <a:r>
              <a:rPr sz="2000" dirty="0">
                <a:latin typeface="黑体"/>
                <a:cs typeface="黑体"/>
              </a:rPr>
              <a:t>育</a:t>
            </a:r>
            <a:r>
              <a:rPr sz="2000" spc="-15" dirty="0">
                <a:latin typeface="黑体"/>
                <a:cs typeface="黑体"/>
              </a:rPr>
              <a:t>到</a:t>
            </a:r>
            <a:r>
              <a:rPr sz="2000" dirty="0">
                <a:latin typeface="黑体"/>
                <a:cs typeface="黑体"/>
              </a:rPr>
              <a:t>批量培养</a:t>
            </a:r>
            <a:endParaRPr sz="2000">
              <a:latin typeface="黑体"/>
              <a:cs typeface="黑体"/>
            </a:endParaRPr>
          </a:p>
          <a:p>
            <a:pPr marL="76200">
              <a:lnSpc>
                <a:spcPct val="100000"/>
              </a:lnSpc>
              <a:spcBef>
                <a:spcPts val="1225"/>
              </a:spcBef>
            </a:pPr>
            <a:r>
              <a:rPr sz="2000" dirty="0">
                <a:solidFill>
                  <a:srgbClr val="FF0000"/>
                </a:solidFill>
                <a:latin typeface="黑体"/>
                <a:cs typeface="黑体"/>
              </a:rPr>
              <a:t>微观层</a:t>
            </a:r>
            <a:r>
              <a:rPr sz="2000" spc="-10" dirty="0">
                <a:solidFill>
                  <a:srgbClr val="FF0000"/>
                </a:solidFill>
                <a:latin typeface="黑体"/>
                <a:cs typeface="黑体"/>
              </a:rPr>
              <a:t>面</a:t>
            </a:r>
            <a:r>
              <a:rPr sz="2000" dirty="0">
                <a:latin typeface="黑体"/>
                <a:cs typeface="黑体"/>
              </a:rPr>
              <a:t>：</a:t>
            </a:r>
            <a:endParaRPr sz="2000">
              <a:latin typeface="黑体"/>
              <a:cs typeface="黑体"/>
            </a:endParaRPr>
          </a:p>
          <a:p>
            <a:pPr marL="1326515">
              <a:lnSpc>
                <a:spcPct val="100000"/>
              </a:lnSpc>
              <a:spcBef>
                <a:spcPts val="780"/>
              </a:spcBef>
            </a:pPr>
            <a:r>
              <a:rPr sz="2000" dirty="0">
                <a:latin typeface="黑体"/>
                <a:cs typeface="黑体"/>
              </a:rPr>
              <a:t>更难发</a:t>
            </a:r>
            <a:r>
              <a:rPr sz="2000" spc="-15" dirty="0">
                <a:latin typeface="黑体"/>
                <a:cs typeface="黑体"/>
              </a:rPr>
              <a:t>掘</a:t>
            </a:r>
            <a:r>
              <a:rPr sz="2000" dirty="0">
                <a:latin typeface="黑体"/>
                <a:cs typeface="黑体"/>
              </a:rPr>
              <a:t>具</a:t>
            </a:r>
            <a:r>
              <a:rPr sz="2000" spc="-15" dirty="0">
                <a:latin typeface="黑体"/>
                <a:cs typeface="黑体"/>
              </a:rPr>
              <a:t>有</a:t>
            </a:r>
            <a:r>
              <a:rPr sz="2000" dirty="0">
                <a:latin typeface="黑体"/>
                <a:cs typeface="黑体"/>
              </a:rPr>
              <a:t>创新潜</a:t>
            </a:r>
            <a:r>
              <a:rPr sz="2000" spc="-15" dirty="0">
                <a:latin typeface="黑体"/>
                <a:cs typeface="黑体"/>
              </a:rPr>
              <a:t>质</a:t>
            </a:r>
            <a:r>
              <a:rPr sz="2000" dirty="0">
                <a:latin typeface="黑体"/>
                <a:cs typeface="黑体"/>
              </a:rPr>
              <a:t>的人</a:t>
            </a:r>
            <a:endParaRPr sz="20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黑体"/>
              <a:cs typeface="黑体"/>
            </a:endParaRPr>
          </a:p>
          <a:p>
            <a:pPr marL="1584325">
              <a:lnSpc>
                <a:spcPct val="100000"/>
              </a:lnSpc>
            </a:pPr>
            <a:r>
              <a:rPr sz="2000" dirty="0">
                <a:latin typeface="黑体"/>
                <a:cs typeface="黑体"/>
              </a:rPr>
              <a:t>个体</a:t>
            </a:r>
            <a:r>
              <a:rPr sz="2000" spc="5" dirty="0">
                <a:latin typeface="黑体"/>
                <a:cs typeface="黑体"/>
              </a:rPr>
              <a:t>成</a:t>
            </a:r>
            <a:r>
              <a:rPr sz="2000" spc="-10" dirty="0">
                <a:latin typeface="黑体"/>
                <a:cs typeface="黑体"/>
              </a:rPr>
              <a:t>才</a:t>
            </a:r>
            <a:r>
              <a:rPr sz="2000" dirty="0">
                <a:latin typeface="黑体"/>
                <a:cs typeface="黑体"/>
              </a:rPr>
              <a:t>可</a:t>
            </a:r>
            <a:r>
              <a:rPr sz="2000" spc="-10" dirty="0">
                <a:latin typeface="黑体"/>
                <a:cs typeface="黑体"/>
              </a:rPr>
              <a:t>能</a:t>
            </a:r>
            <a:r>
              <a:rPr sz="2000" dirty="0">
                <a:latin typeface="黑体"/>
                <a:cs typeface="黑体"/>
              </a:rPr>
              <a:t>性降低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320783" y="2308860"/>
            <a:ext cx="332740" cy="287020"/>
            <a:chOff x="9320783" y="2308860"/>
            <a:chExt cx="332740" cy="287020"/>
          </a:xfrm>
        </p:grpSpPr>
        <p:sp>
          <p:nvSpPr>
            <p:cNvPr id="25" name="object 25"/>
            <p:cNvSpPr/>
            <p:nvPr/>
          </p:nvSpPr>
          <p:spPr>
            <a:xfrm>
              <a:off x="9326879" y="2314956"/>
              <a:ext cx="320040" cy="274320"/>
            </a:xfrm>
            <a:custGeom>
              <a:avLst/>
              <a:gdLst/>
              <a:ahLst/>
              <a:cxnLst/>
              <a:rect l="l" t="t" r="r" b="b"/>
              <a:pathLst>
                <a:path w="320040" h="274319">
                  <a:moveTo>
                    <a:pt x="240029" y="0"/>
                  </a:moveTo>
                  <a:lnTo>
                    <a:pt x="80010" y="0"/>
                  </a:lnTo>
                  <a:lnTo>
                    <a:pt x="80010" y="137160"/>
                  </a:lnTo>
                  <a:lnTo>
                    <a:pt x="0" y="137160"/>
                  </a:lnTo>
                  <a:lnTo>
                    <a:pt x="160020" y="274320"/>
                  </a:lnTo>
                  <a:lnTo>
                    <a:pt x="320040" y="137160"/>
                  </a:lnTo>
                  <a:lnTo>
                    <a:pt x="240029" y="137160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326879" y="2314956"/>
              <a:ext cx="320040" cy="274320"/>
            </a:xfrm>
            <a:custGeom>
              <a:avLst/>
              <a:gdLst/>
              <a:ahLst/>
              <a:cxnLst/>
              <a:rect l="l" t="t" r="r" b="b"/>
              <a:pathLst>
                <a:path w="320040" h="274319">
                  <a:moveTo>
                    <a:pt x="240029" y="0"/>
                  </a:moveTo>
                  <a:lnTo>
                    <a:pt x="240029" y="137160"/>
                  </a:lnTo>
                  <a:lnTo>
                    <a:pt x="320040" y="137160"/>
                  </a:lnTo>
                  <a:lnTo>
                    <a:pt x="160020" y="274320"/>
                  </a:lnTo>
                  <a:lnTo>
                    <a:pt x="0" y="137160"/>
                  </a:lnTo>
                  <a:lnTo>
                    <a:pt x="80010" y="137160"/>
                  </a:lnTo>
                  <a:lnTo>
                    <a:pt x="80010" y="0"/>
                  </a:lnTo>
                  <a:lnTo>
                    <a:pt x="240029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352788" y="3037332"/>
            <a:ext cx="332740" cy="288290"/>
            <a:chOff x="9352788" y="3037332"/>
            <a:chExt cx="332740" cy="288290"/>
          </a:xfrm>
        </p:grpSpPr>
        <p:sp>
          <p:nvSpPr>
            <p:cNvPr id="28" name="object 28"/>
            <p:cNvSpPr/>
            <p:nvPr/>
          </p:nvSpPr>
          <p:spPr>
            <a:xfrm>
              <a:off x="9358884" y="3043428"/>
              <a:ext cx="320040" cy="276225"/>
            </a:xfrm>
            <a:custGeom>
              <a:avLst/>
              <a:gdLst/>
              <a:ahLst/>
              <a:cxnLst/>
              <a:rect l="l" t="t" r="r" b="b"/>
              <a:pathLst>
                <a:path w="320040" h="276225">
                  <a:moveTo>
                    <a:pt x="240030" y="0"/>
                  </a:moveTo>
                  <a:lnTo>
                    <a:pt x="80010" y="0"/>
                  </a:lnTo>
                  <a:lnTo>
                    <a:pt x="80010" y="137922"/>
                  </a:lnTo>
                  <a:lnTo>
                    <a:pt x="0" y="137922"/>
                  </a:lnTo>
                  <a:lnTo>
                    <a:pt x="160020" y="275844"/>
                  </a:lnTo>
                  <a:lnTo>
                    <a:pt x="320040" y="137922"/>
                  </a:lnTo>
                  <a:lnTo>
                    <a:pt x="240030" y="137922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58884" y="3043428"/>
              <a:ext cx="320040" cy="276225"/>
            </a:xfrm>
            <a:custGeom>
              <a:avLst/>
              <a:gdLst/>
              <a:ahLst/>
              <a:cxnLst/>
              <a:rect l="l" t="t" r="r" b="b"/>
              <a:pathLst>
                <a:path w="320040" h="276225">
                  <a:moveTo>
                    <a:pt x="240030" y="0"/>
                  </a:moveTo>
                  <a:lnTo>
                    <a:pt x="240030" y="137922"/>
                  </a:lnTo>
                  <a:lnTo>
                    <a:pt x="320040" y="137922"/>
                  </a:lnTo>
                  <a:lnTo>
                    <a:pt x="160020" y="275844"/>
                  </a:lnTo>
                  <a:lnTo>
                    <a:pt x="0" y="137922"/>
                  </a:lnTo>
                  <a:lnTo>
                    <a:pt x="80010" y="137922"/>
                  </a:lnTo>
                  <a:lnTo>
                    <a:pt x="80010" y="0"/>
                  </a:lnTo>
                  <a:lnTo>
                    <a:pt x="24003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352788" y="4465320"/>
            <a:ext cx="332740" cy="391795"/>
            <a:chOff x="9352788" y="4465320"/>
            <a:chExt cx="332740" cy="391795"/>
          </a:xfrm>
        </p:grpSpPr>
        <p:sp>
          <p:nvSpPr>
            <p:cNvPr id="31" name="object 31"/>
            <p:cNvSpPr/>
            <p:nvPr/>
          </p:nvSpPr>
          <p:spPr>
            <a:xfrm>
              <a:off x="9358884" y="4471416"/>
              <a:ext cx="320040" cy="379730"/>
            </a:xfrm>
            <a:custGeom>
              <a:avLst/>
              <a:gdLst/>
              <a:ahLst/>
              <a:cxnLst/>
              <a:rect l="l" t="t" r="r" b="b"/>
              <a:pathLst>
                <a:path w="320040" h="379729">
                  <a:moveTo>
                    <a:pt x="240030" y="0"/>
                  </a:moveTo>
                  <a:lnTo>
                    <a:pt x="80010" y="0"/>
                  </a:lnTo>
                  <a:lnTo>
                    <a:pt x="80010" y="219455"/>
                  </a:lnTo>
                  <a:lnTo>
                    <a:pt x="0" y="219455"/>
                  </a:lnTo>
                  <a:lnTo>
                    <a:pt x="160020" y="379475"/>
                  </a:lnTo>
                  <a:lnTo>
                    <a:pt x="320040" y="219455"/>
                  </a:lnTo>
                  <a:lnTo>
                    <a:pt x="240030" y="219455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358884" y="4471416"/>
              <a:ext cx="320040" cy="379730"/>
            </a:xfrm>
            <a:custGeom>
              <a:avLst/>
              <a:gdLst/>
              <a:ahLst/>
              <a:cxnLst/>
              <a:rect l="l" t="t" r="r" b="b"/>
              <a:pathLst>
                <a:path w="320040" h="379729">
                  <a:moveTo>
                    <a:pt x="240030" y="0"/>
                  </a:moveTo>
                  <a:lnTo>
                    <a:pt x="240030" y="219455"/>
                  </a:lnTo>
                  <a:lnTo>
                    <a:pt x="320040" y="219455"/>
                  </a:lnTo>
                  <a:lnTo>
                    <a:pt x="160020" y="379475"/>
                  </a:lnTo>
                  <a:lnTo>
                    <a:pt x="0" y="219455"/>
                  </a:lnTo>
                  <a:lnTo>
                    <a:pt x="80010" y="219455"/>
                  </a:lnTo>
                  <a:lnTo>
                    <a:pt x="80010" y="0"/>
                  </a:lnTo>
                  <a:lnTo>
                    <a:pt x="24003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9352788" y="5291328"/>
            <a:ext cx="334010" cy="407034"/>
            <a:chOff x="9352788" y="5291328"/>
            <a:chExt cx="334010" cy="407034"/>
          </a:xfrm>
        </p:grpSpPr>
        <p:sp>
          <p:nvSpPr>
            <p:cNvPr id="34" name="object 34"/>
            <p:cNvSpPr/>
            <p:nvPr/>
          </p:nvSpPr>
          <p:spPr>
            <a:xfrm>
              <a:off x="9358884" y="5297424"/>
              <a:ext cx="321945" cy="394970"/>
            </a:xfrm>
            <a:custGeom>
              <a:avLst/>
              <a:gdLst/>
              <a:ahLst/>
              <a:cxnLst/>
              <a:rect l="l" t="t" r="r" b="b"/>
              <a:pathLst>
                <a:path w="321945" h="394970">
                  <a:moveTo>
                    <a:pt x="241173" y="0"/>
                  </a:moveTo>
                  <a:lnTo>
                    <a:pt x="80391" y="0"/>
                  </a:lnTo>
                  <a:lnTo>
                    <a:pt x="80391" y="233934"/>
                  </a:lnTo>
                  <a:lnTo>
                    <a:pt x="0" y="233934"/>
                  </a:lnTo>
                  <a:lnTo>
                    <a:pt x="160782" y="394716"/>
                  </a:lnTo>
                  <a:lnTo>
                    <a:pt x="321564" y="233934"/>
                  </a:lnTo>
                  <a:lnTo>
                    <a:pt x="241173" y="233934"/>
                  </a:lnTo>
                  <a:lnTo>
                    <a:pt x="24117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358884" y="5297424"/>
              <a:ext cx="321945" cy="394970"/>
            </a:xfrm>
            <a:custGeom>
              <a:avLst/>
              <a:gdLst/>
              <a:ahLst/>
              <a:cxnLst/>
              <a:rect l="l" t="t" r="r" b="b"/>
              <a:pathLst>
                <a:path w="321945" h="394970">
                  <a:moveTo>
                    <a:pt x="241173" y="0"/>
                  </a:moveTo>
                  <a:lnTo>
                    <a:pt x="241173" y="233934"/>
                  </a:lnTo>
                  <a:lnTo>
                    <a:pt x="321564" y="233934"/>
                  </a:lnTo>
                  <a:lnTo>
                    <a:pt x="160782" y="394716"/>
                  </a:lnTo>
                  <a:lnTo>
                    <a:pt x="0" y="233934"/>
                  </a:lnTo>
                  <a:lnTo>
                    <a:pt x="80391" y="233934"/>
                  </a:lnTo>
                  <a:lnTo>
                    <a:pt x="80391" y="0"/>
                  </a:lnTo>
                  <a:lnTo>
                    <a:pt x="241173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743267" y="4492878"/>
            <a:ext cx="1118870" cy="1195070"/>
            <a:chOff x="743267" y="4492878"/>
            <a:chExt cx="1118870" cy="1195070"/>
          </a:xfrm>
        </p:grpSpPr>
        <p:sp>
          <p:nvSpPr>
            <p:cNvPr id="37" name="object 37"/>
            <p:cNvSpPr/>
            <p:nvPr/>
          </p:nvSpPr>
          <p:spPr>
            <a:xfrm>
              <a:off x="743267" y="4803774"/>
              <a:ext cx="257810" cy="586740"/>
            </a:xfrm>
            <a:custGeom>
              <a:avLst/>
              <a:gdLst/>
              <a:ahLst/>
              <a:cxnLst/>
              <a:rect l="l" t="t" r="r" b="b"/>
              <a:pathLst>
                <a:path w="257809" h="586739">
                  <a:moveTo>
                    <a:pt x="197739" y="360680"/>
                  </a:moveTo>
                  <a:lnTo>
                    <a:pt x="191998" y="337146"/>
                  </a:lnTo>
                  <a:lnTo>
                    <a:pt x="176364" y="317931"/>
                  </a:lnTo>
                  <a:lnTo>
                    <a:pt x="153174" y="304977"/>
                  </a:lnTo>
                  <a:lnTo>
                    <a:pt x="124777" y="300228"/>
                  </a:lnTo>
                  <a:lnTo>
                    <a:pt x="96367" y="304977"/>
                  </a:lnTo>
                  <a:lnTo>
                    <a:pt x="73177" y="317931"/>
                  </a:lnTo>
                  <a:lnTo>
                    <a:pt x="57543" y="337146"/>
                  </a:lnTo>
                  <a:lnTo>
                    <a:pt x="51816" y="360680"/>
                  </a:lnTo>
                  <a:lnTo>
                    <a:pt x="57543" y="384175"/>
                  </a:lnTo>
                  <a:lnTo>
                    <a:pt x="73177" y="403390"/>
                  </a:lnTo>
                  <a:lnTo>
                    <a:pt x="96367" y="416369"/>
                  </a:lnTo>
                  <a:lnTo>
                    <a:pt x="124777" y="421132"/>
                  </a:lnTo>
                  <a:lnTo>
                    <a:pt x="153174" y="416369"/>
                  </a:lnTo>
                  <a:lnTo>
                    <a:pt x="176364" y="403390"/>
                  </a:lnTo>
                  <a:lnTo>
                    <a:pt x="191998" y="384175"/>
                  </a:lnTo>
                  <a:lnTo>
                    <a:pt x="197739" y="360680"/>
                  </a:lnTo>
                  <a:close/>
                </a:path>
                <a:path w="257809" h="586739">
                  <a:moveTo>
                    <a:pt x="205346" y="61214"/>
                  </a:moveTo>
                  <a:lnTo>
                    <a:pt x="199669" y="37401"/>
                  </a:lnTo>
                  <a:lnTo>
                    <a:pt x="184188" y="17945"/>
                  </a:lnTo>
                  <a:lnTo>
                    <a:pt x="161239" y="4826"/>
                  </a:lnTo>
                  <a:lnTo>
                    <a:pt x="133134" y="0"/>
                  </a:lnTo>
                  <a:lnTo>
                    <a:pt x="105016" y="4826"/>
                  </a:lnTo>
                  <a:lnTo>
                    <a:pt x="82054" y="17945"/>
                  </a:lnTo>
                  <a:lnTo>
                    <a:pt x="66573" y="37401"/>
                  </a:lnTo>
                  <a:lnTo>
                    <a:pt x="60909" y="61214"/>
                  </a:lnTo>
                  <a:lnTo>
                    <a:pt x="66573" y="85039"/>
                  </a:lnTo>
                  <a:lnTo>
                    <a:pt x="82054" y="104495"/>
                  </a:lnTo>
                  <a:lnTo>
                    <a:pt x="105016" y="117614"/>
                  </a:lnTo>
                  <a:lnTo>
                    <a:pt x="133134" y="122428"/>
                  </a:lnTo>
                  <a:lnTo>
                    <a:pt x="161239" y="117614"/>
                  </a:lnTo>
                  <a:lnTo>
                    <a:pt x="184188" y="104495"/>
                  </a:lnTo>
                  <a:lnTo>
                    <a:pt x="199669" y="85039"/>
                  </a:lnTo>
                  <a:lnTo>
                    <a:pt x="205346" y="61214"/>
                  </a:lnTo>
                  <a:close/>
                </a:path>
                <a:path w="257809" h="586739">
                  <a:moveTo>
                    <a:pt x="248246" y="503555"/>
                  </a:moveTo>
                  <a:lnTo>
                    <a:pt x="240906" y="473100"/>
                  </a:lnTo>
                  <a:lnTo>
                    <a:pt x="220916" y="448183"/>
                  </a:lnTo>
                  <a:lnTo>
                    <a:pt x="191287" y="431368"/>
                  </a:lnTo>
                  <a:lnTo>
                    <a:pt x="155041" y="425196"/>
                  </a:lnTo>
                  <a:lnTo>
                    <a:pt x="93243" y="425196"/>
                  </a:lnTo>
                  <a:lnTo>
                    <a:pt x="56972" y="431368"/>
                  </a:lnTo>
                  <a:lnTo>
                    <a:pt x="27330" y="448183"/>
                  </a:lnTo>
                  <a:lnTo>
                    <a:pt x="7327" y="473100"/>
                  </a:lnTo>
                  <a:lnTo>
                    <a:pt x="0" y="503555"/>
                  </a:lnTo>
                  <a:lnTo>
                    <a:pt x="0" y="566928"/>
                  </a:lnTo>
                  <a:lnTo>
                    <a:pt x="40957" y="577443"/>
                  </a:lnTo>
                  <a:lnTo>
                    <a:pt x="104444" y="585622"/>
                  </a:lnTo>
                  <a:lnTo>
                    <a:pt x="132156" y="586486"/>
                  </a:lnTo>
                  <a:lnTo>
                    <a:pt x="178015" y="583920"/>
                  </a:lnTo>
                  <a:lnTo>
                    <a:pt x="212293" y="578167"/>
                  </a:lnTo>
                  <a:lnTo>
                    <a:pt x="234162" y="572236"/>
                  </a:lnTo>
                  <a:lnTo>
                    <a:pt x="242862" y="569087"/>
                  </a:lnTo>
                  <a:lnTo>
                    <a:pt x="247726" y="566928"/>
                  </a:lnTo>
                  <a:lnTo>
                    <a:pt x="248246" y="566928"/>
                  </a:lnTo>
                  <a:lnTo>
                    <a:pt x="248246" y="503555"/>
                  </a:lnTo>
                  <a:close/>
                </a:path>
                <a:path w="257809" h="586739">
                  <a:moveTo>
                    <a:pt x="257390" y="204089"/>
                  </a:moveTo>
                  <a:lnTo>
                    <a:pt x="250050" y="173913"/>
                  </a:lnTo>
                  <a:lnTo>
                    <a:pt x="230060" y="149250"/>
                  </a:lnTo>
                  <a:lnTo>
                    <a:pt x="200431" y="132600"/>
                  </a:lnTo>
                  <a:lnTo>
                    <a:pt x="164185" y="126492"/>
                  </a:lnTo>
                  <a:lnTo>
                    <a:pt x="102387" y="126492"/>
                  </a:lnTo>
                  <a:lnTo>
                    <a:pt x="66116" y="132600"/>
                  </a:lnTo>
                  <a:lnTo>
                    <a:pt x="36474" y="149250"/>
                  </a:lnTo>
                  <a:lnTo>
                    <a:pt x="16471" y="173913"/>
                  </a:lnTo>
                  <a:lnTo>
                    <a:pt x="9144" y="204089"/>
                  </a:lnTo>
                  <a:lnTo>
                    <a:pt x="9144" y="266954"/>
                  </a:lnTo>
                  <a:lnTo>
                    <a:pt x="50101" y="277317"/>
                  </a:lnTo>
                  <a:lnTo>
                    <a:pt x="113588" y="285407"/>
                  </a:lnTo>
                  <a:lnTo>
                    <a:pt x="141300" y="286258"/>
                  </a:lnTo>
                  <a:lnTo>
                    <a:pt x="187159" y="283705"/>
                  </a:lnTo>
                  <a:lnTo>
                    <a:pt x="221437" y="278015"/>
                  </a:lnTo>
                  <a:lnTo>
                    <a:pt x="243306" y="272122"/>
                  </a:lnTo>
                  <a:lnTo>
                    <a:pt x="252006" y="268986"/>
                  </a:lnTo>
                  <a:lnTo>
                    <a:pt x="256870" y="266954"/>
                  </a:lnTo>
                  <a:lnTo>
                    <a:pt x="257390" y="266954"/>
                  </a:lnTo>
                  <a:lnTo>
                    <a:pt x="257390" y="204089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11" y="4495926"/>
              <a:ext cx="248246" cy="28625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47839" y="5399658"/>
              <a:ext cx="248285" cy="286385"/>
            </a:xfrm>
            <a:custGeom>
              <a:avLst/>
              <a:gdLst/>
              <a:ahLst/>
              <a:cxnLst/>
              <a:rect l="l" t="t" r="r" b="b"/>
              <a:pathLst>
                <a:path w="248284" h="286385">
                  <a:moveTo>
                    <a:pt x="196202" y="60452"/>
                  </a:moveTo>
                  <a:lnTo>
                    <a:pt x="190525" y="36918"/>
                  </a:lnTo>
                  <a:lnTo>
                    <a:pt x="175044" y="17703"/>
                  </a:lnTo>
                  <a:lnTo>
                    <a:pt x="152095" y="4749"/>
                  </a:lnTo>
                  <a:lnTo>
                    <a:pt x="123990" y="0"/>
                  </a:lnTo>
                  <a:lnTo>
                    <a:pt x="95872" y="4749"/>
                  </a:lnTo>
                  <a:lnTo>
                    <a:pt x="72910" y="17703"/>
                  </a:lnTo>
                  <a:lnTo>
                    <a:pt x="57429" y="36918"/>
                  </a:lnTo>
                  <a:lnTo>
                    <a:pt x="51765" y="60452"/>
                  </a:lnTo>
                  <a:lnTo>
                    <a:pt x="57429" y="83947"/>
                  </a:lnTo>
                  <a:lnTo>
                    <a:pt x="72910" y="103162"/>
                  </a:lnTo>
                  <a:lnTo>
                    <a:pt x="95872" y="116141"/>
                  </a:lnTo>
                  <a:lnTo>
                    <a:pt x="123990" y="120904"/>
                  </a:lnTo>
                  <a:lnTo>
                    <a:pt x="152095" y="116141"/>
                  </a:lnTo>
                  <a:lnTo>
                    <a:pt x="175044" y="103162"/>
                  </a:lnTo>
                  <a:lnTo>
                    <a:pt x="190525" y="83947"/>
                  </a:lnTo>
                  <a:lnTo>
                    <a:pt x="196202" y="60452"/>
                  </a:lnTo>
                  <a:close/>
                </a:path>
                <a:path w="248284" h="286385">
                  <a:moveTo>
                    <a:pt x="248246" y="203288"/>
                  </a:moveTo>
                  <a:lnTo>
                    <a:pt x="240906" y="172859"/>
                  </a:lnTo>
                  <a:lnTo>
                    <a:pt x="220916" y="147955"/>
                  </a:lnTo>
                  <a:lnTo>
                    <a:pt x="191287" y="131140"/>
                  </a:lnTo>
                  <a:lnTo>
                    <a:pt x="155041" y="124968"/>
                  </a:lnTo>
                  <a:lnTo>
                    <a:pt x="93243" y="124968"/>
                  </a:lnTo>
                  <a:lnTo>
                    <a:pt x="56972" y="131140"/>
                  </a:lnTo>
                  <a:lnTo>
                    <a:pt x="27330" y="147955"/>
                  </a:lnTo>
                  <a:lnTo>
                    <a:pt x="7327" y="172859"/>
                  </a:lnTo>
                  <a:lnTo>
                    <a:pt x="0" y="203288"/>
                  </a:lnTo>
                  <a:lnTo>
                    <a:pt x="0" y="266738"/>
                  </a:lnTo>
                  <a:lnTo>
                    <a:pt x="40957" y="277215"/>
                  </a:lnTo>
                  <a:lnTo>
                    <a:pt x="104444" y="285394"/>
                  </a:lnTo>
                  <a:lnTo>
                    <a:pt x="132156" y="286258"/>
                  </a:lnTo>
                  <a:lnTo>
                    <a:pt x="178015" y="283679"/>
                  </a:lnTo>
                  <a:lnTo>
                    <a:pt x="212293" y="277926"/>
                  </a:lnTo>
                  <a:lnTo>
                    <a:pt x="234162" y="271983"/>
                  </a:lnTo>
                  <a:lnTo>
                    <a:pt x="242862" y="268808"/>
                  </a:lnTo>
                  <a:lnTo>
                    <a:pt x="247726" y="266738"/>
                  </a:lnTo>
                  <a:lnTo>
                    <a:pt x="248246" y="266738"/>
                  </a:lnTo>
                  <a:lnTo>
                    <a:pt x="248246" y="203288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29779" y="4806822"/>
              <a:ext cx="255904" cy="585470"/>
            </a:xfrm>
            <a:custGeom>
              <a:avLst/>
              <a:gdLst/>
              <a:ahLst/>
              <a:cxnLst/>
              <a:rect l="l" t="t" r="r" b="b"/>
              <a:pathLst>
                <a:path w="255905" h="585470">
                  <a:moveTo>
                    <a:pt x="196202" y="359918"/>
                  </a:moveTo>
                  <a:lnTo>
                    <a:pt x="190525" y="336105"/>
                  </a:lnTo>
                  <a:lnTo>
                    <a:pt x="175044" y="316649"/>
                  </a:lnTo>
                  <a:lnTo>
                    <a:pt x="152095" y="303530"/>
                  </a:lnTo>
                  <a:lnTo>
                    <a:pt x="123990" y="298704"/>
                  </a:lnTo>
                  <a:lnTo>
                    <a:pt x="95872" y="303530"/>
                  </a:lnTo>
                  <a:lnTo>
                    <a:pt x="72910" y="316649"/>
                  </a:lnTo>
                  <a:lnTo>
                    <a:pt x="57429" y="336105"/>
                  </a:lnTo>
                  <a:lnTo>
                    <a:pt x="51765" y="359918"/>
                  </a:lnTo>
                  <a:lnTo>
                    <a:pt x="57429" y="383743"/>
                  </a:lnTo>
                  <a:lnTo>
                    <a:pt x="72910" y="403199"/>
                  </a:lnTo>
                  <a:lnTo>
                    <a:pt x="95872" y="416318"/>
                  </a:lnTo>
                  <a:lnTo>
                    <a:pt x="123990" y="421132"/>
                  </a:lnTo>
                  <a:lnTo>
                    <a:pt x="152095" y="416318"/>
                  </a:lnTo>
                  <a:lnTo>
                    <a:pt x="175044" y="403199"/>
                  </a:lnTo>
                  <a:lnTo>
                    <a:pt x="190525" y="383743"/>
                  </a:lnTo>
                  <a:lnTo>
                    <a:pt x="196202" y="359918"/>
                  </a:lnTo>
                  <a:close/>
                </a:path>
                <a:path w="255905" h="585470">
                  <a:moveTo>
                    <a:pt x="205359" y="61214"/>
                  </a:moveTo>
                  <a:lnTo>
                    <a:pt x="199618" y="37401"/>
                  </a:lnTo>
                  <a:lnTo>
                    <a:pt x="183984" y="17945"/>
                  </a:lnTo>
                  <a:lnTo>
                    <a:pt x="160794" y="4826"/>
                  </a:lnTo>
                  <a:lnTo>
                    <a:pt x="132397" y="0"/>
                  </a:lnTo>
                  <a:lnTo>
                    <a:pt x="103987" y="4826"/>
                  </a:lnTo>
                  <a:lnTo>
                    <a:pt x="80797" y="17945"/>
                  </a:lnTo>
                  <a:lnTo>
                    <a:pt x="65163" y="37401"/>
                  </a:lnTo>
                  <a:lnTo>
                    <a:pt x="59436" y="61214"/>
                  </a:lnTo>
                  <a:lnTo>
                    <a:pt x="65163" y="85039"/>
                  </a:lnTo>
                  <a:lnTo>
                    <a:pt x="80797" y="104495"/>
                  </a:lnTo>
                  <a:lnTo>
                    <a:pt x="103987" y="117614"/>
                  </a:lnTo>
                  <a:lnTo>
                    <a:pt x="132397" y="122428"/>
                  </a:lnTo>
                  <a:lnTo>
                    <a:pt x="160794" y="117614"/>
                  </a:lnTo>
                  <a:lnTo>
                    <a:pt x="183984" y="104495"/>
                  </a:lnTo>
                  <a:lnTo>
                    <a:pt x="199618" y="85039"/>
                  </a:lnTo>
                  <a:lnTo>
                    <a:pt x="205359" y="61214"/>
                  </a:lnTo>
                  <a:close/>
                </a:path>
                <a:path w="255905" h="585470">
                  <a:moveTo>
                    <a:pt x="248221" y="502793"/>
                  </a:moveTo>
                  <a:lnTo>
                    <a:pt x="240880" y="472617"/>
                  </a:lnTo>
                  <a:lnTo>
                    <a:pt x="220903" y="447954"/>
                  </a:lnTo>
                  <a:lnTo>
                    <a:pt x="191274" y="431304"/>
                  </a:lnTo>
                  <a:lnTo>
                    <a:pt x="155041" y="425196"/>
                  </a:lnTo>
                  <a:lnTo>
                    <a:pt x="93243" y="425196"/>
                  </a:lnTo>
                  <a:lnTo>
                    <a:pt x="56972" y="431304"/>
                  </a:lnTo>
                  <a:lnTo>
                    <a:pt x="27330" y="447954"/>
                  </a:lnTo>
                  <a:lnTo>
                    <a:pt x="7327" y="472617"/>
                  </a:lnTo>
                  <a:lnTo>
                    <a:pt x="0" y="502793"/>
                  </a:lnTo>
                  <a:lnTo>
                    <a:pt x="0" y="565658"/>
                  </a:lnTo>
                  <a:lnTo>
                    <a:pt x="40957" y="576021"/>
                  </a:lnTo>
                  <a:lnTo>
                    <a:pt x="104444" y="584111"/>
                  </a:lnTo>
                  <a:lnTo>
                    <a:pt x="132156" y="584962"/>
                  </a:lnTo>
                  <a:lnTo>
                    <a:pt x="178015" y="582409"/>
                  </a:lnTo>
                  <a:lnTo>
                    <a:pt x="212267" y="576707"/>
                  </a:lnTo>
                  <a:lnTo>
                    <a:pt x="234149" y="570826"/>
                  </a:lnTo>
                  <a:lnTo>
                    <a:pt x="242887" y="567690"/>
                  </a:lnTo>
                  <a:lnTo>
                    <a:pt x="247713" y="565658"/>
                  </a:lnTo>
                  <a:lnTo>
                    <a:pt x="248221" y="565658"/>
                  </a:lnTo>
                  <a:lnTo>
                    <a:pt x="248221" y="502793"/>
                  </a:lnTo>
                  <a:close/>
                </a:path>
                <a:path w="255905" h="585470">
                  <a:moveTo>
                    <a:pt x="255841" y="204089"/>
                  </a:moveTo>
                  <a:lnTo>
                    <a:pt x="248551" y="173913"/>
                  </a:lnTo>
                  <a:lnTo>
                    <a:pt x="228688" y="149250"/>
                  </a:lnTo>
                  <a:lnTo>
                    <a:pt x="199250" y="132600"/>
                  </a:lnTo>
                  <a:lnTo>
                    <a:pt x="163220" y="126492"/>
                  </a:lnTo>
                  <a:lnTo>
                    <a:pt x="101803" y="126492"/>
                  </a:lnTo>
                  <a:lnTo>
                    <a:pt x="65747" y="132600"/>
                  </a:lnTo>
                  <a:lnTo>
                    <a:pt x="36283" y="149250"/>
                  </a:lnTo>
                  <a:lnTo>
                    <a:pt x="16395" y="173913"/>
                  </a:lnTo>
                  <a:lnTo>
                    <a:pt x="9105" y="204089"/>
                  </a:lnTo>
                  <a:lnTo>
                    <a:pt x="9105" y="266954"/>
                  </a:lnTo>
                  <a:lnTo>
                    <a:pt x="49822" y="277317"/>
                  </a:lnTo>
                  <a:lnTo>
                    <a:pt x="112941" y="285407"/>
                  </a:lnTo>
                  <a:lnTo>
                    <a:pt x="140487" y="286258"/>
                  </a:lnTo>
                  <a:lnTo>
                    <a:pt x="186067" y="283705"/>
                  </a:lnTo>
                  <a:lnTo>
                    <a:pt x="220129" y="278015"/>
                  </a:lnTo>
                  <a:lnTo>
                    <a:pt x="241871" y="272122"/>
                  </a:lnTo>
                  <a:lnTo>
                    <a:pt x="250507" y="268986"/>
                  </a:lnTo>
                  <a:lnTo>
                    <a:pt x="255333" y="266954"/>
                  </a:lnTo>
                  <a:lnTo>
                    <a:pt x="255841" y="266954"/>
                  </a:lnTo>
                  <a:lnTo>
                    <a:pt x="255841" y="2040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885" y="4497450"/>
              <a:ext cx="246735" cy="28625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34313" y="5401182"/>
              <a:ext cx="247015" cy="286385"/>
            </a:xfrm>
            <a:custGeom>
              <a:avLst/>
              <a:gdLst/>
              <a:ahLst/>
              <a:cxnLst/>
              <a:rect l="l" t="t" r="r" b="b"/>
              <a:pathLst>
                <a:path w="247015" h="286385">
                  <a:moveTo>
                    <a:pt x="196253" y="61214"/>
                  </a:moveTo>
                  <a:lnTo>
                    <a:pt x="190512" y="37401"/>
                  </a:lnTo>
                  <a:lnTo>
                    <a:pt x="174879" y="17945"/>
                  </a:lnTo>
                  <a:lnTo>
                    <a:pt x="151688" y="4826"/>
                  </a:lnTo>
                  <a:lnTo>
                    <a:pt x="123291" y="0"/>
                  </a:lnTo>
                  <a:lnTo>
                    <a:pt x="94881" y="4826"/>
                  </a:lnTo>
                  <a:lnTo>
                    <a:pt x="71691" y="17945"/>
                  </a:lnTo>
                  <a:lnTo>
                    <a:pt x="56057" y="37401"/>
                  </a:lnTo>
                  <a:lnTo>
                    <a:pt x="50330" y="61214"/>
                  </a:lnTo>
                  <a:lnTo>
                    <a:pt x="56057" y="85039"/>
                  </a:lnTo>
                  <a:lnTo>
                    <a:pt x="71691" y="104495"/>
                  </a:lnTo>
                  <a:lnTo>
                    <a:pt x="94881" y="117614"/>
                  </a:lnTo>
                  <a:lnTo>
                    <a:pt x="123291" y="122428"/>
                  </a:lnTo>
                  <a:lnTo>
                    <a:pt x="151688" y="117614"/>
                  </a:lnTo>
                  <a:lnTo>
                    <a:pt x="174879" y="104495"/>
                  </a:lnTo>
                  <a:lnTo>
                    <a:pt x="190512" y="85039"/>
                  </a:lnTo>
                  <a:lnTo>
                    <a:pt x="196253" y="61214"/>
                  </a:lnTo>
                  <a:close/>
                </a:path>
                <a:path w="247015" h="286385">
                  <a:moveTo>
                    <a:pt x="246735" y="204063"/>
                  </a:moveTo>
                  <a:lnTo>
                    <a:pt x="239445" y="173901"/>
                  </a:lnTo>
                  <a:lnTo>
                    <a:pt x="219583" y="149237"/>
                  </a:lnTo>
                  <a:lnTo>
                    <a:pt x="190144" y="132600"/>
                  </a:lnTo>
                  <a:lnTo>
                    <a:pt x="154114" y="126492"/>
                  </a:lnTo>
                  <a:lnTo>
                    <a:pt x="92697" y="126492"/>
                  </a:lnTo>
                  <a:lnTo>
                    <a:pt x="56642" y="132600"/>
                  </a:lnTo>
                  <a:lnTo>
                    <a:pt x="27178" y="149237"/>
                  </a:lnTo>
                  <a:lnTo>
                    <a:pt x="7289" y="173901"/>
                  </a:lnTo>
                  <a:lnTo>
                    <a:pt x="0" y="204063"/>
                  </a:lnTo>
                  <a:lnTo>
                    <a:pt x="0" y="266954"/>
                  </a:lnTo>
                  <a:lnTo>
                    <a:pt x="40716" y="277329"/>
                  </a:lnTo>
                  <a:lnTo>
                    <a:pt x="103835" y="285432"/>
                  </a:lnTo>
                  <a:lnTo>
                    <a:pt x="131381" y="286296"/>
                  </a:lnTo>
                  <a:lnTo>
                    <a:pt x="176961" y="283743"/>
                  </a:lnTo>
                  <a:lnTo>
                    <a:pt x="211023" y="278041"/>
                  </a:lnTo>
                  <a:lnTo>
                    <a:pt x="232765" y="272148"/>
                  </a:lnTo>
                  <a:lnTo>
                    <a:pt x="241401" y="269011"/>
                  </a:lnTo>
                  <a:lnTo>
                    <a:pt x="246227" y="266954"/>
                  </a:lnTo>
                  <a:lnTo>
                    <a:pt x="246735" y="266954"/>
                  </a:lnTo>
                  <a:lnTo>
                    <a:pt x="246735" y="204063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17752" y="4803774"/>
              <a:ext cx="257810" cy="586740"/>
            </a:xfrm>
            <a:custGeom>
              <a:avLst/>
              <a:gdLst/>
              <a:ahLst/>
              <a:cxnLst/>
              <a:rect l="l" t="t" r="r" b="b"/>
              <a:pathLst>
                <a:path w="257809" h="586739">
                  <a:moveTo>
                    <a:pt x="197739" y="360680"/>
                  </a:moveTo>
                  <a:lnTo>
                    <a:pt x="191998" y="337146"/>
                  </a:lnTo>
                  <a:lnTo>
                    <a:pt x="176377" y="317931"/>
                  </a:lnTo>
                  <a:lnTo>
                    <a:pt x="153212" y="304977"/>
                  </a:lnTo>
                  <a:lnTo>
                    <a:pt x="124841" y="300228"/>
                  </a:lnTo>
                  <a:lnTo>
                    <a:pt x="96456" y="304977"/>
                  </a:lnTo>
                  <a:lnTo>
                    <a:pt x="73291" y="317931"/>
                  </a:lnTo>
                  <a:lnTo>
                    <a:pt x="57670" y="337146"/>
                  </a:lnTo>
                  <a:lnTo>
                    <a:pt x="51943" y="360680"/>
                  </a:lnTo>
                  <a:lnTo>
                    <a:pt x="57670" y="384175"/>
                  </a:lnTo>
                  <a:lnTo>
                    <a:pt x="73291" y="403390"/>
                  </a:lnTo>
                  <a:lnTo>
                    <a:pt x="96456" y="416369"/>
                  </a:lnTo>
                  <a:lnTo>
                    <a:pt x="124841" y="421132"/>
                  </a:lnTo>
                  <a:lnTo>
                    <a:pt x="153212" y="416369"/>
                  </a:lnTo>
                  <a:lnTo>
                    <a:pt x="176377" y="403390"/>
                  </a:lnTo>
                  <a:lnTo>
                    <a:pt x="191998" y="384175"/>
                  </a:lnTo>
                  <a:lnTo>
                    <a:pt x="197739" y="360680"/>
                  </a:lnTo>
                  <a:close/>
                </a:path>
                <a:path w="257809" h="586739">
                  <a:moveTo>
                    <a:pt x="205359" y="61214"/>
                  </a:moveTo>
                  <a:lnTo>
                    <a:pt x="199694" y="37401"/>
                  </a:lnTo>
                  <a:lnTo>
                    <a:pt x="184238" y="17945"/>
                  </a:lnTo>
                  <a:lnTo>
                    <a:pt x="161315" y="4826"/>
                  </a:lnTo>
                  <a:lnTo>
                    <a:pt x="133223" y="0"/>
                  </a:lnTo>
                  <a:lnTo>
                    <a:pt x="105105" y="4826"/>
                  </a:lnTo>
                  <a:lnTo>
                    <a:pt x="82130" y="17945"/>
                  </a:lnTo>
                  <a:lnTo>
                    <a:pt x="66636" y="37401"/>
                  </a:lnTo>
                  <a:lnTo>
                    <a:pt x="60960" y="61214"/>
                  </a:lnTo>
                  <a:lnTo>
                    <a:pt x="66636" y="85039"/>
                  </a:lnTo>
                  <a:lnTo>
                    <a:pt x="82130" y="104495"/>
                  </a:lnTo>
                  <a:lnTo>
                    <a:pt x="105105" y="117614"/>
                  </a:lnTo>
                  <a:lnTo>
                    <a:pt x="133223" y="122428"/>
                  </a:lnTo>
                  <a:lnTo>
                    <a:pt x="161315" y="117614"/>
                  </a:lnTo>
                  <a:lnTo>
                    <a:pt x="184238" y="104495"/>
                  </a:lnTo>
                  <a:lnTo>
                    <a:pt x="199694" y="85039"/>
                  </a:lnTo>
                  <a:lnTo>
                    <a:pt x="205359" y="61214"/>
                  </a:lnTo>
                  <a:close/>
                </a:path>
                <a:path w="257809" h="586739">
                  <a:moveTo>
                    <a:pt x="248285" y="503555"/>
                  </a:moveTo>
                  <a:lnTo>
                    <a:pt x="240944" y="473100"/>
                  </a:lnTo>
                  <a:lnTo>
                    <a:pt x="220954" y="448183"/>
                  </a:lnTo>
                  <a:lnTo>
                    <a:pt x="191325" y="431368"/>
                  </a:lnTo>
                  <a:lnTo>
                    <a:pt x="155067" y="425196"/>
                  </a:lnTo>
                  <a:lnTo>
                    <a:pt x="93345" y="425196"/>
                  </a:lnTo>
                  <a:lnTo>
                    <a:pt x="57048" y="431368"/>
                  </a:lnTo>
                  <a:lnTo>
                    <a:pt x="27381" y="448183"/>
                  </a:lnTo>
                  <a:lnTo>
                    <a:pt x="7340" y="473100"/>
                  </a:lnTo>
                  <a:lnTo>
                    <a:pt x="0" y="503555"/>
                  </a:lnTo>
                  <a:lnTo>
                    <a:pt x="0" y="566928"/>
                  </a:lnTo>
                  <a:lnTo>
                    <a:pt x="41008" y="577443"/>
                  </a:lnTo>
                  <a:lnTo>
                    <a:pt x="104508" y="585622"/>
                  </a:lnTo>
                  <a:lnTo>
                    <a:pt x="132207" y="586486"/>
                  </a:lnTo>
                  <a:lnTo>
                    <a:pt x="178079" y="583920"/>
                  </a:lnTo>
                  <a:lnTo>
                    <a:pt x="212344" y="578167"/>
                  </a:lnTo>
                  <a:lnTo>
                    <a:pt x="234213" y="572236"/>
                  </a:lnTo>
                  <a:lnTo>
                    <a:pt x="242951" y="569087"/>
                  </a:lnTo>
                  <a:lnTo>
                    <a:pt x="247777" y="566928"/>
                  </a:lnTo>
                  <a:lnTo>
                    <a:pt x="248285" y="566928"/>
                  </a:lnTo>
                  <a:lnTo>
                    <a:pt x="248285" y="503555"/>
                  </a:lnTo>
                  <a:close/>
                </a:path>
                <a:path w="257809" h="586739">
                  <a:moveTo>
                    <a:pt x="257429" y="204089"/>
                  </a:moveTo>
                  <a:lnTo>
                    <a:pt x="250088" y="173913"/>
                  </a:lnTo>
                  <a:lnTo>
                    <a:pt x="230098" y="149250"/>
                  </a:lnTo>
                  <a:lnTo>
                    <a:pt x="200469" y="132600"/>
                  </a:lnTo>
                  <a:lnTo>
                    <a:pt x="164211" y="126492"/>
                  </a:lnTo>
                  <a:lnTo>
                    <a:pt x="102489" y="126492"/>
                  </a:lnTo>
                  <a:lnTo>
                    <a:pt x="66192" y="132600"/>
                  </a:lnTo>
                  <a:lnTo>
                    <a:pt x="36525" y="149250"/>
                  </a:lnTo>
                  <a:lnTo>
                    <a:pt x="16484" y="173913"/>
                  </a:lnTo>
                  <a:lnTo>
                    <a:pt x="9144" y="204089"/>
                  </a:lnTo>
                  <a:lnTo>
                    <a:pt x="9144" y="266954"/>
                  </a:lnTo>
                  <a:lnTo>
                    <a:pt x="50152" y="277317"/>
                  </a:lnTo>
                  <a:lnTo>
                    <a:pt x="113652" y="285407"/>
                  </a:lnTo>
                  <a:lnTo>
                    <a:pt x="141351" y="286258"/>
                  </a:lnTo>
                  <a:lnTo>
                    <a:pt x="187223" y="283705"/>
                  </a:lnTo>
                  <a:lnTo>
                    <a:pt x="221488" y="278015"/>
                  </a:lnTo>
                  <a:lnTo>
                    <a:pt x="243357" y="272122"/>
                  </a:lnTo>
                  <a:lnTo>
                    <a:pt x="252095" y="268986"/>
                  </a:lnTo>
                  <a:lnTo>
                    <a:pt x="256921" y="266954"/>
                  </a:lnTo>
                  <a:lnTo>
                    <a:pt x="257429" y="266954"/>
                  </a:lnTo>
                  <a:lnTo>
                    <a:pt x="257429" y="20408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896" y="4495926"/>
              <a:ext cx="248284" cy="28625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322324" y="4802250"/>
              <a:ext cx="539750" cy="883919"/>
            </a:xfrm>
            <a:custGeom>
              <a:avLst/>
              <a:gdLst/>
              <a:ahLst/>
              <a:cxnLst/>
              <a:rect l="l" t="t" r="r" b="b"/>
              <a:pathLst>
                <a:path w="539750" h="883920">
                  <a:moveTo>
                    <a:pt x="196215" y="657860"/>
                  </a:moveTo>
                  <a:lnTo>
                    <a:pt x="190550" y="634326"/>
                  </a:lnTo>
                  <a:lnTo>
                    <a:pt x="175094" y="615111"/>
                  </a:lnTo>
                  <a:lnTo>
                    <a:pt x="152171" y="602157"/>
                  </a:lnTo>
                  <a:lnTo>
                    <a:pt x="124079" y="597408"/>
                  </a:lnTo>
                  <a:lnTo>
                    <a:pt x="95961" y="602157"/>
                  </a:lnTo>
                  <a:lnTo>
                    <a:pt x="72986" y="615111"/>
                  </a:lnTo>
                  <a:lnTo>
                    <a:pt x="57492" y="634326"/>
                  </a:lnTo>
                  <a:lnTo>
                    <a:pt x="51816" y="657860"/>
                  </a:lnTo>
                  <a:lnTo>
                    <a:pt x="57492" y="681355"/>
                  </a:lnTo>
                  <a:lnTo>
                    <a:pt x="72986" y="700570"/>
                  </a:lnTo>
                  <a:lnTo>
                    <a:pt x="95961" y="713549"/>
                  </a:lnTo>
                  <a:lnTo>
                    <a:pt x="124079" y="718312"/>
                  </a:lnTo>
                  <a:lnTo>
                    <a:pt x="152171" y="713549"/>
                  </a:lnTo>
                  <a:lnTo>
                    <a:pt x="175094" y="700570"/>
                  </a:lnTo>
                  <a:lnTo>
                    <a:pt x="190550" y="681355"/>
                  </a:lnTo>
                  <a:lnTo>
                    <a:pt x="196215" y="657860"/>
                  </a:lnTo>
                  <a:close/>
                </a:path>
                <a:path w="539750" h="883920">
                  <a:moveTo>
                    <a:pt x="248285" y="800696"/>
                  </a:moveTo>
                  <a:lnTo>
                    <a:pt x="240944" y="770267"/>
                  </a:lnTo>
                  <a:lnTo>
                    <a:pt x="220954" y="745363"/>
                  </a:lnTo>
                  <a:lnTo>
                    <a:pt x="191325" y="728548"/>
                  </a:lnTo>
                  <a:lnTo>
                    <a:pt x="155067" y="722376"/>
                  </a:lnTo>
                  <a:lnTo>
                    <a:pt x="93345" y="722376"/>
                  </a:lnTo>
                  <a:lnTo>
                    <a:pt x="57048" y="728548"/>
                  </a:lnTo>
                  <a:lnTo>
                    <a:pt x="27381" y="745363"/>
                  </a:lnTo>
                  <a:lnTo>
                    <a:pt x="7340" y="770267"/>
                  </a:lnTo>
                  <a:lnTo>
                    <a:pt x="0" y="800696"/>
                  </a:lnTo>
                  <a:lnTo>
                    <a:pt x="0" y="864146"/>
                  </a:lnTo>
                  <a:lnTo>
                    <a:pt x="41008" y="874623"/>
                  </a:lnTo>
                  <a:lnTo>
                    <a:pt x="104508" y="882802"/>
                  </a:lnTo>
                  <a:lnTo>
                    <a:pt x="132207" y="883666"/>
                  </a:lnTo>
                  <a:lnTo>
                    <a:pt x="178079" y="881087"/>
                  </a:lnTo>
                  <a:lnTo>
                    <a:pt x="212344" y="875334"/>
                  </a:lnTo>
                  <a:lnTo>
                    <a:pt x="234213" y="869391"/>
                  </a:lnTo>
                  <a:lnTo>
                    <a:pt x="242951" y="866216"/>
                  </a:lnTo>
                  <a:lnTo>
                    <a:pt x="247777" y="864146"/>
                  </a:lnTo>
                  <a:lnTo>
                    <a:pt x="248285" y="864146"/>
                  </a:lnTo>
                  <a:lnTo>
                    <a:pt x="248285" y="800696"/>
                  </a:lnTo>
                  <a:close/>
                </a:path>
                <a:path w="539750" h="883920">
                  <a:moveTo>
                    <a:pt x="479679" y="359918"/>
                  </a:moveTo>
                  <a:lnTo>
                    <a:pt x="473938" y="336105"/>
                  </a:lnTo>
                  <a:lnTo>
                    <a:pt x="458317" y="316649"/>
                  </a:lnTo>
                  <a:lnTo>
                    <a:pt x="435152" y="303530"/>
                  </a:lnTo>
                  <a:lnTo>
                    <a:pt x="406781" y="298704"/>
                  </a:lnTo>
                  <a:lnTo>
                    <a:pt x="378396" y="303530"/>
                  </a:lnTo>
                  <a:lnTo>
                    <a:pt x="355231" y="316649"/>
                  </a:lnTo>
                  <a:lnTo>
                    <a:pt x="339610" y="336105"/>
                  </a:lnTo>
                  <a:lnTo>
                    <a:pt x="333883" y="359918"/>
                  </a:lnTo>
                  <a:lnTo>
                    <a:pt x="339610" y="383743"/>
                  </a:lnTo>
                  <a:lnTo>
                    <a:pt x="355231" y="403199"/>
                  </a:lnTo>
                  <a:lnTo>
                    <a:pt x="378396" y="416318"/>
                  </a:lnTo>
                  <a:lnTo>
                    <a:pt x="406781" y="421132"/>
                  </a:lnTo>
                  <a:lnTo>
                    <a:pt x="435152" y="416318"/>
                  </a:lnTo>
                  <a:lnTo>
                    <a:pt x="458317" y="403199"/>
                  </a:lnTo>
                  <a:lnTo>
                    <a:pt x="473938" y="383743"/>
                  </a:lnTo>
                  <a:lnTo>
                    <a:pt x="479679" y="359918"/>
                  </a:lnTo>
                  <a:close/>
                </a:path>
                <a:path w="539750" h="883920">
                  <a:moveTo>
                    <a:pt x="487299" y="60452"/>
                  </a:moveTo>
                  <a:lnTo>
                    <a:pt x="481634" y="36918"/>
                  </a:lnTo>
                  <a:lnTo>
                    <a:pt x="466178" y="17703"/>
                  </a:lnTo>
                  <a:lnTo>
                    <a:pt x="443255" y="4749"/>
                  </a:lnTo>
                  <a:lnTo>
                    <a:pt x="415163" y="0"/>
                  </a:lnTo>
                  <a:lnTo>
                    <a:pt x="387045" y="4749"/>
                  </a:lnTo>
                  <a:lnTo>
                    <a:pt x="364070" y="17703"/>
                  </a:lnTo>
                  <a:lnTo>
                    <a:pt x="348576" y="36918"/>
                  </a:lnTo>
                  <a:lnTo>
                    <a:pt x="342900" y="60452"/>
                  </a:lnTo>
                  <a:lnTo>
                    <a:pt x="348576" y="83947"/>
                  </a:lnTo>
                  <a:lnTo>
                    <a:pt x="364070" y="103162"/>
                  </a:lnTo>
                  <a:lnTo>
                    <a:pt x="387045" y="116141"/>
                  </a:lnTo>
                  <a:lnTo>
                    <a:pt x="415163" y="120904"/>
                  </a:lnTo>
                  <a:lnTo>
                    <a:pt x="443255" y="116141"/>
                  </a:lnTo>
                  <a:lnTo>
                    <a:pt x="466178" y="103162"/>
                  </a:lnTo>
                  <a:lnTo>
                    <a:pt x="481634" y="83947"/>
                  </a:lnTo>
                  <a:lnTo>
                    <a:pt x="487299" y="60452"/>
                  </a:lnTo>
                  <a:close/>
                </a:path>
                <a:path w="539750" h="883920">
                  <a:moveTo>
                    <a:pt x="530225" y="502793"/>
                  </a:moveTo>
                  <a:lnTo>
                    <a:pt x="522884" y="472617"/>
                  </a:lnTo>
                  <a:lnTo>
                    <a:pt x="502894" y="447954"/>
                  </a:lnTo>
                  <a:lnTo>
                    <a:pt x="473265" y="431304"/>
                  </a:lnTo>
                  <a:lnTo>
                    <a:pt x="437007" y="425208"/>
                  </a:lnTo>
                  <a:lnTo>
                    <a:pt x="375285" y="425208"/>
                  </a:lnTo>
                  <a:lnTo>
                    <a:pt x="338988" y="431304"/>
                  </a:lnTo>
                  <a:lnTo>
                    <a:pt x="309321" y="447954"/>
                  </a:lnTo>
                  <a:lnTo>
                    <a:pt x="289280" y="472617"/>
                  </a:lnTo>
                  <a:lnTo>
                    <a:pt x="281940" y="502793"/>
                  </a:lnTo>
                  <a:lnTo>
                    <a:pt x="281940" y="565658"/>
                  </a:lnTo>
                  <a:lnTo>
                    <a:pt x="322948" y="576021"/>
                  </a:lnTo>
                  <a:lnTo>
                    <a:pt x="386448" y="584111"/>
                  </a:lnTo>
                  <a:lnTo>
                    <a:pt x="414147" y="584962"/>
                  </a:lnTo>
                  <a:lnTo>
                    <a:pt x="460019" y="582409"/>
                  </a:lnTo>
                  <a:lnTo>
                    <a:pt x="494284" y="576707"/>
                  </a:lnTo>
                  <a:lnTo>
                    <a:pt x="516153" y="570826"/>
                  </a:lnTo>
                  <a:lnTo>
                    <a:pt x="524891" y="567690"/>
                  </a:lnTo>
                  <a:lnTo>
                    <a:pt x="529717" y="565658"/>
                  </a:lnTo>
                  <a:lnTo>
                    <a:pt x="530225" y="565658"/>
                  </a:lnTo>
                  <a:lnTo>
                    <a:pt x="530225" y="502793"/>
                  </a:lnTo>
                  <a:close/>
                </a:path>
                <a:path w="539750" h="883920">
                  <a:moveTo>
                    <a:pt x="539369" y="203327"/>
                  </a:moveTo>
                  <a:lnTo>
                    <a:pt x="532028" y="172872"/>
                  </a:lnTo>
                  <a:lnTo>
                    <a:pt x="512038" y="147955"/>
                  </a:lnTo>
                  <a:lnTo>
                    <a:pt x="482409" y="131140"/>
                  </a:lnTo>
                  <a:lnTo>
                    <a:pt x="446151" y="124968"/>
                  </a:lnTo>
                  <a:lnTo>
                    <a:pt x="384429" y="124968"/>
                  </a:lnTo>
                  <a:lnTo>
                    <a:pt x="348132" y="131140"/>
                  </a:lnTo>
                  <a:lnTo>
                    <a:pt x="318465" y="147955"/>
                  </a:lnTo>
                  <a:lnTo>
                    <a:pt x="298424" y="172872"/>
                  </a:lnTo>
                  <a:lnTo>
                    <a:pt x="291084" y="203327"/>
                  </a:lnTo>
                  <a:lnTo>
                    <a:pt x="291084" y="266700"/>
                  </a:lnTo>
                  <a:lnTo>
                    <a:pt x="332092" y="277215"/>
                  </a:lnTo>
                  <a:lnTo>
                    <a:pt x="395592" y="285394"/>
                  </a:lnTo>
                  <a:lnTo>
                    <a:pt x="423291" y="286258"/>
                  </a:lnTo>
                  <a:lnTo>
                    <a:pt x="469163" y="283692"/>
                  </a:lnTo>
                  <a:lnTo>
                    <a:pt x="503428" y="277939"/>
                  </a:lnTo>
                  <a:lnTo>
                    <a:pt x="525297" y="272008"/>
                  </a:lnTo>
                  <a:lnTo>
                    <a:pt x="534035" y="268859"/>
                  </a:lnTo>
                  <a:lnTo>
                    <a:pt x="538861" y="266700"/>
                  </a:lnTo>
                  <a:lnTo>
                    <a:pt x="539369" y="266700"/>
                  </a:lnTo>
                  <a:lnTo>
                    <a:pt x="539369" y="203327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408" y="4492878"/>
              <a:ext cx="248284" cy="28625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608836" y="5396610"/>
              <a:ext cx="248285" cy="286385"/>
            </a:xfrm>
            <a:custGeom>
              <a:avLst/>
              <a:gdLst/>
              <a:ahLst/>
              <a:cxnLst/>
              <a:rect l="l" t="t" r="r" b="b"/>
              <a:pathLst>
                <a:path w="248285" h="286385">
                  <a:moveTo>
                    <a:pt x="196215" y="61214"/>
                  </a:moveTo>
                  <a:lnTo>
                    <a:pt x="190550" y="37401"/>
                  </a:lnTo>
                  <a:lnTo>
                    <a:pt x="175094" y="17945"/>
                  </a:lnTo>
                  <a:lnTo>
                    <a:pt x="152171" y="4826"/>
                  </a:lnTo>
                  <a:lnTo>
                    <a:pt x="124079" y="0"/>
                  </a:lnTo>
                  <a:lnTo>
                    <a:pt x="95961" y="4826"/>
                  </a:lnTo>
                  <a:lnTo>
                    <a:pt x="72986" y="17945"/>
                  </a:lnTo>
                  <a:lnTo>
                    <a:pt x="57492" y="37401"/>
                  </a:lnTo>
                  <a:lnTo>
                    <a:pt x="51803" y="61214"/>
                  </a:lnTo>
                  <a:lnTo>
                    <a:pt x="57492" y="85039"/>
                  </a:lnTo>
                  <a:lnTo>
                    <a:pt x="72986" y="104495"/>
                  </a:lnTo>
                  <a:lnTo>
                    <a:pt x="95961" y="117614"/>
                  </a:lnTo>
                  <a:lnTo>
                    <a:pt x="124079" y="122428"/>
                  </a:lnTo>
                  <a:lnTo>
                    <a:pt x="152171" y="117614"/>
                  </a:lnTo>
                  <a:lnTo>
                    <a:pt x="175094" y="104495"/>
                  </a:lnTo>
                  <a:lnTo>
                    <a:pt x="190550" y="85039"/>
                  </a:lnTo>
                  <a:lnTo>
                    <a:pt x="196215" y="61214"/>
                  </a:lnTo>
                  <a:close/>
                </a:path>
                <a:path w="248285" h="286385">
                  <a:moveTo>
                    <a:pt x="248285" y="204063"/>
                  </a:moveTo>
                  <a:lnTo>
                    <a:pt x="240944" y="173901"/>
                  </a:lnTo>
                  <a:lnTo>
                    <a:pt x="220954" y="149237"/>
                  </a:lnTo>
                  <a:lnTo>
                    <a:pt x="191325" y="132600"/>
                  </a:lnTo>
                  <a:lnTo>
                    <a:pt x="155067" y="126492"/>
                  </a:lnTo>
                  <a:lnTo>
                    <a:pt x="93345" y="126492"/>
                  </a:lnTo>
                  <a:lnTo>
                    <a:pt x="57048" y="132600"/>
                  </a:lnTo>
                  <a:lnTo>
                    <a:pt x="27381" y="149237"/>
                  </a:lnTo>
                  <a:lnTo>
                    <a:pt x="7340" y="173901"/>
                  </a:lnTo>
                  <a:lnTo>
                    <a:pt x="0" y="204063"/>
                  </a:lnTo>
                  <a:lnTo>
                    <a:pt x="0" y="266954"/>
                  </a:lnTo>
                  <a:lnTo>
                    <a:pt x="41008" y="277329"/>
                  </a:lnTo>
                  <a:lnTo>
                    <a:pt x="104508" y="285432"/>
                  </a:lnTo>
                  <a:lnTo>
                    <a:pt x="132207" y="286296"/>
                  </a:lnTo>
                  <a:lnTo>
                    <a:pt x="178079" y="283743"/>
                  </a:lnTo>
                  <a:lnTo>
                    <a:pt x="212344" y="278041"/>
                  </a:lnTo>
                  <a:lnTo>
                    <a:pt x="234213" y="272148"/>
                  </a:lnTo>
                  <a:lnTo>
                    <a:pt x="242951" y="269011"/>
                  </a:lnTo>
                  <a:lnTo>
                    <a:pt x="247777" y="266954"/>
                  </a:lnTo>
                  <a:lnTo>
                    <a:pt x="248285" y="266954"/>
                  </a:lnTo>
                  <a:lnTo>
                    <a:pt x="248285" y="204063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01772" y="3890898"/>
            <a:ext cx="2256916" cy="242747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780999" y="3965575"/>
            <a:ext cx="1043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微软雅黑"/>
                <a:cs typeface="微软雅黑"/>
              </a:rPr>
              <a:t>精英教育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608578" y="3457194"/>
            <a:ext cx="1043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微软雅黑"/>
                <a:cs typeface="微软雅黑"/>
              </a:rPr>
              <a:t>大众教育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00148" y="4145737"/>
            <a:ext cx="6781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5" dirty="0">
                <a:solidFill>
                  <a:srgbClr val="123984"/>
                </a:solidFill>
                <a:latin typeface="Arial"/>
                <a:cs typeface="Arial"/>
              </a:rPr>
              <a:t>&lt;</a:t>
            </a:r>
            <a:endParaRPr sz="8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60473" y="4203319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23984"/>
                </a:solidFill>
                <a:latin typeface="微软雅黑"/>
                <a:cs typeface="微软雅黑"/>
              </a:rPr>
              <a:t>数量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209292" y="4900066"/>
            <a:ext cx="678180" cy="1398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605"/>
              </a:lnSpc>
              <a:spcBef>
                <a:spcPts val="95"/>
              </a:spcBef>
            </a:pPr>
            <a:r>
              <a:rPr sz="8800" b="1" spc="-5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sz="8800">
              <a:latin typeface="Arial"/>
              <a:cs typeface="Arial"/>
            </a:endParaRPr>
          </a:p>
          <a:p>
            <a:pPr marL="63500">
              <a:lnSpc>
                <a:spcPts val="1205"/>
              </a:lnSpc>
            </a:pPr>
            <a:r>
              <a:rPr sz="1800" b="1" spc="-5" dirty="0">
                <a:solidFill>
                  <a:srgbClr val="FF0000"/>
                </a:solidFill>
                <a:latin typeface="微软雅黑"/>
                <a:cs typeface="微软雅黑"/>
              </a:rPr>
              <a:t>结果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390894" y="1185798"/>
            <a:ext cx="520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高等教育普及化势必造成个体成才更难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1220216" y="273507"/>
            <a:ext cx="10532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0" dirty="0">
                <a:latin typeface="黑体"/>
                <a:cs typeface="黑体"/>
              </a:rPr>
              <a:t>困</a:t>
            </a:r>
            <a:r>
              <a:rPr sz="3600" b="1" spc="-105" dirty="0">
                <a:latin typeface="黑体"/>
                <a:cs typeface="黑体"/>
              </a:rPr>
              <a:t>惑</a:t>
            </a:r>
            <a:r>
              <a:rPr sz="3600" b="1" spc="-100" dirty="0">
                <a:latin typeface="Arial"/>
                <a:cs typeface="Arial"/>
              </a:rPr>
              <a:t>3</a:t>
            </a:r>
            <a:r>
              <a:rPr sz="3600" b="1" spc="-100" dirty="0">
                <a:latin typeface="黑体"/>
                <a:cs typeface="黑体"/>
              </a:rPr>
              <a:t>：</a:t>
            </a:r>
            <a:r>
              <a:rPr sz="3600" b="1" spc="-105" dirty="0">
                <a:latin typeface="黑体"/>
                <a:cs typeface="黑体"/>
              </a:rPr>
              <a:t>高等教育普及</a:t>
            </a:r>
            <a:r>
              <a:rPr sz="3600" b="1" spc="-114" dirty="0">
                <a:latin typeface="黑体"/>
                <a:cs typeface="黑体"/>
              </a:rPr>
              <a:t>化</a:t>
            </a:r>
            <a:r>
              <a:rPr sz="3600" b="1" spc="-105" dirty="0">
                <a:latin typeface="黑体"/>
                <a:cs typeface="黑体"/>
              </a:rPr>
              <a:t>时代如</a:t>
            </a:r>
            <a:r>
              <a:rPr sz="3600" b="1" spc="-114" dirty="0">
                <a:latin typeface="黑体"/>
                <a:cs typeface="黑体"/>
              </a:rPr>
              <a:t>何</a:t>
            </a:r>
            <a:r>
              <a:rPr sz="3600" b="1" spc="-105" dirty="0">
                <a:latin typeface="黑体"/>
                <a:cs typeface="黑体"/>
              </a:rPr>
              <a:t>培养</a:t>
            </a:r>
            <a:r>
              <a:rPr sz="3600" b="1" spc="-114" dirty="0">
                <a:latin typeface="黑体"/>
                <a:cs typeface="黑体"/>
              </a:rPr>
              <a:t>创</a:t>
            </a:r>
            <a:r>
              <a:rPr sz="3600" b="1" spc="-105" dirty="0">
                <a:latin typeface="黑体"/>
                <a:cs typeface="黑体"/>
              </a:rPr>
              <a:t>新拔尖</a:t>
            </a:r>
            <a:r>
              <a:rPr sz="3600" b="1" spc="-114" dirty="0">
                <a:latin typeface="黑体"/>
                <a:cs typeface="黑体"/>
              </a:rPr>
              <a:t>人</a:t>
            </a:r>
            <a:r>
              <a:rPr sz="3600" b="1" spc="-105" dirty="0">
                <a:latin typeface="黑体"/>
                <a:cs typeface="黑体"/>
              </a:rPr>
              <a:t>才？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68579" y="1123067"/>
            <a:ext cx="10960100" cy="382333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465455" indent="-453390">
              <a:lnSpc>
                <a:spcPct val="100000"/>
              </a:lnSpc>
              <a:spcBef>
                <a:spcPts val="1535"/>
              </a:spcBef>
              <a:buFont typeface="Wingdings"/>
              <a:buChar char=""/>
              <a:tabLst>
                <a:tab pos="466090" algn="l"/>
              </a:tabLst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培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养能够担当民族复兴伟大使命的时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代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新人的模式是什么？</a:t>
            </a:r>
            <a:endParaRPr sz="2800">
              <a:latin typeface="黑体"/>
              <a:cs typeface="黑体"/>
            </a:endParaRPr>
          </a:p>
          <a:p>
            <a:pPr marL="927100" lvl="1" indent="-457834">
              <a:lnSpc>
                <a:spcPct val="100000"/>
              </a:lnSpc>
              <a:spcBef>
                <a:spcPts val="1430"/>
              </a:spcBef>
              <a:buFont typeface="Wingdings"/>
              <a:buChar char=""/>
              <a:tabLst>
                <a:tab pos="927735" algn="l"/>
              </a:tabLst>
            </a:pP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基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本模式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：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有什么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专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业、有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什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么老师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、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开设什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么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课</a:t>
            </a:r>
            <a:r>
              <a:rPr sz="2800" b="1" spc="70" dirty="0">
                <a:solidFill>
                  <a:srgbClr val="2E5496"/>
                </a:solidFill>
                <a:latin typeface="楷体"/>
                <a:cs typeface="楷体"/>
              </a:rPr>
              <a:t>程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925194">
              <a:lnSpc>
                <a:spcPct val="100000"/>
              </a:lnSpc>
              <a:spcBef>
                <a:spcPts val="1739"/>
              </a:spcBef>
            </a:pP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Y</a:t>
            </a:r>
            <a:r>
              <a:rPr sz="2800" b="1" spc="-10" dirty="0">
                <a:solidFill>
                  <a:srgbClr val="1556AD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= 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f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（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X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），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Y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为学生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的质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量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1556AD"/>
                </a:solidFill>
                <a:latin typeface="Arial"/>
                <a:cs typeface="Arial"/>
              </a:rPr>
              <a:t>X=</a:t>
            </a:r>
            <a:r>
              <a:rPr sz="2800" b="1" spc="-45" dirty="0">
                <a:solidFill>
                  <a:srgbClr val="1556AD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{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专业，师资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课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程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963930" lvl="1" indent="-457834">
              <a:lnSpc>
                <a:spcPct val="100000"/>
              </a:lnSpc>
              <a:spcBef>
                <a:spcPts val="2560"/>
              </a:spcBef>
              <a:buFont typeface="Wingdings"/>
              <a:buChar char=""/>
              <a:tabLst>
                <a:tab pos="964565" algn="l"/>
              </a:tabLst>
            </a:pP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希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望的模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式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：未来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需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要什么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人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才，规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划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什么课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程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，选择</a:t>
            </a:r>
            <a:r>
              <a:rPr sz="2800" b="1" dirty="0">
                <a:solidFill>
                  <a:srgbClr val="2E5496"/>
                </a:solidFill>
                <a:latin typeface="楷体"/>
                <a:cs typeface="楷体"/>
              </a:rPr>
              <a:t>什</a:t>
            </a:r>
            <a:r>
              <a:rPr sz="2800" b="1" spc="-10" dirty="0">
                <a:solidFill>
                  <a:srgbClr val="2E5496"/>
                </a:solidFill>
                <a:latin typeface="楷体"/>
                <a:cs typeface="楷体"/>
              </a:rPr>
              <a:t>么老</a:t>
            </a:r>
            <a:r>
              <a:rPr sz="2800" b="1" spc="-15" dirty="0">
                <a:solidFill>
                  <a:srgbClr val="2E5496"/>
                </a:solidFill>
                <a:latin typeface="楷体"/>
                <a:cs typeface="楷体"/>
              </a:rPr>
              <a:t>师</a:t>
            </a:r>
            <a:endParaRPr sz="2800">
              <a:latin typeface="楷体"/>
              <a:cs typeface="楷体"/>
            </a:endParaRPr>
          </a:p>
          <a:p>
            <a:pPr marL="925194">
              <a:lnSpc>
                <a:spcPct val="100000"/>
              </a:lnSpc>
              <a:spcBef>
                <a:spcPts val="2375"/>
              </a:spcBef>
            </a:pP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Y</a:t>
            </a:r>
            <a:r>
              <a:rPr sz="2800" b="1" spc="-15" dirty="0">
                <a:solidFill>
                  <a:srgbClr val="1556AD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556AD"/>
                </a:solidFill>
                <a:latin typeface="Arial"/>
                <a:cs typeface="Arial"/>
              </a:rPr>
              <a:t>= </a:t>
            </a:r>
            <a:r>
              <a:rPr sz="2800" b="1" dirty="0">
                <a:solidFill>
                  <a:srgbClr val="1556AD"/>
                </a:solidFill>
                <a:latin typeface="Arial"/>
                <a:cs typeface="Arial"/>
              </a:rPr>
              <a:t>f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（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未来技</a:t>
            </a:r>
            <a:r>
              <a:rPr sz="2800" b="1" spc="10" dirty="0">
                <a:solidFill>
                  <a:srgbClr val="1556AD"/>
                </a:solidFill>
                <a:latin typeface="楷体"/>
                <a:cs typeface="楷体"/>
              </a:rPr>
              <a:t>术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产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业发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展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），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由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此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设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计课</a:t>
            </a:r>
            <a:r>
              <a:rPr sz="2800" b="1" spc="25" dirty="0">
                <a:solidFill>
                  <a:srgbClr val="1556AD"/>
                </a:solidFill>
                <a:latin typeface="楷体"/>
                <a:cs typeface="楷体"/>
              </a:rPr>
              <a:t>程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选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聘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师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资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44016" y="274142"/>
            <a:ext cx="10346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黑体"/>
                <a:cs typeface="黑体"/>
              </a:rPr>
              <a:t>困惑</a:t>
            </a:r>
            <a:r>
              <a:rPr sz="3600" b="1" spc="-10" dirty="0">
                <a:latin typeface="Times New Roman"/>
                <a:cs typeface="Times New Roman"/>
              </a:rPr>
              <a:t>4</a:t>
            </a:r>
            <a:r>
              <a:rPr sz="3600" b="1" spc="-10" dirty="0">
                <a:latin typeface="黑体"/>
                <a:cs typeface="黑体"/>
              </a:rPr>
              <a:t>：现有院系办专业的模式能否适应未来挑战？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533835" y="3416"/>
                  </a:lnTo>
                  <a:lnTo>
                    <a:pt x="10571975" y="6019"/>
                  </a:lnTo>
                  <a:lnTo>
                    <a:pt x="10268204" y="8115"/>
                  </a:lnTo>
                  <a:lnTo>
                    <a:pt x="10145408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4200" y="6522718"/>
              <a:ext cx="1234440" cy="3124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164336" y="856488"/>
            <a:ext cx="10586085" cy="99060"/>
          </a:xfrm>
          <a:custGeom>
            <a:avLst/>
            <a:gdLst/>
            <a:ahLst/>
            <a:cxnLst/>
            <a:rect l="l" t="t" r="r" b="b"/>
            <a:pathLst>
              <a:path w="10586085" h="99059">
                <a:moveTo>
                  <a:pt x="10585704" y="0"/>
                </a:moveTo>
                <a:lnTo>
                  <a:pt x="0" y="0"/>
                </a:lnTo>
                <a:lnTo>
                  <a:pt x="0" y="99060"/>
                </a:lnTo>
                <a:lnTo>
                  <a:pt x="10585704" y="99060"/>
                </a:lnTo>
                <a:lnTo>
                  <a:pt x="1058570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16482" y="222326"/>
            <a:ext cx="85134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黑体"/>
                <a:cs typeface="黑体"/>
              </a:rPr>
              <a:t>困</a:t>
            </a:r>
            <a:r>
              <a:rPr sz="3600" b="1" spc="-5" dirty="0">
                <a:latin typeface="黑体"/>
                <a:cs typeface="黑体"/>
              </a:rPr>
              <a:t>惑5：</a:t>
            </a:r>
            <a:r>
              <a:rPr sz="3600" b="1" spc="-10" dirty="0">
                <a:latin typeface="黑体"/>
                <a:cs typeface="黑体"/>
              </a:rPr>
              <a:t>高校资源平台能否支撑创新突破？</a:t>
            </a:r>
            <a:endParaRPr sz="3600">
              <a:latin typeface="黑体"/>
              <a:cs typeface="黑体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9300" y="2695838"/>
            <a:ext cx="4427553" cy="20974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2357627"/>
            <a:ext cx="1662683" cy="248564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0" y="696249"/>
            <a:ext cx="859790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216408"/>
            <a:ext cx="859790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55270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5273040"/>
            <a:ext cx="12192000" cy="1085215"/>
          </a:xfrm>
          <a:custGeom>
            <a:avLst/>
            <a:gdLst/>
            <a:ahLst/>
            <a:cxnLst/>
            <a:rect l="l" t="t" r="r" b="b"/>
            <a:pathLst>
              <a:path w="12192000" h="1085214">
                <a:moveTo>
                  <a:pt x="12192000" y="0"/>
                </a:moveTo>
                <a:lnTo>
                  <a:pt x="0" y="0"/>
                </a:lnTo>
                <a:lnTo>
                  <a:pt x="0" y="1085088"/>
                </a:lnTo>
                <a:lnTo>
                  <a:pt x="12192000" y="10850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7131" y="1072801"/>
            <a:ext cx="11755120" cy="52273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31165" indent="-343535">
              <a:lnSpc>
                <a:spcPct val="100000"/>
              </a:lnSpc>
              <a:spcBef>
                <a:spcPts val="960"/>
              </a:spcBef>
              <a:buFont typeface="Wingdings"/>
              <a:buChar char=""/>
              <a:tabLst>
                <a:tab pos="431800" algn="l"/>
              </a:tabLst>
            </a:pP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技术创</a:t>
            </a:r>
            <a:r>
              <a:rPr sz="2400" spc="-5" dirty="0">
                <a:solidFill>
                  <a:srgbClr val="2E5496"/>
                </a:solidFill>
                <a:latin typeface="黑体"/>
                <a:cs typeface="黑体"/>
              </a:rPr>
              <a:t>新</a:t>
            </a: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“最后一公里”问题</a:t>
            </a: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难以解决，研究成果难以转化为真正的生产力。</a:t>
            </a:r>
            <a:endParaRPr sz="2400">
              <a:latin typeface="黑体"/>
              <a:cs typeface="黑体"/>
            </a:endParaRPr>
          </a:p>
          <a:p>
            <a:pPr marL="431165" indent="-343535">
              <a:lnSpc>
                <a:spcPct val="100000"/>
              </a:lnSpc>
              <a:spcBef>
                <a:spcPts val="865"/>
              </a:spcBef>
              <a:buFont typeface="Wingdings"/>
              <a:buChar char=""/>
              <a:tabLst>
                <a:tab pos="431800" algn="l"/>
              </a:tabLst>
            </a:pPr>
            <a:r>
              <a:rPr sz="2400" dirty="0">
                <a:solidFill>
                  <a:srgbClr val="2E5496"/>
                </a:solidFill>
                <a:latin typeface="黑体"/>
                <a:cs typeface="黑体"/>
              </a:rPr>
              <a:t>成果转化平台普</a:t>
            </a:r>
            <a:r>
              <a:rPr sz="2400" spc="-20" dirty="0">
                <a:solidFill>
                  <a:srgbClr val="2E5496"/>
                </a:solidFill>
                <a:latin typeface="黑体"/>
                <a:cs typeface="黑体"/>
              </a:rPr>
              <a:t>遍</a:t>
            </a:r>
            <a:r>
              <a:rPr sz="2400" dirty="0">
                <a:solidFill>
                  <a:srgbClr val="FF0000"/>
                </a:solidFill>
                <a:latin typeface="黑体"/>
                <a:cs typeface="黑体"/>
              </a:rPr>
              <a:t>学科单一、资源封</a:t>
            </a:r>
            <a:r>
              <a:rPr sz="2400" spc="-20" dirty="0">
                <a:solidFill>
                  <a:srgbClr val="FF0000"/>
                </a:solidFill>
                <a:latin typeface="黑体"/>
                <a:cs typeface="黑体"/>
              </a:rPr>
              <a:t>闭</a:t>
            </a:r>
            <a:r>
              <a:rPr sz="2400" spc="-5" dirty="0">
                <a:solidFill>
                  <a:srgbClr val="2E5496"/>
                </a:solidFill>
                <a:latin typeface="黑体"/>
                <a:cs typeface="黑体"/>
              </a:rPr>
              <a:t>，不利于原创成果诞生，制约成果转化。</a:t>
            </a:r>
            <a:endParaRPr sz="2400">
              <a:latin typeface="黑体"/>
              <a:cs typeface="黑体"/>
            </a:endParaRPr>
          </a:p>
          <a:p>
            <a:pPr marL="8466455" marR="93345" lvl="1" indent="-342900">
              <a:lnSpc>
                <a:spcPct val="130000"/>
              </a:lnSpc>
              <a:spcBef>
                <a:spcPts val="1080"/>
              </a:spcBef>
              <a:buFont typeface="Wingdings"/>
              <a:buChar char=""/>
              <a:tabLst>
                <a:tab pos="8467090" algn="l"/>
              </a:tabLst>
            </a:pP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国家科技</a:t>
            </a:r>
            <a:r>
              <a:rPr sz="2000" b="1" spc="-5" dirty="0">
                <a:solidFill>
                  <a:srgbClr val="2E5496"/>
                </a:solidFill>
                <a:latin typeface="楷体"/>
                <a:cs typeface="楷体"/>
              </a:rPr>
              <a:t>评估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中</a:t>
            </a:r>
            <a:r>
              <a:rPr sz="2000" b="1" spc="15" dirty="0">
                <a:solidFill>
                  <a:srgbClr val="2E5496"/>
                </a:solidFill>
                <a:latin typeface="楷体"/>
                <a:cs typeface="楷体"/>
              </a:rPr>
              <a:t>心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《中国 </a:t>
            </a:r>
            <a:r>
              <a:rPr sz="2000" b="1" spc="15" dirty="0">
                <a:solidFill>
                  <a:srgbClr val="2E5496"/>
                </a:solidFill>
                <a:latin typeface="楷体"/>
                <a:cs typeface="楷体"/>
              </a:rPr>
              <a:t>科技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成果转</a:t>
            </a:r>
            <a:r>
              <a:rPr sz="2000" b="1" dirty="0">
                <a:solidFill>
                  <a:srgbClr val="2E5496"/>
                </a:solidFill>
                <a:latin typeface="楷体"/>
                <a:cs typeface="楷体"/>
              </a:rPr>
              <a:t>化</a:t>
            </a:r>
            <a:r>
              <a:rPr sz="2000" b="1" spc="-5" dirty="0">
                <a:solidFill>
                  <a:srgbClr val="2E5496"/>
                </a:solidFill>
                <a:latin typeface="Arial"/>
                <a:cs typeface="Arial"/>
              </a:rPr>
              <a:t>2019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年度报 </a:t>
            </a:r>
            <a:r>
              <a:rPr sz="2000" b="1" spc="15" dirty="0">
                <a:solidFill>
                  <a:srgbClr val="2E5496"/>
                </a:solidFill>
                <a:latin typeface="楷体"/>
                <a:cs typeface="楷体"/>
              </a:rPr>
              <a:t>告》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，全国</a:t>
            </a:r>
            <a:r>
              <a:rPr sz="2000" b="1" spc="-5" dirty="0">
                <a:solidFill>
                  <a:srgbClr val="2E5496"/>
                </a:solidFill>
                <a:latin typeface="Arial"/>
                <a:cs typeface="Arial"/>
              </a:rPr>
              <a:t>3200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家高校和 院所有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r>
              <a:rPr sz="2000" b="1" spc="5" dirty="0">
                <a:solidFill>
                  <a:srgbClr val="FF0000"/>
                </a:solidFill>
                <a:latin typeface="楷体"/>
                <a:cs typeface="楷体"/>
              </a:rPr>
              <a:t>家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单位</a:t>
            </a:r>
            <a:r>
              <a:rPr sz="2000" b="1" spc="10" dirty="0">
                <a:solidFill>
                  <a:srgbClr val="2E5496"/>
                </a:solidFill>
                <a:latin typeface="楷体"/>
                <a:cs typeface="楷体"/>
              </a:rPr>
              <a:t>（</a:t>
            </a:r>
            <a:r>
              <a:rPr sz="2000" b="1" dirty="0">
                <a:solidFill>
                  <a:srgbClr val="2E5496"/>
                </a:solidFill>
                <a:latin typeface="Arial"/>
                <a:cs typeface="Arial"/>
              </a:rPr>
              <a:t>2</a:t>
            </a:r>
            <a:r>
              <a:rPr sz="2000" b="1" spc="-10" dirty="0">
                <a:solidFill>
                  <a:srgbClr val="2E5496"/>
                </a:solidFill>
                <a:latin typeface="Arial"/>
                <a:cs typeface="Arial"/>
              </a:rPr>
              <a:t>1</a:t>
            </a:r>
            <a:r>
              <a:rPr sz="2000" b="1" dirty="0">
                <a:solidFill>
                  <a:srgbClr val="2E5496"/>
                </a:solidFill>
                <a:latin typeface="Arial"/>
                <a:cs typeface="Arial"/>
              </a:rPr>
              <a:t>.</a:t>
            </a:r>
            <a:r>
              <a:rPr sz="2000" b="1" spc="5" dirty="0">
                <a:solidFill>
                  <a:srgbClr val="2E5496"/>
                </a:solidFill>
                <a:latin typeface="Arial"/>
                <a:cs typeface="Arial"/>
              </a:rPr>
              <a:t>5</a:t>
            </a:r>
            <a:r>
              <a:rPr sz="2000" b="1" spc="-30" dirty="0">
                <a:solidFill>
                  <a:srgbClr val="2E5496"/>
                </a:solidFill>
                <a:latin typeface="Arial"/>
                <a:cs typeface="Arial"/>
              </a:rPr>
              <a:t>%</a:t>
            </a:r>
            <a:r>
              <a:rPr sz="2000" b="1" spc="-5" dirty="0">
                <a:solidFill>
                  <a:srgbClr val="2E5496"/>
                </a:solidFill>
                <a:latin typeface="楷体"/>
                <a:cs typeface="楷体"/>
              </a:rPr>
              <a:t>） 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设立技术</a:t>
            </a:r>
            <a:r>
              <a:rPr sz="2000" b="1" spc="-5" dirty="0">
                <a:solidFill>
                  <a:srgbClr val="2E5496"/>
                </a:solidFill>
                <a:latin typeface="楷体"/>
                <a:cs typeface="楷体"/>
              </a:rPr>
              <a:t>转移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机构，但</a:t>
            </a:r>
            <a:r>
              <a:rPr sz="2000" b="1" spc="-5" dirty="0">
                <a:solidFill>
                  <a:srgbClr val="2E5496"/>
                </a:solidFill>
                <a:latin typeface="楷体"/>
                <a:cs typeface="楷体"/>
              </a:rPr>
              <a:t>只 </a:t>
            </a:r>
            <a:r>
              <a:rPr sz="2000" b="1" spc="15" dirty="0">
                <a:solidFill>
                  <a:srgbClr val="2E5496"/>
                </a:solidFill>
                <a:latin typeface="楷体"/>
                <a:cs typeface="楷体"/>
              </a:rPr>
              <a:t>有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307</a:t>
            </a:r>
            <a:r>
              <a:rPr sz="2000" b="1" dirty="0">
                <a:solidFill>
                  <a:srgbClr val="FF0000"/>
                </a:solidFill>
                <a:latin typeface="楷体"/>
                <a:cs typeface="楷体"/>
              </a:rPr>
              <a:t>家</a:t>
            </a:r>
            <a:r>
              <a:rPr sz="2000" b="1" dirty="0">
                <a:solidFill>
                  <a:srgbClr val="2E5496"/>
                </a:solidFill>
                <a:latin typeface="楷体"/>
                <a:cs typeface="楷体"/>
              </a:rPr>
              <a:t>单位认</a:t>
            </a:r>
            <a:r>
              <a:rPr sz="2000" b="1" spc="-5" dirty="0">
                <a:solidFill>
                  <a:srgbClr val="2E5496"/>
                </a:solidFill>
                <a:latin typeface="楷体"/>
                <a:cs typeface="楷体"/>
              </a:rPr>
              <a:t>为</a:t>
            </a:r>
            <a:r>
              <a:rPr sz="2000" b="1" dirty="0">
                <a:solidFill>
                  <a:srgbClr val="2E5496"/>
                </a:solidFill>
                <a:latin typeface="楷体"/>
                <a:cs typeface="楷体"/>
              </a:rPr>
              <a:t>转移机</a:t>
            </a:r>
            <a:r>
              <a:rPr sz="2000" b="1" spc="-5" dirty="0">
                <a:solidFill>
                  <a:srgbClr val="2E5496"/>
                </a:solidFill>
                <a:latin typeface="楷体"/>
                <a:cs typeface="楷体"/>
              </a:rPr>
              <a:t>构 </a:t>
            </a:r>
            <a:r>
              <a:rPr sz="2000" b="1" spc="5" dirty="0">
                <a:solidFill>
                  <a:srgbClr val="2E5496"/>
                </a:solidFill>
                <a:latin typeface="楷体"/>
                <a:cs typeface="楷体"/>
              </a:rPr>
              <a:t>发挥了作</a:t>
            </a:r>
            <a:r>
              <a:rPr sz="2000" b="1" spc="-5" dirty="0">
                <a:solidFill>
                  <a:srgbClr val="2E5496"/>
                </a:solidFill>
                <a:latin typeface="楷体"/>
                <a:cs typeface="楷体"/>
              </a:rPr>
              <a:t>用。</a:t>
            </a:r>
            <a:endParaRPr sz="2000">
              <a:latin typeface="楷体"/>
              <a:cs typeface="楷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楷体"/>
              <a:cs typeface="楷体"/>
            </a:endParaRPr>
          </a:p>
          <a:p>
            <a:pPr marL="460375" marR="5080" indent="-448309">
              <a:lnSpc>
                <a:spcPct val="120000"/>
              </a:lnSpc>
              <a:buFont typeface="Wingdings"/>
              <a:buChar char=""/>
              <a:tabLst>
                <a:tab pos="461009" algn="l"/>
              </a:tabLst>
            </a:pP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谁能破解这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一难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题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，将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抢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占新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时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代创</a:t>
            </a:r>
            <a:r>
              <a:rPr sz="2800" spc="40" dirty="0">
                <a:solidFill>
                  <a:srgbClr val="2E5496"/>
                </a:solidFill>
                <a:latin typeface="黑体"/>
                <a:cs typeface="黑体"/>
              </a:rPr>
              <a:t>建</a:t>
            </a:r>
            <a:r>
              <a:rPr sz="2800" spc="-5" dirty="0">
                <a:solidFill>
                  <a:srgbClr val="2E5496"/>
                </a:solidFill>
                <a:latin typeface="等线"/>
                <a:cs typeface="等线"/>
              </a:rPr>
              <a:t>“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一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流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大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学</a:t>
            </a:r>
            <a:r>
              <a:rPr sz="2800" spc="-5" dirty="0">
                <a:solidFill>
                  <a:srgbClr val="2E5496"/>
                </a:solidFill>
                <a:latin typeface="等线"/>
                <a:cs typeface="等线"/>
              </a:rPr>
              <a:t>”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制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高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点，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是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一条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另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辟 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蹊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径的追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赶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超越之</a:t>
            </a:r>
            <a:r>
              <a:rPr sz="2800" dirty="0">
                <a:solidFill>
                  <a:srgbClr val="2E5496"/>
                </a:solidFill>
                <a:latin typeface="黑体"/>
                <a:cs typeface="黑体"/>
              </a:rPr>
              <a:t>路</a:t>
            </a:r>
            <a:r>
              <a:rPr sz="2800" spc="-5" dirty="0">
                <a:solidFill>
                  <a:srgbClr val="2E5496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363981" y="493775"/>
            <a:ext cx="3127375" cy="830580"/>
          </a:xfrm>
          <a:custGeom>
            <a:avLst/>
            <a:gdLst/>
            <a:ahLst/>
            <a:cxnLst/>
            <a:rect l="l" t="t" r="r" b="b"/>
            <a:pathLst>
              <a:path w="3127375" h="830580">
                <a:moveTo>
                  <a:pt x="3127248" y="0"/>
                </a:moveTo>
                <a:lnTo>
                  <a:pt x="0" y="0"/>
                </a:lnTo>
                <a:lnTo>
                  <a:pt x="0" y="830580"/>
                </a:lnTo>
                <a:lnTo>
                  <a:pt x="3127248" y="830580"/>
                </a:lnTo>
                <a:lnTo>
                  <a:pt x="3127248" y="0"/>
                </a:lnTo>
                <a:close/>
              </a:path>
            </a:pathLst>
          </a:custGeom>
          <a:solidFill>
            <a:srgbClr val="B51B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63981" y="493775"/>
            <a:ext cx="3127375" cy="8305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34975" marR="233679" indent="-342900">
              <a:lnSpc>
                <a:spcPct val="100000"/>
              </a:lnSpc>
              <a:spcBef>
                <a:spcPts val="434"/>
              </a:spcBef>
              <a:buFont typeface="Wingdings"/>
              <a:buChar char=""/>
              <a:tabLst>
                <a:tab pos="434975" algn="l"/>
              </a:tabLst>
            </a:pPr>
            <a:r>
              <a:rPr sz="2400" b="1" dirty="0">
                <a:solidFill>
                  <a:srgbClr val="FFFFFF"/>
                </a:solidFill>
                <a:latin typeface="黑体"/>
                <a:cs typeface="黑体"/>
              </a:rPr>
              <a:t>美国：强大的高等 </a:t>
            </a:r>
            <a:r>
              <a:rPr sz="2400" b="1" spc="-5" dirty="0">
                <a:solidFill>
                  <a:srgbClr val="FFFFFF"/>
                </a:solidFill>
                <a:latin typeface="黑体"/>
                <a:cs typeface="黑体"/>
              </a:rPr>
              <a:t>教育奠定霸主地位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48200" y="381000"/>
            <a:ext cx="5576570" cy="3248025"/>
            <a:chOff x="4850891" y="1135380"/>
            <a:chExt cx="5576570" cy="324802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0891" y="2029968"/>
              <a:ext cx="2433828" cy="2353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34883" y="1135380"/>
              <a:ext cx="2592705" cy="769620"/>
            </a:xfrm>
            <a:custGeom>
              <a:avLst/>
              <a:gdLst/>
              <a:ahLst/>
              <a:cxnLst/>
              <a:rect l="l" t="t" r="r" b="b"/>
              <a:pathLst>
                <a:path w="2592704" h="769619">
                  <a:moveTo>
                    <a:pt x="2592324" y="0"/>
                  </a:moveTo>
                  <a:lnTo>
                    <a:pt x="0" y="0"/>
                  </a:lnTo>
                  <a:lnTo>
                    <a:pt x="0" y="769620"/>
                  </a:lnTo>
                  <a:lnTo>
                    <a:pt x="2592324" y="769620"/>
                  </a:lnTo>
                  <a:lnTo>
                    <a:pt x="2592324" y="0"/>
                  </a:lnTo>
                  <a:close/>
                </a:path>
              </a:pathLst>
            </a:custGeom>
            <a:solidFill>
              <a:srgbClr val="B5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32192" y="381000"/>
            <a:ext cx="2592705" cy="7696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35609" marR="184150" indent="-342900">
              <a:lnSpc>
                <a:spcPct val="100000"/>
              </a:lnSpc>
              <a:spcBef>
                <a:spcPts val="430"/>
              </a:spcBef>
              <a:buFont typeface="Wingdings"/>
              <a:buChar char=""/>
              <a:tabLst>
                <a:tab pos="436245" algn="l"/>
              </a:tabLst>
            </a:pP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欧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洲：</a:t>
            </a: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高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等</a:t>
            </a: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教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育 </a:t>
            </a: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起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源</a:t>
            </a:r>
            <a:r>
              <a:rPr sz="2200" b="1" spc="-15" dirty="0">
                <a:solidFill>
                  <a:srgbClr val="FFFFFF"/>
                </a:solidFill>
                <a:latin typeface="黑体"/>
                <a:cs typeface="黑体"/>
              </a:rPr>
              <a:t>地</a:t>
            </a:r>
            <a:endParaRPr sz="22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48557" y="722375"/>
            <a:ext cx="3228975" cy="2612390"/>
          </a:xfrm>
          <a:custGeom>
            <a:avLst/>
            <a:gdLst/>
            <a:ahLst/>
            <a:cxnLst/>
            <a:rect l="l" t="t" r="r" b="b"/>
            <a:pathLst>
              <a:path w="3228975" h="2612390">
                <a:moveTo>
                  <a:pt x="761492" y="760095"/>
                </a:moveTo>
                <a:lnTo>
                  <a:pt x="734961" y="720077"/>
                </a:lnTo>
                <a:lnTo>
                  <a:pt x="718058" y="716661"/>
                </a:lnTo>
                <a:lnTo>
                  <a:pt x="701141" y="720077"/>
                </a:lnTo>
                <a:lnTo>
                  <a:pt x="687336" y="729386"/>
                </a:lnTo>
                <a:lnTo>
                  <a:pt x="678027" y="743191"/>
                </a:lnTo>
                <a:lnTo>
                  <a:pt x="677532" y="745617"/>
                </a:lnTo>
                <a:lnTo>
                  <a:pt x="395224" y="745617"/>
                </a:lnTo>
                <a:lnTo>
                  <a:pt x="395224" y="211836"/>
                </a:lnTo>
                <a:lnTo>
                  <a:pt x="395224" y="197358"/>
                </a:lnTo>
                <a:lnTo>
                  <a:pt x="395224" y="182880"/>
                </a:lnTo>
                <a:lnTo>
                  <a:pt x="83947" y="182880"/>
                </a:lnTo>
                <a:lnTo>
                  <a:pt x="83451" y="180454"/>
                </a:lnTo>
                <a:lnTo>
                  <a:pt x="74142" y="166649"/>
                </a:lnTo>
                <a:lnTo>
                  <a:pt x="60337" y="157340"/>
                </a:lnTo>
                <a:lnTo>
                  <a:pt x="43434" y="153924"/>
                </a:lnTo>
                <a:lnTo>
                  <a:pt x="26517" y="157340"/>
                </a:lnTo>
                <a:lnTo>
                  <a:pt x="12712" y="166649"/>
                </a:lnTo>
                <a:lnTo>
                  <a:pt x="3403" y="180454"/>
                </a:lnTo>
                <a:lnTo>
                  <a:pt x="0" y="197358"/>
                </a:lnTo>
                <a:lnTo>
                  <a:pt x="3403" y="214274"/>
                </a:lnTo>
                <a:lnTo>
                  <a:pt x="12712" y="228079"/>
                </a:lnTo>
                <a:lnTo>
                  <a:pt x="26517" y="237388"/>
                </a:lnTo>
                <a:lnTo>
                  <a:pt x="43434" y="240792"/>
                </a:lnTo>
                <a:lnTo>
                  <a:pt x="60337" y="237388"/>
                </a:lnTo>
                <a:lnTo>
                  <a:pt x="74142" y="228079"/>
                </a:lnTo>
                <a:lnTo>
                  <a:pt x="83451" y="214274"/>
                </a:lnTo>
                <a:lnTo>
                  <a:pt x="83947" y="211836"/>
                </a:lnTo>
                <a:lnTo>
                  <a:pt x="366268" y="211836"/>
                </a:lnTo>
                <a:lnTo>
                  <a:pt x="366268" y="774573"/>
                </a:lnTo>
                <a:lnTo>
                  <a:pt x="677532" y="774573"/>
                </a:lnTo>
                <a:lnTo>
                  <a:pt x="678027" y="777011"/>
                </a:lnTo>
                <a:lnTo>
                  <a:pt x="687336" y="790816"/>
                </a:lnTo>
                <a:lnTo>
                  <a:pt x="701141" y="800125"/>
                </a:lnTo>
                <a:lnTo>
                  <a:pt x="718058" y="803529"/>
                </a:lnTo>
                <a:lnTo>
                  <a:pt x="734961" y="800125"/>
                </a:lnTo>
                <a:lnTo>
                  <a:pt x="748766" y="790816"/>
                </a:lnTo>
                <a:lnTo>
                  <a:pt x="758075" y="777011"/>
                </a:lnTo>
                <a:lnTo>
                  <a:pt x="758571" y="774573"/>
                </a:lnTo>
                <a:lnTo>
                  <a:pt x="761492" y="760095"/>
                </a:lnTo>
                <a:close/>
              </a:path>
              <a:path w="3228975" h="2612390">
                <a:moveTo>
                  <a:pt x="3227832" y="43434"/>
                </a:moveTo>
                <a:lnTo>
                  <a:pt x="3201301" y="3416"/>
                </a:lnTo>
                <a:lnTo>
                  <a:pt x="3184398" y="0"/>
                </a:lnTo>
                <a:lnTo>
                  <a:pt x="3167481" y="3416"/>
                </a:lnTo>
                <a:lnTo>
                  <a:pt x="3153676" y="12725"/>
                </a:lnTo>
                <a:lnTo>
                  <a:pt x="3144367" y="26530"/>
                </a:lnTo>
                <a:lnTo>
                  <a:pt x="3143872" y="28956"/>
                </a:lnTo>
                <a:lnTo>
                  <a:pt x="2615946" y="28956"/>
                </a:lnTo>
                <a:lnTo>
                  <a:pt x="2615946" y="872363"/>
                </a:lnTo>
                <a:lnTo>
                  <a:pt x="2116963" y="872363"/>
                </a:lnTo>
                <a:lnTo>
                  <a:pt x="2116467" y="869937"/>
                </a:lnTo>
                <a:lnTo>
                  <a:pt x="2107158" y="856132"/>
                </a:lnTo>
                <a:lnTo>
                  <a:pt x="2093353" y="846823"/>
                </a:lnTo>
                <a:lnTo>
                  <a:pt x="2076450" y="843407"/>
                </a:lnTo>
                <a:lnTo>
                  <a:pt x="2059533" y="846823"/>
                </a:lnTo>
                <a:lnTo>
                  <a:pt x="2045728" y="856132"/>
                </a:lnTo>
                <a:lnTo>
                  <a:pt x="2036419" y="869937"/>
                </a:lnTo>
                <a:lnTo>
                  <a:pt x="2033016" y="886841"/>
                </a:lnTo>
                <a:lnTo>
                  <a:pt x="2036419" y="903757"/>
                </a:lnTo>
                <a:lnTo>
                  <a:pt x="2045728" y="917562"/>
                </a:lnTo>
                <a:lnTo>
                  <a:pt x="2059533" y="926871"/>
                </a:lnTo>
                <a:lnTo>
                  <a:pt x="2076450" y="930275"/>
                </a:lnTo>
                <a:lnTo>
                  <a:pt x="2093353" y="926871"/>
                </a:lnTo>
                <a:lnTo>
                  <a:pt x="2107158" y="917562"/>
                </a:lnTo>
                <a:lnTo>
                  <a:pt x="2116467" y="903757"/>
                </a:lnTo>
                <a:lnTo>
                  <a:pt x="2116963" y="901319"/>
                </a:lnTo>
                <a:lnTo>
                  <a:pt x="2644902" y="901319"/>
                </a:lnTo>
                <a:lnTo>
                  <a:pt x="2644902" y="886841"/>
                </a:lnTo>
                <a:lnTo>
                  <a:pt x="2644902" y="872363"/>
                </a:lnTo>
                <a:lnTo>
                  <a:pt x="2644902" y="57912"/>
                </a:lnTo>
                <a:lnTo>
                  <a:pt x="3143872" y="57912"/>
                </a:lnTo>
                <a:lnTo>
                  <a:pt x="3144367" y="60350"/>
                </a:lnTo>
                <a:lnTo>
                  <a:pt x="3153676" y="74155"/>
                </a:lnTo>
                <a:lnTo>
                  <a:pt x="3167481" y="83464"/>
                </a:lnTo>
                <a:lnTo>
                  <a:pt x="3184398" y="86868"/>
                </a:lnTo>
                <a:lnTo>
                  <a:pt x="3201301" y="83464"/>
                </a:lnTo>
                <a:lnTo>
                  <a:pt x="3215106" y="74155"/>
                </a:lnTo>
                <a:lnTo>
                  <a:pt x="3224415" y="60350"/>
                </a:lnTo>
                <a:lnTo>
                  <a:pt x="3224911" y="57912"/>
                </a:lnTo>
                <a:lnTo>
                  <a:pt x="3227832" y="43434"/>
                </a:lnTo>
                <a:close/>
              </a:path>
              <a:path w="3228975" h="2612390">
                <a:moveTo>
                  <a:pt x="3228975" y="2568575"/>
                </a:moveTo>
                <a:lnTo>
                  <a:pt x="3202444" y="2528557"/>
                </a:lnTo>
                <a:lnTo>
                  <a:pt x="3185541" y="2525141"/>
                </a:lnTo>
                <a:lnTo>
                  <a:pt x="3168624" y="2528557"/>
                </a:lnTo>
                <a:lnTo>
                  <a:pt x="3154819" y="2537866"/>
                </a:lnTo>
                <a:lnTo>
                  <a:pt x="3145510" y="2551671"/>
                </a:lnTo>
                <a:lnTo>
                  <a:pt x="3145015" y="2554097"/>
                </a:lnTo>
                <a:lnTo>
                  <a:pt x="2716276" y="2554097"/>
                </a:lnTo>
                <a:lnTo>
                  <a:pt x="2716276" y="1089660"/>
                </a:lnTo>
                <a:lnTo>
                  <a:pt x="2716276" y="1075182"/>
                </a:lnTo>
                <a:lnTo>
                  <a:pt x="2716276" y="1060704"/>
                </a:lnTo>
                <a:lnTo>
                  <a:pt x="2258695" y="1060704"/>
                </a:lnTo>
                <a:lnTo>
                  <a:pt x="2258199" y="1058278"/>
                </a:lnTo>
                <a:lnTo>
                  <a:pt x="2248890" y="1044473"/>
                </a:lnTo>
                <a:lnTo>
                  <a:pt x="2235085" y="1035164"/>
                </a:lnTo>
                <a:lnTo>
                  <a:pt x="2218182" y="1031748"/>
                </a:lnTo>
                <a:lnTo>
                  <a:pt x="2201265" y="1035164"/>
                </a:lnTo>
                <a:lnTo>
                  <a:pt x="2187460" y="1044473"/>
                </a:lnTo>
                <a:lnTo>
                  <a:pt x="2178151" y="1058278"/>
                </a:lnTo>
                <a:lnTo>
                  <a:pt x="2174748" y="1075182"/>
                </a:lnTo>
                <a:lnTo>
                  <a:pt x="2178151" y="1092098"/>
                </a:lnTo>
                <a:lnTo>
                  <a:pt x="2187460" y="1105903"/>
                </a:lnTo>
                <a:lnTo>
                  <a:pt x="2201265" y="1115212"/>
                </a:lnTo>
                <a:lnTo>
                  <a:pt x="2218182" y="1118616"/>
                </a:lnTo>
                <a:lnTo>
                  <a:pt x="2235085" y="1115212"/>
                </a:lnTo>
                <a:lnTo>
                  <a:pt x="2248890" y="1105903"/>
                </a:lnTo>
                <a:lnTo>
                  <a:pt x="2258199" y="1092098"/>
                </a:lnTo>
                <a:lnTo>
                  <a:pt x="2258695" y="1089660"/>
                </a:lnTo>
                <a:lnTo>
                  <a:pt x="2687320" y="1089660"/>
                </a:lnTo>
                <a:lnTo>
                  <a:pt x="2687320" y="2583053"/>
                </a:lnTo>
                <a:lnTo>
                  <a:pt x="3145015" y="2583053"/>
                </a:lnTo>
                <a:lnTo>
                  <a:pt x="3145510" y="2585491"/>
                </a:lnTo>
                <a:lnTo>
                  <a:pt x="3154819" y="2599296"/>
                </a:lnTo>
                <a:lnTo>
                  <a:pt x="3168624" y="2608605"/>
                </a:lnTo>
                <a:lnTo>
                  <a:pt x="3185541" y="2612009"/>
                </a:lnTo>
                <a:lnTo>
                  <a:pt x="3202444" y="2608605"/>
                </a:lnTo>
                <a:lnTo>
                  <a:pt x="3216249" y="2599296"/>
                </a:lnTo>
                <a:lnTo>
                  <a:pt x="3225558" y="2585491"/>
                </a:lnTo>
                <a:lnTo>
                  <a:pt x="3226054" y="2583053"/>
                </a:lnTo>
                <a:lnTo>
                  <a:pt x="3228975" y="2568575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632192" y="2906267"/>
            <a:ext cx="2592705" cy="768350"/>
          </a:xfrm>
          <a:prstGeom prst="rect">
            <a:avLst/>
          </a:prstGeom>
          <a:solidFill>
            <a:srgbClr val="B51B24"/>
          </a:solidFill>
        </p:spPr>
        <p:txBody>
          <a:bodyPr vert="horz" wrap="square" lIns="0" tIns="54610" rIns="0" bIns="0" rtlCol="0">
            <a:spAutoFit/>
          </a:bodyPr>
          <a:lstStyle/>
          <a:p>
            <a:pPr marL="379730" marR="240665" indent="-287020">
              <a:lnSpc>
                <a:spcPct val="100000"/>
              </a:lnSpc>
              <a:spcBef>
                <a:spcPts val="430"/>
              </a:spcBef>
              <a:buFont typeface="Wingdings"/>
              <a:buChar char=""/>
              <a:tabLst>
                <a:tab pos="379730" algn="l"/>
              </a:tabLst>
            </a:pP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德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国：</a:t>
            </a: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开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创</a:t>
            </a: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了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研 </a:t>
            </a: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究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型大</a:t>
            </a: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学</a:t>
            </a:r>
            <a:r>
              <a:rPr sz="2200" b="1" spc="-10" dirty="0">
                <a:solidFill>
                  <a:srgbClr val="FFFFFF"/>
                </a:solidFill>
                <a:latin typeface="黑体"/>
                <a:cs typeface="黑体"/>
              </a:rPr>
              <a:t>新</a:t>
            </a:r>
            <a:r>
              <a:rPr sz="2200" b="1" spc="5" dirty="0">
                <a:solidFill>
                  <a:srgbClr val="FFFFFF"/>
                </a:solidFill>
                <a:latin typeface="黑体"/>
                <a:cs typeface="黑体"/>
              </a:rPr>
              <a:t>模</a:t>
            </a:r>
            <a:r>
              <a:rPr sz="2200" b="1" spc="-15" dirty="0">
                <a:solidFill>
                  <a:srgbClr val="FFFFFF"/>
                </a:solidFill>
                <a:latin typeface="黑体"/>
                <a:cs typeface="黑体"/>
              </a:rPr>
              <a:t>式</a:t>
            </a:r>
            <a:endParaRPr sz="2200">
              <a:latin typeface="黑体"/>
              <a:cs typeface="黑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85635" y="1236319"/>
            <a:ext cx="4119879" cy="121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54965">
              <a:lnSpc>
                <a:spcPct val="130100"/>
              </a:lnSpc>
              <a:spcBef>
                <a:spcPts val="95"/>
              </a:spcBef>
            </a:pPr>
            <a:r>
              <a:rPr sz="2000" b="1" spc="114" dirty="0">
                <a:solidFill>
                  <a:srgbClr val="0E0E0E"/>
                </a:solidFill>
                <a:latin typeface="楷体"/>
                <a:cs typeface="楷体"/>
              </a:rPr>
              <a:t>创建于</a:t>
            </a:r>
            <a:r>
              <a:rPr sz="2000" b="1" spc="30" dirty="0">
                <a:solidFill>
                  <a:srgbClr val="0E0E0E"/>
                </a:solidFill>
                <a:latin typeface="楷体"/>
                <a:cs typeface="楷体"/>
              </a:rPr>
              <a:t>1088</a:t>
            </a:r>
            <a:r>
              <a:rPr sz="2000" b="1" spc="114" dirty="0">
                <a:solidFill>
                  <a:srgbClr val="0E0E0E"/>
                </a:solidFill>
                <a:latin typeface="楷体"/>
                <a:cs typeface="楷体"/>
              </a:rPr>
              <a:t>年的意大利博洛尼 </a:t>
            </a:r>
            <a:r>
              <a:rPr sz="2000" b="1" spc="75" dirty="0">
                <a:solidFill>
                  <a:srgbClr val="0E0E0E"/>
                </a:solidFill>
                <a:latin typeface="楷体"/>
                <a:cs typeface="楷体"/>
              </a:rPr>
              <a:t>亚大</a:t>
            </a:r>
            <a:r>
              <a:rPr sz="2000" b="1" spc="80" dirty="0">
                <a:solidFill>
                  <a:srgbClr val="0E0E0E"/>
                </a:solidFill>
                <a:latin typeface="楷体"/>
                <a:cs typeface="楷体"/>
              </a:rPr>
              <a:t>学</a:t>
            </a:r>
            <a:r>
              <a:rPr sz="2000" b="1" spc="75" dirty="0">
                <a:solidFill>
                  <a:srgbClr val="0E0E0E"/>
                </a:solidFill>
                <a:latin typeface="楷体"/>
                <a:cs typeface="楷体"/>
              </a:rPr>
              <a:t>，</a:t>
            </a:r>
            <a:r>
              <a:rPr sz="2000" b="1" spc="-5" dirty="0">
                <a:solidFill>
                  <a:srgbClr val="0E0E0E"/>
                </a:solidFill>
                <a:latin typeface="楷体"/>
                <a:cs typeface="楷体"/>
              </a:rPr>
              <a:t>80</a:t>
            </a:r>
            <a:r>
              <a:rPr sz="2000" b="1" spc="65" dirty="0">
                <a:solidFill>
                  <a:srgbClr val="0E0E0E"/>
                </a:solidFill>
                <a:latin typeface="楷体"/>
                <a:cs typeface="楷体"/>
              </a:rPr>
              <a:t>0</a:t>
            </a:r>
            <a:r>
              <a:rPr sz="2000" b="1" spc="75" dirty="0">
                <a:solidFill>
                  <a:srgbClr val="0E0E0E"/>
                </a:solidFill>
                <a:latin typeface="楷体"/>
                <a:cs typeface="楷体"/>
              </a:rPr>
              <a:t>多年前的</a:t>
            </a:r>
            <a:r>
              <a:rPr sz="2000" b="1" spc="65" dirty="0">
                <a:solidFill>
                  <a:srgbClr val="0E0E0E"/>
                </a:solidFill>
                <a:latin typeface="楷体"/>
                <a:cs typeface="楷体"/>
              </a:rPr>
              <a:t>牛</a:t>
            </a:r>
            <a:r>
              <a:rPr sz="2000" b="1" spc="75" dirty="0">
                <a:solidFill>
                  <a:srgbClr val="0E0E0E"/>
                </a:solidFill>
                <a:latin typeface="楷体"/>
                <a:cs typeface="楷体"/>
              </a:rPr>
              <a:t>津和剑</a:t>
            </a:r>
            <a:r>
              <a:rPr sz="2000" b="1" spc="85" dirty="0">
                <a:solidFill>
                  <a:srgbClr val="0E0E0E"/>
                </a:solidFill>
                <a:latin typeface="楷体"/>
                <a:cs typeface="楷体"/>
              </a:rPr>
              <a:t>桥</a:t>
            </a:r>
            <a:r>
              <a:rPr sz="2000" b="1" spc="-5" dirty="0">
                <a:solidFill>
                  <a:srgbClr val="0E0E0E"/>
                </a:solidFill>
                <a:latin typeface="楷体"/>
                <a:cs typeface="楷体"/>
              </a:rPr>
              <a:t>， </a:t>
            </a:r>
            <a:r>
              <a:rPr sz="2000" b="1" spc="5" dirty="0">
                <a:solidFill>
                  <a:srgbClr val="0E0E0E"/>
                </a:solidFill>
                <a:latin typeface="楷体"/>
                <a:cs typeface="楷体"/>
              </a:rPr>
              <a:t>创建</a:t>
            </a:r>
            <a:r>
              <a:rPr sz="2000" b="1" spc="10" dirty="0">
                <a:solidFill>
                  <a:srgbClr val="0E0E0E"/>
                </a:solidFill>
                <a:latin typeface="楷体"/>
                <a:cs typeface="楷体"/>
              </a:rPr>
              <a:t>了</a:t>
            </a:r>
            <a:r>
              <a:rPr sz="2000" b="1" spc="5" dirty="0">
                <a:solidFill>
                  <a:srgbClr val="0E0E0E"/>
                </a:solidFill>
                <a:latin typeface="楷体"/>
                <a:cs typeface="楷体"/>
              </a:rPr>
              <a:t>人</a:t>
            </a:r>
            <a:r>
              <a:rPr sz="2000" b="1" spc="-5" dirty="0">
                <a:solidFill>
                  <a:srgbClr val="0E0E0E"/>
                </a:solidFill>
                <a:latin typeface="楷体"/>
                <a:cs typeface="楷体"/>
              </a:rPr>
              <a:t>才培</a:t>
            </a:r>
            <a:r>
              <a:rPr sz="2000" b="1" spc="5" dirty="0">
                <a:solidFill>
                  <a:srgbClr val="0E0E0E"/>
                </a:solidFill>
                <a:latin typeface="楷体"/>
                <a:cs typeface="楷体"/>
              </a:rPr>
              <a:t>养模式的</a:t>
            </a:r>
            <a:r>
              <a:rPr sz="2000" b="1" spc="-5" dirty="0">
                <a:solidFill>
                  <a:srgbClr val="0E0E0E"/>
                </a:solidFill>
                <a:latin typeface="楷体"/>
                <a:cs typeface="楷体"/>
              </a:rPr>
              <a:t>样板。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14388" y="3693670"/>
            <a:ext cx="4123054" cy="121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4965" algn="just">
              <a:lnSpc>
                <a:spcPct val="1301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E0E0E"/>
                </a:solidFill>
                <a:latin typeface="楷体"/>
                <a:cs typeface="楷体"/>
              </a:rPr>
              <a:t>1</a:t>
            </a:r>
            <a:r>
              <a:rPr sz="2000" b="1" spc="-5" dirty="0">
                <a:solidFill>
                  <a:srgbClr val="0E0E0E"/>
                </a:solidFill>
                <a:latin typeface="楷体"/>
                <a:cs typeface="楷体"/>
              </a:rPr>
              <a:t>8</a:t>
            </a:r>
            <a:r>
              <a:rPr sz="2000" b="1" dirty="0">
                <a:solidFill>
                  <a:srgbClr val="0E0E0E"/>
                </a:solidFill>
                <a:latin typeface="楷体"/>
                <a:cs typeface="楷体"/>
              </a:rPr>
              <a:t>1</a:t>
            </a:r>
            <a:r>
              <a:rPr sz="2000" b="1" spc="110" dirty="0">
                <a:solidFill>
                  <a:srgbClr val="0E0E0E"/>
                </a:solidFill>
                <a:latin typeface="楷体"/>
                <a:cs typeface="楷体"/>
              </a:rPr>
              <a:t>0年，</a:t>
            </a:r>
            <a:r>
              <a:rPr sz="2000" b="1" spc="100" dirty="0">
                <a:solidFill>
                  <a:srgbClr val="0E0E0E"/>
                </a:solidFill>
                <a:latin typeface="楷体"/>
                <a:cs typeface="楷体"/>
              </a:rPr>
              <a:t>将</a:t>
            </a:r>
            <a:r>
              <a:rPr sz="2000" b="1" spc="110" dirty="0">
                <a:solidFill>
                  <a:srgbClr val="0E0E0E"/>
                </a:solidFill>
                <a:latin typeface="楷体"/>
                <a:cs typeface="楷体"/>
              </a:rPr>
              <a:t>学</a:t>
            </a:r>
            <a:r>
              <a:rPr sz="2000" b="1" spc="95" dirty="0">
                <a:solidFill>
                  <a:srgbClr val="0E0E0E"/>
                </a:solidFill>
                <a:latin typeface="楷体"/>
                <a:cs typeface="楷体"/>
              </a:rPr>
              <a:t>术</a:t>
            </a:r>
            <a:r>
              <a:rPr sz="2000" b="1" spc="110" dirty="0">
                <a:solidFill>
                  <a:srgbClr val="0E0E0E"/>
                </a:solidFill>
                <a:latin typeface="楷体"/>
                <a:cs typeface="楷体"/>
              </a:rPr>
              <a:t>研</a:t>
            </a:r>
            <a:r>
              <a:rPr sz="2000" b="1" spc="95" dirty="0">
                <a:solidFill>
                  <a:srgbClr val="0E0E0E"/>
                </a:solidFill>
                <a:latin typeface="楷体"/>
                <a:cs typeface="楷体"/>
              </a:rPr>
              <a:t>究融</a:t>
            </a:r>
            <a:r>
              <a:rPr sz="2000" b="1" spc="110" dirty="0">
                <a:solidFill>
                  <a:srgbClr val="0E0E0E"/>
                </a:solidFill>
                <a:latin typeface="楷体"/>
                <a:cs typeface="楷体"/>
              </a:rPr>
              <a:t>入</a:t>
            </a:r>
            <a:r>
              <a:rPr sz="2000" b="1" spc="95" dirty="0">
                <a:solidFill>
                  <a:srgbClr val="0E0E0E"/>
                </a:solidFill>
                <a:latin typeface="楷体"/>
                <a:cs typeface="楷体"/>
              </a:rPr>
              <a:t>大</a:t>
            </a:r>
            <a:r>
              <a:rPr sz="2000" b="1" spc="120" dirty="0">
                <a:solidFill>
                  <a:srgbClr val="0E0E0E"/>
                </a:solidFill>
                <a:latin typeface="楷体"/>
                <a:cs typeface="楷体"/>
              </a:rPr>
              <a:t>学</a:t>
            </a:r>
            <a:r>
              <a:rPr sz="2000" b="1" spc="-5" dirty="0">
                <a:solidFill>
                  <a:srgbClr val="0E0E0E"/>
                </a:solidFill>
                <a:latin typeface="楷体"/>
                <a:cs typeface="楷体"/>
              </a:rPr>
              <a:t>， </a:t>
            </a:r>
            <a:r>
              <a:rPr sz="2000" b="1" spc="5" dirty="0">
                <a:solidFill>
                  <a:srgbClr val="0E0E0E"/>
                </a:solidFill>
                <a:latin typeface="楷体"/>
                <a:cs typeface="楷体"/>
              </a:rPr>
              <a:t>将高端人才培养和科学研究融为一体 的新模式</a:t>
            </a:r>
            <a:r>
              <a:rPr sz="2000" b="1" spc="-5" dirty="0">
                <a:solidFill>
                  <a:srgbClr val="0E0E0E"/>
                </a:solidFill>
                <a:latin typeface="楷体"/>
                <a:cs typeface="楷体"/>
              </a:rPr>
              <a:t>。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sz="half" idx="2"/>
          </p:nvPr>
        </p:nvSpPr>
        <p:spPr>
          <a:xfrm>
            <a:off x="770941" y="1348288"/>
            <a:ext cx="4026535" cy="4124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02590" indent="354965" algn="just">
              <a:lnSpc>
                <a:spcPct val="150000"/>
              </a:lnSpc>
              <a:spcBef>
                <a:spcPts val="105"/>
              </a:spcBef>
            </a:pPr>
            <a:r>
              <a:rPr spc="135" dirty="0"/>
              <a:t>美</a:t>
            </a:r>
            <a:r>
              <a:rPr spc="125" dirty="0"/>
              <a:t>国的</a:t>
            </a:r>
            <a:r>
              <a:rPr spc="135" dirty="0"/>
              <a:t>高</a:t>
            </a:r>
            <a:r>
              <a:rPr spc="125" dirty="0"/>
              <a:t>等</a:t>
            </a:r>
            <a:r>
              <a:rPr spc="135" dirty="0"/>
              <a:t>教</a:t>
            </a:r>
            <a:r>
              <a:rPr spc="125" dirty="0"/>
              <a:t>育</a:t>
            </a:r>
            <a:r>
              <a:rPr spc="130" dirty="0"/>
              <a:t>自</a:t>
            </a:r>
            <a:r>
              <a:rPr spc="-5" dirty="0"/>
              <a:t>2</a:t>
            </a:r>
            <a:r>
              <a:rPr spc="130" dirty="0"/>
              <a:t>0</a:t>
            </a:r>
            <a:r>
              <a:rPr spc="120" dirty="0"/>
              <a:t>世</a:t>
            </a:r>
            <a:r>
              <a:rPr spc="135" dirty="0"/>
              <a:t>纪</a:t>
            </a:r>
            <a:r>
              <a:rPr spc="-5" dirty="0"/>
              <a:t>中 </a:t>
            </a:r>
            <a:r>
              <a:rPr spc="15" dirty="0"/>
              <a:t>叶开</a:t>
            </a:r>
            <a:r>
              <a:rPr spc="20" dirty="0"/>
              <a:t>始</a:t>
            </a:r>
            <a:r>
              <a:rPr spc="15" dirty="0"/>
              <a:t>，已</a:t>
            </a:r>
            <a:r>
              <a:rPr spc="5" dirty="0"/>
              <a:t>经</a:t>
            </a:r>
            <a:r>
              <a:rPr spc="15" dirty="0"/>
              <a:t>全面超越英</a:t>
            </a:r>
            <a:r>
              <a:rPr spc="5" dirty="0"/>
              <a:t>国</a:t>
            </a:r>
            <a:r>
              <a:rPr spc="15" dirty="0"/>
              <a:t>和</a:t>
            </a:r>
            <a:r>
              <a:rPr spc="-5" dirty="0"/>
              <a:t>德 </a:t>
            </a:r>
            <a:r>
              <a:rPr spc="15" dirty="0"/>
              <a:t>国</a:t>
            </a:r>
            <a:r>
              <a:rPr spc="20" dirty="0"/>
              <a:t>，</a:t>
            </a:r>
            <a:r>
              <a:rPr spc="15" dirty="0"/>
              <a:t>成为全</a:t>
            </a:r>
            <a:r>
              <a:rPr spc="5" dirty="0"/>
              <a:t>球</a:t>
            </a:r>
            <a:r>
              <a:rPr spc="15" dirty="0"/>
              <a:t>霸主奠定了</a:t>
            </a:r>
            <a:r>
              <a:rPr spc="5" dirty="0"/>
              <a:t>基</a:t>
            </a:r>
            <a:r>
              <a:rPr spc="40" dirty="0"/>
              <a:t>础</a:t>
            </a:r>
            <a:r>
              <a:rPr spc="-5" dirty="0"/>
              <a:t>， </a:t>
            </a:r>
            <a:r>
              <a:rPr dirty="0"/>
              <a:t>这种优势</a:t>
            </a:r>
            <a:r>
              <a:rPr spc="-5" dirty="0"/>
              <a:t>持续发</a:t>
            </a:r>
            <a:r>
              <a:rPr spc="5" dirty="0"/>
              <a:t>力</a:t>
            </a:r>
            <a:r>
              <a:rPr dirty="0"/>
              <a:t>保持</a:t>
            </a:r>
            <a:r>
              <a:rPr spc="-5" dirty="0"/>
              <a:t>至</a:t>
            </a:r>
            <a:r>
              <a:rPr spc="5" dirty="0"/>
              <a:t>今</a:t>
            </a:r>
            <a:r>
              <a:rPr spc="-5" dirty="0"/>
              <a:t>。</a:t>
            </a: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lang="zh-CN" altLang="en-US" sz="2450" dirty="0"/>
          </a:p>
          <a:p>
            <a:pPr marL="1350645">
              <a:lnSpc>
                <a:spcPct val="100000"/>
              </a:lnSpc>
            </a:pPr>
            <a:r>
              <a:rPr lang="zh-CN" altLang="en-US" sz="2800" b="0" spc="-5" dirty="0">
                <a:solidFill>
                  <a:srgbClr val="FF0000"/>
                </a:solidFill>
                <a:latin typeface="黑体"/>
                <a:cs typeface="黑体"/>
              </a:rPr>
              <a:t>结</a:t>
            </a:r>
            <a:r>
              <a:rPr lang="zh-CN" altLang="en-US" sz="2800" b="0" spc="-15" dirty="0">
                <a:solidFill>
                  <a:srgbClr val="FF0000"/>
                </a:solidFill>
                <a:latin typeface="黑体"/>
                <a:cs typeface="黑体"/>
              </a:rPr>
              <a:t> </a:t>
            </a:r>
            <a:r>
              <a:rPr lang="zh-CN" altLang="en-US" sz="2800" b="0" spc="-5" dirty="0">
                <a:solidFill>
                  <a:srgbClr val="FF0000"/>
                </a:solidFill>
                <a:latin typeface="黑体"/>
                <a:cs typeface="黑体"/>
              </a:rPr>
              <a:t>论 ：</a:t>
            </a:r>
          </a:p>
          <a:p>
            <a:pPr marL="354965" indent="-342900">
              <a:lnSpc>
                <a:spcPct val="100000"/>
              </a:lnSpc>
              <a:spcBef>
                <a:spcPts val="940"/>
              </a:spcBef>
              <a:buFont typeface="Wingdings"/>
              <a:buChar char=""/>
              <a:tabLst>
                <a:tab pos="355600" algn="l"/>
              </a:tabLst>
            </a:pPr>
            <a:r>
              <a:rPr lang="zh-CN" altLang="en-US" sz="2400" b="0" dirty="0">
                <a:solidFill>
                  <a:srgbClr val="1556AD"/>
                </a:solidFill>
                <a:latin typeface="黑体"/>
                <a:cs typeface="黑体"/>
              </a:rPr>
              <a:t>经济解决今天的问题</a:t>
            </a:r>
            <a:endParaRPr lang="zh-CN" altLang="en-US" sz="2400" dirty="0">
              <a:latin typeface="黑体"/>
              <a:cs typeface="黑体"/>
            </a:endParaRPr>
          </a:p>
          <a:p>
            <a:pPr marL="354965" indent="-342900">
              <a:lnSpc>
                <a:spcPct val="100000"/>
              </a:lnSpc>
              <a:spcBef>
                <a:spcPts val="865"/>
              </a:spcBef>
              <a:buFont typeface="Wingdings"/>
              <a:buChar char=""/>
              <a:tabLst>
                <a:tab pos="355600" algn="l"/>
              </a:tabLst>
            </a:pPr>
            <a:r>
              <a:rPr lang="zh-CN" altLang="en-US" sz="2400" b="0" dirty="0">
                <a:solidFill>
                  <a:srgbClr val="1556AD"/>
                </a:solidFill>
                <a:latin typeface="黑体"/>
                <a:cs typeface="黑体"/>
              </a:rPr>
              <a:t>科技解决明天的问题</a:t>
            </a:r>
            <a:endParaRPr lang="zh-CN" altLang="en-US" sz="2400" dirty="0">
              <a:latin typeface="黑体"/>
              <a:cs typeface="黑体"/>
            </a:endParaRPr>
          </a:p>
          <a:p>
            <a:pPr marL="354965" indent="-342900">
              <a:lnSpc>
                <a:spcPct val="100000"/>
              </a:lnSpc>
              <a:spcBef>
                <a:spcPts val="865"/>
              </a:spcBef>
              <a:buFont typeface="Wingdings"/>
              <a:buChar char=""/>
              <a:tabLst>
                <a:tab pos="355600" algn="l"/>
              </a:tabLst>
            </a:pPr>
            <a:r>
              <a:rPr lang="zh-CN" altLang="en-US" sz="2400" b="0" dirty="0">
                <a:solidFill>
                  <a:srgbClr val="1556AD"/>
                </a:solidFill>
                <a:latin typeface="黑体"/>
                <a:cs typeface="黑体"/>
              </a:rPr>
              <a:t>教育才是解决后天的问</a:t>
            </a:r>
            <a:r>
              <a:rPr lang="zh-CN" altLang="en-US" sz="2400" b="0" spc="-20" dirty="0">
                <a:solidFill>
                  <a:srgbClr val="1556AD"/>
                </a:solidFill>
                <a:latin typeface="黑体"/>
                <a:cs typeface="黑体"/>
              </a:rPr>
              <a:t>题</a:t>
            </a:r>
            <a:r>
              <a:rPr lang="zh-CN" altLang="en-US" sz="2400" b="0" dirty="0">
                <a:solidFill>
                  <a:srgbClr val="1556AD"/>
                </a:solidFill>
                <a:latin typeface="黑体"/>
                <a:cs typeface="黑体"/>
              </a:rPr>
              <a:t>！</a:t>
            </a:r>
            <a:endParaRPr lang="zh-CN" altLang="en-US" sz="24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789176"/>
            <a:ext cx="12192000" cy="5069205"/>
            <a:chOff x="0" y="1789176"/>
            <a:chExt cx="12192000" cy="506920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4819" y="1789176"/>
              <a:ext cx="3086100" cy="622300"/>
            </a:xfrm>
            <a:custGeom>
              <a:avLst/>
              <a:gdLst/>
              <a:ahLst/>
              <a:cxnLst/>
              <a:rect l="l" t="t" r="r" b="b"/>
              <a:pathLst>
                <a:path w="3086100" h="622300">
                  <a:moveTo>
                    <a:pt x="2001774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086100" y="616585"/>
                  </a:lnTo>
                  <a:lnTo>
                    <a:pt x="200177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29684" y="1807464"/>
              <a:ext cx="3019425" cy="623570"/>
            </a:xfrm>
            <a:custGeom>
              <a:avLst/>
              <a:gdLst/>
              <a:ahLst/>
              <a:cxnLst/>
              <a:rect l="l" t="t" r="r" b="b"/>
              <a:pathLst>
                <a:path w="3019425" h="623569">
                  <a:moveTo>
                    <a:pt x="1958339" y="0"/>
                  </a:moveTo>
                  <a:lnTo>
                    <a:pt x="0" y="0"/>
                  </a:lnTo>
                  <a:lnTo>
                    <a:pt x="0" y="623315"/>
                  </a:lnTo>
                  <a:lnTo>
                    <a:pt x="3019043" y="618109"/>
                  </a:lnTo>
                  <a:lnTo>
                    <a:pt x="1958339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0" y="696249"/>
            <a:ext cx="748665" cy="25971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216408"/>
            <a:ext cx="748665" cy="480059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12607" y="1807464"/>
            <a:ext cx="3232785" cy="623570"/>
          </a:xfrm>
          <a:custGeom>
            <a:avLst/>
            <a:gdLst/>
            <a:ahLst/>
            <a:cxnLst/>
            <a:rect l="l" t="t" r="r" b="b"/>
            <a:pathLst>
              <a:path w="3232784" h="623569">
                <a:moveTo>
                  <a:pt x="2096643" y="0"/>
                </a:moveTo>
                <a:lnTo>
                  <a:pt x="0" y="0"/>
                </a:lnTo>
                <a:lnTo>
                  <a:pt x="0" y="623315"/>
                </a:lnTo>
                <a:lnTo>
                  <a:pt x="3232404" y="618109"/>
                </a:lnTo>
                <a:lnTo>
                  <a:pt x="2096643" y="0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40369" y="1946529"/>
            <a:ext cx="23272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未来专业</a:t>
            </a:r>
            <a:r>
              <a:rPr sz="2000" b="1" spc="-5" dirty="0">
                <a:solidFill>
                  <a:srgbClr val="FFFFFF"/>
                </a:solidFill>
                <a:latin typeface="黑体"/>
                <a:cs typeface="黑体"/>
              </a:rPr>
              <a:t>，引</a:t>
            </a: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领探索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336" y="1964563"/>
            <a:ext cx="2316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微软雅黑"/>
                <a:cs typeface="微软雅黑"/>
              </a:rPr>
              <a:t>传统专业，转型升级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6711" y="1984375"/>
            <a:ext cx="2316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2E5496"/>
                </a:solidFill>
                <a:latin typeface="微软雅黑"/>
                <a:cs typeface="微软雅黑"/>
              </a:rPr>
              <a:t>现有专业，交叉融合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3276" y="2634742"/>
            <a:ext cx="23241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006FC0"/>
                </a:solidFill>
                <a:latin typeface="黑体"/>
                <a:cs typeface="黑体"/>
              </a:rPr>
              <a:t>行业新标</a:t>
            </a:r>
            <a:r>
              <a:rPr sz="2000" b="1" spc="-5" dirty="0">
                <a:solidFill>
                  <a:srgbClr val="006FC0"/>
                </a:solidFill>
                <a:latin typeface="黑体"/>
                <a:cs typeface="黑体"/>
              </a:rPr>
              <a:t>准、</a:t>
            </a:r>
            <a:r>
              <a:rPr sz="2000" b="1" spc="5" dirty="0">
                <a:solidFill>
                  <a:srgbClr val="006FC0"/>
                </a:solidFill>
                <a:latin typeface="黑体"/>
                <a:cs typeface="黑体"/>
              </a:rPr>
              <a:t>新需</a:t>
            </a:r>
            <a:r>
              <a:rPr sz="2000" b="1" spc="-5" dirty="0">
                <a:solidFill>
                  <a:srgbClr val="006FC0"/>
                </a:solidFill>
                <a:latin typeface="黑体"/>
                <a:cs typeface="黑体"/>
              </a:rPr>
              <a:t>求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49444" y="2649474"/>
            <a:ext cx="20681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006FC0"/>
                </a:solidFill>
                <a:latin typeface="黑体"/>
                <a:cs typeface="黑体"/>
              </a:rPr>
              <a:t>新场景、</a:t>
            </a:r>
            <a:r>
              <a:rPr sz="2000" b="1" spc="-5" dirty="0">
                <a:solidFill>
                  <a:srgbClr val="006FC0"/>
                </a:solidFill>
                <a:latin typeface="黑体"/>
                <a:cs typeface="黑体"/>
              </a:rPr>
              <a:t>跨界</a:t>
            </a:r>
            <a:r>
              <a:rPr sz="2000" b="1" spc="5" dirty="0">
                <a:solidFill>
                  <a:srgbClr val="006FC0"/>
                </a:solidFill>
                <a:latin typeface="黑体"/>
                <a:cs typeface="黑体"/>
              </a:rPr>
              <a:t>融</a:t>
            </a:r>
            <a:r>
              <a:rPr sz="2000" b="1" spc="-5" dirty="0">
                <a:solidFill>
                  <a:srgbClr val="006FC0"/>
                </a:solidFill>
                <a:latin typeface="黑体"/>
                <a:cs typeface="黑体"/>
              </a:rPr>
              <a:t>合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11718" y="2671699"/>
            <a:ext cx="2836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006FC0"/>
                </a:solidFill>
                <a:latin typeface="黑体"/>
                <a:cs typeface="黑体"/>
              </a:rPr>
              <a:t>新事物、</a:t>
            </a:r>
            <a:r>
              <a:rPr sz="2000" b="1" spc="-15" dirty="0">
                <a:solidFill>
                  <a:srgbClr val="006FC0"/>
                </a:solidFill>
                <a:latin typeface="黑体"/>
                <a:cs typeface="黑体"/>
              </a:rPr>
              <a:t>新</a:t>
            </a:r>
            <a:r>
              <a:rPr sz="2000" b="1" spc="-5" dirty="0">
                <a:solidFill>
                  <a:srgbClr val="006FC0"/>
                </a:solidFill>
                <a:latin typeface="黑体"/>
                <a:cs typeface="黑体"/>
              </a:rPr>
              <a:t>概</a:t>
            </a:r>
            <a:r>
              <a:rPr sz="2000" b="1" spc="5" dirty="0">
                <a:solidFill>
                  <a:srgbClr val="006FC0"/>
                </a:solidFill>
                <a:latin typeface="黑体"/>
                <a:cs typeface="黑体"/>
              </a:rPr>
              <a:t>念、新观</a:t>
            </a:r>
            <a:r>
              <a:rPr sz="2000" b="1" spc="-5" dirty="0">
                <a:solidFill>
                  <a:srgbClr val="006FC0"/>
                </a:solidFill>
                <a:latin typeface="黑体"/>
                <a:cs typeface="黑体"/>
              </a:rPr>
              <a:t>点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16985" y="1970659"/>
            <a:ext cx="716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黑体"/>
                <a:cs typeface="黑体"/>
              </a:rPr>
              <a:t>前沿性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63842" y="1878838"/>
            <a:ext cx="71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黑体"/>
                <a:cs typeface="黑体"/>
              </a:rPr>
              <a:t>革命性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99114" y="1990471"/>
            <a:ext cx="716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0000"/>
                </a:solidFill>
                <a:latin typeface="黑体"/>
                <a:cs typeface="黑体"/>
              </a:rPr>
              <a:t>颠覆性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93419" y="3939540"/>
            <a:ext cx="1594485" cy="575310"/>
            <a:chOff x="693419" y="3939540"/>
            <a:chExt cx="1594485" cy="575310"/>
          </a:xfrm>
        </p:grpSpPr>
        <p:sp>
          <p:nvSpPr>
            <p:cNvPr id="22" name="object 22"/>
            <p:cNvSpPr/>
            <p:nvPr/>
          </p:nvSpPr>
          <p:spPr>
            <a:xfrm>
              <a:off x="693419" y="3939540"/>
              <a:ext cx="1594485" cy="515620"/>
            </a:xfrm>
            <a:custGeom>
              <a:avLst/>
              <a:gdLst/>
              <a:ahLst/>
              <a:cxnLst/>
              <a:rect l="l" t="t" r="r" b="b"/>
              <a:pathLst>
                <a:path w="1594485" h="515620">
                  <a:moveTo>
                    <a:pt x="1594104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1594104" y="515112"/>
                  </a:lnTo>
                  <a:lnTo>
                    <a:pt x="159410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387" y="3947160"/>
              <a:ext cx="1361694" cy="56768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93419" y="3939540"/>
            <a:ext cx="1594485" cy="5156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790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智能制造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9067" y="3939540"/>
            <a:ext cx="1686306" cy="52654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579877" y="4025900"/>
            <a:ext cx="140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黑体"/>
                <a:cs typeface="黑体"/>
              </a:rPr>
              <a:t>新能源与动力</a:t>
            </a:r>
            <a:endParaRPr sz="1800">
              <a:latin typeface="黑体"/>
              <a:cs typeface="黑体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7512" y="4672584"/>
            <a:ext cx="1617726" cy="60579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15136" y="4790059"/>
            <a:ext cx="1305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FF"/>
                </a:solidFill>
                <a:latin typeface="黑体"/>
                <a:cs typeface="黑体"/>
              </a:rPr>
              <a:t>能源互联网</a:t>
            </a:r>
            <a:endParaRPr sz="2000">
              <a:latin typeface="黑体"/>
              <a:cs typeface="黑体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56688" y="4672584"/>
            <a:ext cx="1594485" cy="574675"/>
            <a:chOff x="2456688" y="4672584"/>
            <a:chExt cx="1594485" cy="574675"/>
          </a:xfrm>
        </p:grpSpPr>
        <p:sp>
          <p:nvSpPr>
            <p:cNvPr id="30" name="object 30"/>
            <p:cNvSpPr/>
            <p:nvPr/>
          </p:nvSpPr>
          <p:spPr>
            <a:xfrm>
              <a:off x="2456688" y="4672584"/>
              <a:ext cx="1594485" cy="574675"/>
            </a:xfrm>
            <a:custGeom>
              <a:avLst/>
              <a:gdLst/>
              <a:ahLst/>
              <a:cxnLst/>
              <a:rect l="l" t="t" r="r" b="b"/>
              <a:pathLst>
                <a:path w="1594485" h="574675">
                  <a:moveTo>
                    <a:pt x="1594103" y="0"/>
                  </a:moveTo>
                  <a:lnTo>
                    <a:pt x="0" y="0"/>
                  </a:lnTo>
                  <a:lnTo>
                    <a:pt x="0" y="574548"/>
                  </a:lnTo>
                  <a:lnTo>
                    <a:pt x="1594103" y="574548"/>
                  </a:lnTo>
                  <a:lnTo>
                    <a:pt x="15941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34412" y="4733556"/>
              <a:ext cx="1456182" cy="51128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456688" y="4672584"/>
            <a:ext cx="1594485" cy="57467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1145"/>
              </a:spcBef>
            </a:pPr>
            <a:r>
              <a:rPr sz="1800" b="1" dirty="0">
                <a:solidFill>
                  <a:srgbClr val="FFFFFF"/>
                </a:solidFill>
                <a:latin typeface="黑体"/>
                <a:cs typeface="黑体"/>
              </a:rPr>
              <a:t>工业智能化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3900" y="3041916"/>
            <a:ext cx="2784475" cy="706755"/>
            <a:chOff x="4533900" y="3041916"/>
            <a:chExt cx="2784475" cy="706755"/>
          </a:xfrm>
        </p:grpSpPr>
        <p:sp>
          <p:nvSpPr>
            <p:cNvPr id="34" name="object 34"/>
            <p:cNvSpPr/>
            <p:nvPr/>
          </p:nvSpPr>
          <p:spPr>
            <a:xfrm>
              <a:off x="4533900" y="3110483"/>
              <a:ext cx="2784475" cy="528955"/>
            </a:xfrm>
            <a:custGeom>
              <a:avLst/>
              <a:gdLst/>
              <a:ahLst/>
              <a:cxnLst/>
              <a:rect l="l" t="t" r="r" b="b"/>
              <a:pathLst>
                <a:path w="2784475" h="528954">
                  <a:moveTo>
                    <a:pt x="2784348" y="0"/>
                  </a:moveTo>
                  <a:lnTo>
                    <a:pt x="0" y="0"/>
                  </a:lnTo>
                  <a:lnTo>
                    <a:pt x="0" y="528827"/>
                  </a:lnTo>
                  <a:lnTo>
                    <a:pt x="2784348" y="528827"/>
                  </a:lnTo>
                  <a:lnTo>
                    <a:pt x="2784348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0283" y="3041916"/>
              <a:ext cx="1226058" cy="5112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3811" y="3336023"/>
              <a:ext cx="419849" cy="39853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5167" y="3349739"/>
              <a:ext cx="793241" cy="39853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9903" y="3336023"/>
              <a:ext cx="419849" cy="398538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452617" y="3113023"/>
            <a:ext cx="946150" cy="51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黑体"/>
                <a:cs typeface="黑体"/>
              </a:rPr>
              <a:t>人工智能</a:t>
            </a:r>
            <a:endParaRPr sz="1800">
              <a:latin typeface="黑体"/>
              <a:cs typeface="黑体"/>
            </a:endParaRPr>
          </a:p>
          <a:p>
            <a:pPr marL="13970">
              <a:lnSpc>
                <a:spcPct val="100000"/>
              </a:lnSpc>
              <a:spcBef>
                <a:spcPts val="15"/>
              </a:spcBef>
            </a:pPr>
            <a:r>
              <a:rPr sz="1400" b="1" spc="5" dirty="0">
                <a:solidFill>
                  <a:srgbClr val="2E5496"/>
                </a:solidFill>
                <a:latin typeface="黑体"/>
                <a:cs typeface="黑体"/>
              </a:rPr>
              <a:t>（</a:t>
            </a:r>
            <a:r>
              <a:rPr sz="1400" b="1" spc="5" dirty="0">
                <a:solidFill>
                  <a:srgbClr val="2E5496"/>
                </a:solidFill>
                <a:latin typeface="微软雅黑"/>
                <a:cs typeface="微软雅黑"/>
              </a:rPr>
              <a:t>AI </a:t>
            </a:r>
            <a:r>
              <a:rPr sz="1400" b="1" dirty="0">
                <a:solidFill>
                  <a:srgbClr val="2E5496"/>
                </a:solidFill>
                <a:latin typeface="微软雅黑"/>
                <a:cs typeface="微软雅黑"/>
              </a:rPr>
              <a:t>+</a:t>
            </a:r>
            <a:r>
              <a:rPr sz="1400" b="1" spc="-145" dirty="0">
                <a:solidFill>
                  <a:srgbClr val="2E5496"/>
                </a:solidFill>
                <a:latin typeface="微软雅黑"/>
                <a:cs typeface="微软雅黑"/>
              </a:rPr>
              <a:t> </a:t>
            </a:r>
            <a:r>
              <a:rPr sz="1400" b="1" dirty="0">
                <a:solidFill>
                  <a:srgbClr val="2E5496"/>
                </a:solidFill>
                <a:latin typeface="微软雅黑"/>
                <a:cs typeface="微软雅黑"/>
              </a:rPr>
              <a:t>X</a:t>
            </a:r>
            <a:r>
              <a:rPr sz="1400" b="1" dirty="0">
                <a:solidFill>
                  <a:srgbClr val="2E5496"/>
                </a:solidFill>
                <a:latin typeface="黑体"/>
                <a:cs typeface="黑体"/>
              </a:rPr>
              <a:t>）</a:t>
            </a:r>
            <a:endParaRPr sz="1400">
              <a:latin typeface="黑体"/>
              <a:cs typeface="黑体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538471" y="3678948"/>
            <a:ext cx="2780030" cy="906144"/>
            <a:chOff x="4538471" y="3678948"/>
            <a:chExt cx="2780030" cy="906144"/>
          </a:xfrm>
        </p:grpSpPr>
        <p:sp>
          <p:nvSpPr>
            <p:cNvPr id="41" name="object 41"/>
            <p:cNvSpPr/>
            <p:nvPr/>
          </p:nvSpPr>
          <p:spPr>
            <a:xfrm>
              <a:off x="4538471" y="3744467"/>
              <a:ext cx="2780030" cy="748665"/>
            </a:xfrm>
            <a:custGeom>
              <a:avLst/>
              <a:gdLst/>
              <a:ahLst/>
              <a:cxnLst/>
              <a:rect l="l" t="t" r="r" b="b"/>
              <a:pathLst>
                <a:path w="2780029" h="748664">
                  <a:moveTo>
                    <a:pt x="2779776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2779776" y="748284"/>
                  </a:lnTo>
                  <a:lnTo>
                    <a:pt x="2779776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8907" y="3678948"/>
              <a:ext cx="1916430" cy="5112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70475" y="3980700"/>
              <a:ext cx="2730246" cy="4015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5399" y="4186415"/>
              <a:ext cx="1660398" cy="39853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672076" y="3749802"/>
            <a:ext cx="2515870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黑体"/>
                <a:cs typeface="黑体"/>
              </a:rPr>
              <a:t>储能科学与工程</a:t>
            </a:r>
            <a:endParaRPr sz="1800">
              <a:latin typeface="黑体"/>
              <a:cs typeface="黑体"/>
            </a:endParaRPr>
          </a:p>
          <a:p>
            <a:pPr marL="12700" marR="5080" algn="ctr">
              <a:lnSpc>
                <a:spcPts val="1610"/>
              </a:lnSpc>
              <a:spcBef>
                <a:spcPts val="200"/>
              </a:spcBef>
            </a:pP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（能动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，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电气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，物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理，化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学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，材 料，电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子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，控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制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）</a:t>
            </a:r>
            <a:endParaRPr sz="1400">
              <a:latin typeface="黑体"/>
              <a:cs typeface="黑体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533900" y="4494288"/>
            <a:ext cx="2804160" cy="692785"/>
            <a:chOff x="4533900" y="4494288"/>
            <a:chExt cx="2804160" cy="692785"/>
          </a:xfrm>
        </p:grpSpPr>
        <p:sp>
          <p:nvSpPr>
            <p:cNvPr id="47" name="object 47"/>
            <p:cNvSpPr/>
            <p:nvPr/>
          </p:nvSpPr>
          <p:spPr>
            <a:xfrm>
              <a:off x="4533900" y="4585716"/>
              <a:ext cx="2804160" cy="481965"/>
            </a:xfrm>
            <a:custGeom>
              <a:avLst/>
              <a:gdLst/>
              <a:ahLst/>
              <a:cxnLst/>
              <a:rect l="l" t="t" r="r" b="b"/>
              <a:pathLst>
                <a:path w="2804159" h="481964">
                  <a:moveTo>
                    <a:pt x="2804159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2804159" y="481584"/>
                  </a:lnTo>
                  <a:lnTo>
                    <a:pt x="2804159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0951" y="4494288"/>
              <a:ext cx="1226057" cy="5112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4795" y="4788395"/>
              <a:ext cx="2193798" cy="39853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945126" y="4564760"/>
            <a:ext cx="1982470" cy="51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黑体"/>
                <a:cs typeface="黑体"/>
              </a:rPr>
              <a:t>智能制造</a:t>
            </a:r>
            <a:endParaRPr sz="18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（机械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、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计算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机，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材料）</a:t>
            </a:r>
            <a:endParaRPr sz="1400">
              <a:latin typeface="黑体"/>
              <a:cs typeface="黑体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456688" y="5512308"/>
            <a:ext cx="1594485" cy="418465"/>
            <a:chOff x="2456688" y="5512308"/>
            <a:chExt cx="1594485" cy="418465"/>
          </a:xfrm>
        </p:grpSpPr>
        <p:sp>
          <p:nvSpPr>
            <p:cNvPr id="52" name="object 52"/>
            <p:cNvSpPr/>
            <p:nvPr/>
          </p:nvSpPr>
          <p:spPr>
            <a:xfrm>
              <a:off x="2456688" y="5512308"/>
              <a:ext cx="1594485" cy="396240"/>
            </a:xfrm>
            <a:custGeom>
              <a:avLst/>
              <a:gdLst/>
              <a:ahLst/>
              <a:cxnLst/>
              <a:rect l="l" t="t" r="r" b="b"/>
              <a:pathLst>
                <a:path w="1594485" h="396239">
                  <a:moveTo>
                    <a:pt x="1594103" y="0"/>
                  </a:moveTo>
                  <a:lnTo>
                    <a:pt x="0" y="0"/>
                  </a:lnTo>
                  <a:lnTo>
                    <a:pt x="0" y="396240"/>
                  </a:lnTo>
                  <a:lnTo>
                    <a:pt x="1594103" y="396240"/>
                  </a:lnTo>
                  <a:lnTo>
                    <a:pt x="1594103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71928" y="5547360"/>
              <a:ext cx="1383029" cy="37110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1691" y="5559552"/>
              <a:ext cx="346697" cy="37110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55136" y="5559552"/>
              <a:ext cx="294893" cy="371106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456688" y="5512308"/>
            <a:ext cx="1594485" cy="39624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760"/>
              </a:spcBef>
            </a:pPr>
            <a:r>
              <a:rPr sz="1300" b="1" dirty="0">
                <a:solidFill>
                  <a:srgbClr val="FFFFFF"/>
                </a:solidFill>
                <a:latin typeface="黑体"/>
                <a:cs typeface="黑体"/>
              </a:rPr>
              <a:t>控制科学与</a:t>
            </a:r>
            <a:r>
              <a:rPr sz="1300" b="1" spc="-10" dirty="0">
                <a:solidFill>
                  <a:srgbClr val="FFFFFF"/>
                </a:solidFill>
                <a:latin typeface="黑体"/>
                <a:cs typeface="黑体"/>
              </a:rPr>
              <a:t>工</a:t>
            </a:r>
            <a:r>
              <a:rPr sz="1300" b="1" dirty="0">
                <a:solidFill>
                  <a:srgbClr val="FFFFFF"/>
                </a:solidFill>
                <a:latin typeface="黑体"/>
                <a:cs typeface="黑体"/>
              </a:rPr>
              <a:t>程</a:t>
            </a:r>
            <a:r>
              <a:rPr sz="1300" b="1" spc="-5" dirty="0">
                <a:solidFill>
                  <a:srgbClr val="FFFFFF"/>
                </a:solidFill>
                <a:latin typeface="微软雅黑"/>
                <a:cs typeface="微软雅黑"/>
              </a:rPr>
              <a:t>A-</a:t>
            </a:r>
            <a:endParaRPr sz="1300">
              <a:latin typeface="微软雅黑"/>
              <a:cs typeface="微软雅黑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70559" y="5483352"/>
            <a:ext cx="1592580" cy="527050"/>
            <a:chOff x="670559" y="5483352"/>
            <a:chExt cx="1592580" cy="527050"/>
          </a:xfrm>
        </p:grpSpPr>
        <p:sp>
          <p:nvSpPr>
            <p:cNvPr id="58" name="object 58"/>
            <p:cNvSpPr/>
            <p:nvPr/>
          </p:nvSpPr>
          <p:spPr>
            <a:xfrm>
              <a:off x="670559" y="5512308"/>
              <a:ext cx="1592580" cy="396240"/>
            </a:xfrm>
            <a:custGeom>
              <a:avLst/>
              <a:gdLst/>
              <a:ahLst/>
              <a:cxnLst/>
              <a:rect l="l" t="t" r="r" b="b"/>
              <a:pathLst>
                <a:path w="1592580" h="396239">
                  <a:moveTo>
                    <a:pt x="1592580" y="0"/>
                  </a:moveTo>
                  <a:lnTo>
                    <a:pt x="0" y="0"/>
                  </a:lnTo>
                  <a:lnTo>
                    <a:pt x="0" y="396240"/>
                  </a:lnTo>
                  <a:lnTo>
                    <a:pt x="1592580" y="396240"/>
                  </a:lnTo>
                  <a:lnTo>
                    <a:pt x="1592580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0371" y="5483352"/>
              <a:ext cx="1226058" cy="51128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10868" y="5498592"/>
              <a:ext cx="651509" cy="511289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821232" y="5555386"/>
            <a:ext cx="1292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黑体"/>
                <a:cs typeface="黑体"/>
              </a:rPr>
              <a:t>电气工程</a:t>
            </a: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A+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94944" y="3198888"/>
            <a:ext cx="1592580" cy="527050"/>
            <a:chOff x="694944" y="3198888"/>
            <a:chExt cx="1592580" cy="527050"/>
          </a:xfrm>
        </p:grpSpPr>
        <p:sp>
          <p:nvSpPr>
            <p:cNvPr id="63" name="object 63"/>
            <p:cNvSpPr/>
            <p:nvPr/>
          </p:nvSpPr>
          <p:spPr>
            <a:xfrm>
              <a:off x="694944" y="3211067"/>
              <a:ext cx="1592580" cy="428625"/>
            </a:xfrm>
            <a:custGeom>
              <a:avLst/>
              <a:gdLst/>
              <a:ahLst/>
              <a:cxnLst/>
              <a:rect l="l" t="t" r="r" b="b"/>
              <a:pathLst>
                <a:path w="1592580" h="428625">
                  <a:moveTo>
                    <a:pt x="1592580" y="0"/>
                  </a:moveTo>
                  <a:lnTo>
                    <a:pt x="0" y="0"/>
                  </a:lnTo>
                  <a:lnTo>
                    <a:pt x="0" y="428243"/>
                  </a:lnTo>
                  <a:lnTo>
                    <a:pt x="1592580" y="428243"/>
                  </a:lnTo>
                  <a:lnTo>
                    <a:pt x="1592580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1624" y="3198888"/>
              <a:ext cx="1226058" cy="51128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2119" y="3214128"/>
              <a:ext cx="477774" cy="511289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932180" y="3269437"/>
            <a:ext cx="1118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黑体"/>
                <a:cs typeface="黑体"/>
              </a:rPr>
              <a:t>机械工程</a:t>
            </a: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A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487167" y="3172955"/>
            <a:ext cx="1592580" cy="572770"/>
            <a:chOff x="2487167" y="3172955"/>
            <a:chExt cx="1592580" cy="572770"/>
          </a:xfrm>
        </p:grpSpPr>
        <p:sp>
          <p:nvSpPr>
            <p:cNvPr id="68" name="object 68"/>
            <p:cNvSpPr/>
            <p:nvPr/>
          </p:nvSpPr>
          <p:spPr>
            <a:xfrm>
              <a:off x="2487167" y="3211068"/>
              <a:ext cx="1592580" cy="428625"/>
            </a:xfrm>
            <a:custGeom>
              <a:avLst/>
              <a:gdLst/>
              <a:ahLst/>
              <a:cxnLst/>
              <a:rect l="l" t="t" r="r" b="b"/>
              <a:pathLst>
                <a:path w="1592579" h="428625">
                  <a:moveTo>
                    <a:pt x="1592580" y="0"/>
                  </a:moveTo>
                  <a:lnTo>
                    <a:pt x="0" y="0"/>
                  </a:lnTo>
                  <a:lnTo>
                    <a:pt x="0" y="428243"/>
                  </a:lnTo>
                  <a:lnTo>
                    <a:pt x="1592580" y="428243"/>
                  </a:lnTo>
                  <a:lnTo>
                    <a:pt x="1592580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19171" y="3172955"/>
              <a:ext cx="1544574" cy="37110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7979" y="3360420"/>
              <a:ext cx="555497" cy="37261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20211" y="3372612"/>
              <a:ext cx="471690" cy="372618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2610357" y="3220973"/>
            <a:ext cx="1346200" cy="41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525"/>
              </a:lnSpc>
              <a:spcBef>
                <a:spcPts val="95"/>
              </a:spcBef>
            </a:pPr>
            <a:r>
              <a:rPr sz="1300" b="1" dirty="0">
                <a:solidFill>
                  <a:srgbClr val="FFFFFF"/>
                </a:solidFill>
                <a:latin typeface="黑体"/>
                <a:cs typeface="黑体"/>
              </a:rPr>
              <a:t>动</a:t>
            </a:r>
            <a:r>
              <a:rPr sz="1300" b="1" spc="-10" dirty="0">
                <a:solidFill>
                  <a:srgbClr val="FFFFFF"/>
                </a:solidFill>
                <a:latin typeface="黑体"/>
                <a:cs typeface="黑体"/>
              </a:rPr>
              <a:t>力工</a:t>
            </a:r>
            <a:r>
              <a:rPr sz="1300" b="1" dirty="0">
                <a:solidFill>
                  <a:srgbClr val="FFFFFF"/>
                </a:solidFill>
                <a:latin typeface="黑体"/>
                <a:cs typeface="黑体"/>
              </a:rPr>
              <a:t>程</a:t>
            </a:r>
            <a:r>
              <a:rPr sz="1300" b="1" spc="-10" dirty="0">
                <a:solidFill>
                  <a:srgbClr val="FFFFFF"/>
                </a:solidFill>
                <a:latin typeface="黑体"/>
                <a:cs typeface="黑体"/>
              </a:rPr>
              <a:t>及工</a:t>
            </a:r>
            <a:r>
              <a:rPr sz="1300" b="1" dirty="0">
                <a:solidFill>
                  <a:srgbClr val="FFFFFF"/>
                </a:solidFill>
                <a:latin typeface="黑体"/>
                <a:cs typeface="黑体"/>
              </a:rPr>
              <a:t>程</a:t>
            </a:r>
            <a:r>
              <a:rPr sz="1300" b="1" spc="-10" dirty="0">
                <a:solidFill>
                  <a:srgbClr val="FFFFFF"/>
                </a:solidFill>
                <a:latin typeface="黑体"/>
                <a:cs typeface="黑体"/>
              </a:rPr>
              <a:t>热</a:t>
            </a:r>
            <a:endParaRPr sz="1300">
              <a:latin typeface="黑体"/>
              <a:cs typeface="黑体"/>
            </a:endParaRPr>
          </a:p>
          <a:p>
            <a:pPr algn="ctr">
              <a:lnSpc>
                <a:spcPts val="1525"/>
              </a:lnSpc>
            </a:pPr>
            <a:r>
              <a:rPr sz="1300" b="1" spc="-5" dirty="0">
                <a:solidFill>
                  <a:srgbClr val="FFFFFF"/>
                </a:solidFill>
                <a:latin typeface="黑体"/>
                <a:cs typeface="黑体"/>
              </a:rPr>
              <a:t>物理</a:t>
            </a:r>
            <a:r>
              <a:rPr sz="1300" b="1" spc="-10" dirty="0">
                <a:solidFill>
                  <a:srgbClr val="FFFFFF"/>
                </a:solidFill>
                <a:latin typeface="微软雅黑"/>
                <a:cs typeface="微软雅黑"/>
              </a:rPr>
              <a:t>A+</a:t>
            </a:r>
            <a:endParaRPr sz="1300">
              <a:latin typeface="微软雅黑"/>
              <a:cs typeface="微软雅黑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328927" y="3686555"/>
            <a:ext cx="323215" cy="213360"/>
          </a:xfrm>
          <a:custGeom>
            <a:avLst/>
            <a:gdLst/>
            <a:ahLst/>
            <a:cxnLst/>
            <a:rect l="l" t="t" r="r" b="b"/>
            <a:pathLst>
              <a:path w="323214" h="213360">
                <a:moveTo>
                  <a:pt x="242315" y="0"/>
                </a:moveTo>
                <a:lnTo>
                  <a:pt x="80772" y="0"/>
                </a:lnTo>
                <a:lnTo>
                  <a:pt x="80772" y="106680"/>
                </a:lnTo>
                <a:lnTo>
                  <a:pt x="0" y="106680"/>
                </a:lnTo>
                <a:lnTo>
                  <a:pt x="161544" y="213360"/>
                </a:lnTo>
                <a:lnTo>
                  <a:pt x="323088" y="106680"/>
                </a:lnTo>
                <a:lnTo>
                  <a:pt x="242315" y="106680"/>
                </a:lnTo>
                <a:lnTo>
                  <a:pt x="24231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087623" y="3678935"/>
            <a:ext cx="323215" cy="213360"/>
          </a:xfrm>
          <a:custGeom>
            <a:avLst/>
            <a:gdLst/>
            <a:ahLst/>
            <a:cxnLst/>
            <a:rect l="l" t="t" r="r" b="b"/>
            <a:pathLst>
              <a:path w="323214" h="213360">
                <a:moveTo>
                  <a:pt x="242315" y="0"/>
                </a:moveTo>
                <a:lnTo>
                  <a:pt x="80771" y="0"/>
                </a:lnTo>
                <a:lnTo>
                  <a:pt x="80771" y="106680"/>
                </a:lnTo>
                <a:lnTo>
                  <a:pt x="0" y="106680"/>
                </a:lnTo>
                <a:lnTo>
                  <a:pt x="161544" y="213359"/>
                </a:lnTo>
                <a:lnTo>
                  <a:pt x="323088" y="106680"/>
                </a:lnTo>
                <a:lnTo>
                  <a:pt x="242315" y="106680"/>
                </a:lnTo>
                <a:lnTo>
                  <a:pt x="24231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7901940" y="3171431"/>
            <a:ext cx="1927860" cy="825500"/>
            <a:chOff x="7901940" y="3171431"/>
            <a:chExt cx="1927860" cy="825500"/>
          </a:xfrm>
        </p:grpSpPr>
        <p:sp>
          <p:nvSpPr>
            <p:cNvPr id="76" name="object 76"/>
            <p:cNvSpPr/>
            <p:nvPr/>
          </p:nvSpPr>
          <p:spPr>
            <a:xfrm>
              <a:off x="7901940" y="3197351"/>
              <a:ext cx="1927860" cy="725805"/>
            </a:xfrm>
            <a:custGeom>
              <a:avLst/>
              <a:gdLst/>
              <a:ahLst/>
              <a:cxnLst/>
              <a:rect l="l" t="t" r="r" b="b"/>
              <a:pathLst>
                <a:path w="1927859" h="725804">
                  <a:moveTo>
                    <a:pt x="1927859" y="0"/>
                  </a:moveTo>
                  <a:lnTo>
                    <a:pt x="0" y="0"/>
                  </a:lnTo>
                  <a:lnTo>
                    <a:pt x="0" y="725424"/>
                  </a:lnTo>
                  <a:lnTo>
                    <a:pt x="1927859" y="725424"/>
                  </a:lnTo>
                  <a:lnTo>
                    <a:pt x="1927859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53756" y="3171431"/>
              <a:ext cx="1838705" cy="39853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52232" y="3392436"/>
              <a:ext cx="1841753" cy="40156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08848" y="3598151"/>
              <a:ext cx="1126998" cy="398538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440308" y="1753997"/>
            <a:ext cx="11552555" cy="4921250"/>
            <a:chOff x="440308" y="1753997"/>
            <a:chExt cx="11552555" cy="4921250"/>
          </a:xfrm>
        </p:grpSpPr>
        <p:sp>
          <p:nvSpPr>
            <p:cNvPr id="81" name="object 81"/>
            <p:cNvSpPr/>
            <p:nvPr/>
          </p:nvSpPr>
          <p:spPr>
            <a:xfrm>
              <a:off x="454913" y="1768602"/>
              <a:ext cx="3865245" cy="4272280"/>
            </a:xfrm>
            <a:custGeom>
              <a:avLst/>
              <a:gdLst/>
              <a:ahLst/>
              <a:cxnLst/>
              <a:rect l="l" t="t" r="r" b="b"/>
              <a:pathLst>
                <a:path w="3865245" h="4272280">
                  <a:moveTo>
                    <a:pt x="0" y="0"/>
                  </a:moveTo>
                  <a:lnTo>
                    <a:pt x="0" y="4271937"/>
                  </a:lnTo>
                </a:path>
                <a:path w="3865245" h="4272280">
                  <a:moveTo>
                    <a:pt x="3864737" y="62484"/>
                  </a:moveTo>
                  <a:lnTo>
                    <a:pt x="3849624" y="4141228"/>
                  </a:lnTo>
                </a:path>
              </a:pathLst>
            </a:custGeom>
            <a:ln w="2895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275588" y="5276087"/>
              <a:ext cx="2085339" cy="212090"/>
            </a:xfrm>
            <a:custGeom>
              <a:avLst/>
              <a:gdLst/>
              <a:ahLst/>
              <a:cxnLst/>
              <a:rect l="l" t="t" r="r" b="b"/>
              <a:pathLst>
                <a:path w="2085339" h="212089">
                  <a:moveTo>
                    <a:pt x="324612" y="105918"/>
                  </a:moveTo>
                  <a:lnTo>
                    <a:pt x="162306" y="0"/>
                  </a:lnTo>
                  <a:lnTo>
                    <a:pt x="0" y="105918"/>
                  </a:lnTo>
                  <a:lnTo>
                    <a:pt x="81153" y="105918"/>
                  </a:lnTo>
                  <a:lnTo>
                    <a:pt x="81153" y="211836"/>
                  </a:lnTo>
                  <a:lnTo>
                    <a:pt x="243459" y="211836"/>
                  </a:lnTo>
                  <a:lnTo>
                    <a:pt x="243459" y="105918"/>
                  </a:lnTo>
                  <a:lnTo>
                    <a:pt x="324612" y="105918"/>
                  </a:lnTo>
                  <a:close/>
                </a:path>
                <a:path w="2085339" h="212089">
                  <a:moveTo>
                    <a:pt x="2084832" y="105918"/>
                  </a:moveTo>
                  <a:lnTo>
                    <a:pt x="1922526" y="0"/>
                  </a:lnTo>
                  <a:lnTo>
                    <a:pt x="1760220" y="105918"/>
                  </a:lnTo>
                  <a:lnTo>
                    <a:pt x="1841373" y="105918"/>
                  </a:lnTo>
                  <a:lnTo>
                    <a:pt x="1841373" y="211836"/>
                  </a:lnTo>
                  <a:lnTo>
                    <a:pt x="2003666" y="211836"/>
                  </a:lnTo>
                  <a:lnTo>
                    <a:pt x="2003666" y="105918"/>
                  </a:lnTo>
                  <a:lnTo>
                    <a:pt x="2084832" y="10591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54151" y="5954268"/>
              <a:ext cx="11538585" cy="721360"/>
            </a:xfrm>
            <a:custGeom>
              <a:avLst/>
              <a:gdLst/>
              <a:ahLst/>
              <a:cxnLst/>
              <a:rect l="l" t="t" r="r" b="b"/>
              <a:pathLst>
                <a:path w="11538585" h="721359">
                  <a:moveTo>
                    <a:pt x="11418062" y="0"/>
                  </a:moveTo>
                  <a:lnTo>
                    <a:pt x="120142" y="0"/>
                  </a:lnTo>
                  <a:lnTo>
                    <a:pt x="73375" y="9440"/>
                  </a:lnTo>
                  <a:lnTo>
                    <a:pt x="35186" y="35186"/>
                  </a:lnTo>
                  <a:lnTo>
                    <a:pt x="9440" y="73375"/>
                  </a:lnTo>
                  <a:lnTo>
                    <a:pt x="0" y="120141"/>
                  </a:lnTo>
                  <a:lnTo>
                    <a:pt x="0" y="600709"/>
                  </a:lnTo>
                  <a:lnTo>
                    <a:pt x="9440" y="647476"/>
                  </a:lnTo>
                  <a:lnTo>
                    <a:pt x="35186" y="685665"/>
                  </a:lnTo>
                  <a:lnTo>
                    <a:pt x="73375" y="711411"/>
                  </a:lnTo>
                  <a:lnTo>
                    <a:pt x="120142" y="720851"/>
                  </a:lnTo>
                  <a:lnTo>
                    <a:pt x="11418062" y="720851"/>
                  </a:lnTo>
                  <a:lnTo>
                    <a:pt x="11464801" y="711411"/>
                  </a:lnTo>
                  <a:lnTo>
                    <a:pt x="11502993" y="685665"/>
                  </a:lnTo>
                  <a:lnTo>
                    <a:pt x="11528754" y="647476"/>
                  </a:lnTo>
                  <a:lnTo>
                    <a:pt x="11538204" y="600709"/>
                  </a:lnTo>
                  <a:lnTo>
                    <a:pt x="11538204" y="120141"/>
                  </a:lnTo>
                  <a:lnTo>
                    <a:pt x="11528754" y="73375"/>
                  </a:lnTo>
                  <a:lnTo>
                    <a:pt x="11502993" y="35186"/>
                  </a:lnTo>
                  <a:lnTo>
                    <a:pt x="11464801" y="9440"/>
                  </a:lnTo>
                  <a:lnTo>
                    <a:pt x="11418062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8054085" y="3223387"/>
            <a:ext cx="162560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高级神</a:t>
            </a:r>
            <a:r>
              <a:rPr sz="1400" b="1" spc="-20" dirty="0">
                <a:solidFill>
                  <a:srgbClr val="FFFF00"/>
                </a:solidFill>
                <a:latin typeface="黑体"/>
                <a:cs typeface="黑体"/>
              </a:rPr>
              <a:t>经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工程</a:t>
            </a:r>
            <a:r>
              <a:rPr sz="1400" b="1" spc="-20" dirty="0">
                <a:solidFill>
                  <a:srgbClr val="FFFF00"/>
                </a:solidFill>
                <a:latin typeface="黑体"/>
                <a:cs typeface="黑体"/>
              </a:rPr>
              <a:t>与装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备</a:t>
            </a:r>
            <a:endParaRPr sz="1400">
              <a:latin typeface="黑体"/>
              <a:cs typeface="黑体"/>
            </a:endParaRPr>
          </a:p>
          <a:p>
            <a:pPr marL="367665" marR="5080" indent="-355600">
              <a:lnSpc>
                <a:spcPts val="1610"/>
              </a:lnSpc>
              <a:spcBef>
                <a:spcPts val="180"/>
              </a:spcBef>
            </a:pP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（机械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医学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，自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动 化，材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料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）</a:t>
            </a:r>
            <a:endParaRPr sz="1400">
              <a:latin typeface="黑体"/>
              <a:cs typeface="黑体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9970007" y="3154667"/>
            <a:ext cx="2028189" cy="825500"/>
            <a:chOff x="9970007" y="3154667"/>
            <a:chExt cx="2028189" cy="825500"/>
          </a:xfrm>
        </p:grpSpPr>
        <p:sp>
          <p:nvSpPr>
            <p:cNvPr id="86" name="object 86"/>
            <p:cNvSpPr/>
            <p:nvPr/>
          </p:nvSpPr>
          <p:spPr>
            <a:xfrm>
              <a:off x="9970007" y="3197352"/>
              <a:ext cx="2022475" cy="693420"/>
            </a:xfrm>
            <a:custGeom>
              <a:avLst/>
              <a:gdLst/>
              <a:ahLst/>
              <a:cxnLst/>
              <a:rect l="l" t="t" r="r" b="b"/>
              <a:pathLst>
                <a:path w="2022475" h="693420">
                  <a:moveTo>
                    <a:pt x="2022348" y="0"/>
                  </a:moveTo>
                  <a:lnTo>
                    <a:pt x="0" y="0"/>
                  </a:lnTo>
                  <a:lnTo>
                    <a:pt x="0" y="693420"/>
                  </a:lnTo>
                  <a:lnTo>
                    <a:pt x="2022348" y="693420"/>
                  </a:lnTo>
                  <a:lnTo>
                    <a:pt x="2022348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57459" y="3154667"/>
              <a:ext cx="416826" cy="39853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335767" y="3154667"/>
              <a:ext cx="1128522" cy="39853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25783" y="3154667"/>
              <a:ext cx="592074" cy="39853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79151" y="3375672"/>
              <a:ext cx="2018538" cy="40156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45851" y="3581387"/>
              <a:ext cx="1483613" cy="398538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10081386" y="3207257"/>
            <a:ext cx="180403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光计算</a:t>
            </a:r>
            <a:r>
              <a:rPr sz="1400" b="1" spc="-20" dirty="0">
                <a:solidFill>
                  <a:srgbClr val="FFFF00"/>
                </a:solidFill>
                <a:latin typeface="黑体"/>
                <a:cs typeface="黑体"/>
              </a:rPr>
              <a:t>与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先进</a:t>
            </a:r>
            <a:r>
              <a:rPr sz="1400" b="1" spc="-20" dirty="0">
                <a:solidFill>
                  <a:srgbClr val="FFFF00"/>
                </a:solidFill>
                <a:latin typeface="黑体"/>
                <a:cs typeface="黑体"/>
              </a:rPr>
              <a:t>传感</a:t>
            </a:r>
            <a:endParaRPr sz="1400">
              <a:latin typeface="黑体"/>
              <a:cs typeface="黑体"/>
            </a:endParaRPr>
          </a:p>
          <a:p>
            <a:pPr marL="12700" marR="5080" algn="ctr">
              <a:lnSpc>
                <a:spcPts val="1610"/>
              </a:lnSpc>
              <a:spcBef>
                <a:spcPts val="180"/>
              </a:spcBef>
            </a:pP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（数学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电气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，物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理， 微电子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能动）</a:t>
            </a:r>
            <a:endParaRPr sz="1400">
              <a:latin typeface="黑体"/>
              <a:cs typeface="黑体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9977628" y="4058399"/>
            <a:ext cx="2021839" cy="825500"/>
            <a:chOff x="9977628" y="4058399"/>
            <a:chExt cx="2021839" cy="825500"/>
          </a:xfrm>
        </p:grpSpPr>
        <p:sp>
          <p:nvSpPr>
            <p:cNvPr id="94" name="object 94"/>
            <p:cNvSpPr/>
            <p:nvPr/>
          </p:nvSpPr>
          <p:spPr>
            <a:xfrm>
              <a:off x="9977628" y="4117847"/>
              <a:ext cx="2007235" cy="660400"/>
            </a:xfrm>
            <a:custGeom>
              <a:avLst/>
              <a:gdLst/>
              <a:ahLst/>
              <a:cxnLst/>
              <a:rect l="l" t="t" r="r" b="b"/>
              <a:pathLst>
                <a:path w="2007234" h="660400">
                  <a:moveTo>
                    <a:pt x="2007107" y="0"/>
                  </a:moveTo>
                  <a:lnTo>
                    <a:pt x="0" y="0"/>
                  </a:lnTo>
                  <a:lnTo>
                    <a:pt x="0" y="659891"/>
                  </a:lnTo>
                  <a:lnTo>
                    <a:pt x="2007107" y="659891"/>
                  </a:lnTo>
                  <a:lnTo>
                    <a:pt x="2007107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47376" y="4058399"/>
              <a:ext cx="950214" cy="39853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59084" y="4058399"/>
              <a:ext cx="771905" cy="39853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977628" y="4271759"/>
              <a:ext cx="954785" cy="39853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693908" y="4271759"/>
              <a:ext cx="1305305" cy="39853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308336" y="4485119"/>
              <a:ext cx="598157" cy="39853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716768" y="4485119"/>
              <a:ext cx="953262" cy="398538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10077704" y="4111244"/>
            <a:ext cx="181038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先进仿</a:t>
            </a:r>
            <a:r>
              <a:rPr sz="1400" b="1" spc="-15" dirty="0">
                <a:solidFill>
                  <a:srgbClr val="FFFF00"/>
                </a:solidFill>
                <a:latin typeface="黑体"/>
                <a:cs typeface="黑体"/>
              </a:rPr>
              <a:t>生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材料与</a:t>
            </a:r>
            <a:endParaRPr sz="14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b="1" spc="5" dirty="0">
                <a:solidFill>
                  <a:srgbClr val="FFFF00"/>
                </a:solidFill>
                <a:latin typeface="黑体"/>
                <a:cs typeface="黑体"/>
              </a:rPr>
              <a:t>软体</a:t>
            </a:r>
            <a:r>
              <a:rPr sz="1400" b="1" dirty="0">
                <a:solidFill>
                  <a:srgbClr val="FFFF00"/>
                </a:solidFill>
                <a:latin typeface="黑体"/>
                <a:cs typeface="黑体"/>
              </a:rPr>
              <a:t>机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器</a:t>
            </a:r>
            <a:r>
              <a:rPr sz="1400" b="1" spc="-15" dirty="0">
                <a:solidFill>
                  <a:srgbClr val="FFFFFF"/>
                </a:solidFill>
                <a:latin typeface="黑体"/>
                <a:cs typeface="黑体"/>
              </a:rPr>
              <a:t>（</a:t>
            </a:r>
            <a:r>
              <a:rPr sz="1400" b="1" dirty="0">
                <a:solidFill>
                  <a:srgbClr val="FFFFFF"/>
                </a:solidFill>
                <a:latin typeface="黑体"/>
                <a:cs typeface="黑体"/>
              </a:rPr>
              <a:t>航天</a:t>
            </a:r>
            <a:r>
              <a:rPr sz="1400" b="1" spc="-15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400" b="1" dirty="0">
                <a:solidFill>
                  <a:srgbClr val="FFFFFF"/>
                </a:solidFill>
                <a:latin typeface="黑体"/>
                <a:cs typeface="黑体"/>
              </a:rPr>
              <a:t>材料</a:t>
            </a:r>
            <a:endParaRPr sz="1400">
              <a:latin typeface="黑体"/>
              <a:cs typeface="黑体"/>
            </a:endParaRPr>
          </a:p>
          <a:p>
            <a:pPr marL="1270" algn="ctr">
              <a:lnSpc>
                <a:spcPct val="100000"/>
              </a:lnSpc>
            </a:pPr>
            <a:r>
              <a:rPr sz="1400" b="1" spc="5" dirty="0">
                <a:solidFill>
                  <a:srgbClr val="FFFFFF"/>
                </a:solidFill>
                <a:latin typeface="黑体"/>
                <a:cs typeface="黑体"/>
              </a:rPr>
              <a:t>力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学</a:t>
            </a:r>
            <a:r>
              <a:rPr sz="1400" b="1" spc="-320" dirty="0">
                <a:solidFill>
                  <a:srgbClr val="FFFFFF"/>
                </a:solidFill>
                <a:latin typeface="黑体"/>
                <a:cs typeface="黑体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黑体"/>
                <a:cs typeface="黑体"/>
              </a:rPr>
              <a:t>伦理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学）</a:t>
            </a:r>
            <a:endParaRPr sz="1400">
              <a:latin typeface="黑体"/>
              <a:cs typeface="黑体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7918704" y="5047475"/>
            <a:ext cx="2018664" cy="825500"/>
            <a:chOff x="7918704" y="5047475"/>
            <a:chExt cx="2018664" cy="825500"/>
          </a:xfrm>
        </p:grpSpPr>
        <p:sp>
          <p:nvSpPr>
            <p:cNvPr id="103" name="object 103"/>
            <p:cNvSpPr/>
            <p:nvPr/>
          </p:nvSpPr>
          <p:spPr>
            <a:xfrm>
              <a:off x="7964424" y="5085587"/>
              <a:ext cx="1912620" cy="702945"/>
            </a:xfrm>
            <a:custGeom>
              <a:avLst/>
              <a:gdLst/>
              <a:ahLst/>
              <a:cxnLst/>
              <a:rect l="l" t="t" r="r" b="b"/>
              <a:pathLst>
                <a:path w="1912620" h="702945">
                  <a:moveTo>
                    <a:pt x="1912620" y="0"/>
                  </a:moveTo>
                  <a:lnTo>
                    <a:pt x="0" y="0"/>
                  </a:lnTo>
                  <a:lnTo>
                    <a:pt x="0" y="702564"/>
                  </a:lnTo>
                  <a:lnTo>
                    <a:pt x="1912620" y="702564"/>
                  </a:lnTo>
                  <a:lnTo>
                    <a:pt x="1912620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49412" y="5047475"/>
              <a:ext cx="1305305" cy="39853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18704" y="5268467"/>
              <a:ext cx="2018538" cy="401561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16112" y="5474207"/>
              <a:ext cx="771905" cy="398538"/>
            </a:xfrm>
            <a:prstGeom prst="rect">
              <a:avLst/>
            </a:prstGeom>
          </p:spPr>
        </p:pic>
      </p:grpSp>
      <p:sp>
        <p:nvSpPr>
          <p:cNvPr id="107" name="object 107"/>
          <p:cNvSpPr txBox="1"/>
          <p:nvPr/>
        </p:nvSpPr>
        <p:spPr>
          <a:xfrm>
            <a:off x="8019668" y="5100320"/>
            <a:ext cx="180403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640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计算物</a:t>
            </a:r>
            <a:r>
              <a:rPr sz="1400" b="1" spc="-20" dirty="0">
                <a:solidFill>
                  <a:srgbClr val="FFFF00"/>
                </a:solidFill>
                <a:latin typeface="黑体"/>
                <a:cs typeface="黑体"/>
              </a:rPr>
              <a:t>理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医学</a:t>
            </a:r>
            <a:endParaRPr sz="1400">
              <a:latin typeface="黑体"/>
              <a:cs typeface="黑体"/>
            </a:endParaRPr>
          </a:p>
          <a:p>
            <a:pPr algn="ctr">
              <a:lnSpc>
                <a:spcPts val="1645"/>
              </a:lnSpc>
              <a:spcBef>
                <a:spcPts val="75"/>
              </a:spcBef>
            </a:pP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（医学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，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物理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，数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学，</a:t>
            </a:r>
            <a:endParaRPr sz="1400">
              <a:latin typeface="黑体"/>
              <a:cs typeface="黑体"/>
            </a:endParaRPr>
          </a:p>
          <a:p>
            <a:pPr marR="40640" algn="ctr">
              <a:lnSpc>
                <a:spcPts val="1645"/>
              </a:lnSpc>
            </a:pP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机械）</a:t>
            </a:r>
            <a:endParaRPr sz="1400">
              <a:latin typeface="黑体"/>
              <a:cs typeface="黑体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723631" y="3884688"/>
            <a:ext cx="2284730" cy="1195070"/>
            <a:chOff x="7723631" y="3884688"/>
            <a:chExt cx="2284730" cy="1195070"/>
          </a:xfrm>
        </p:grpSpPr>
        <p:pic>
          <p:nvPicPr>
            <p:cNvPr id="109" name="object 10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23631" y="3957790"/>
              <a:ext cx="2284476" cy="99825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760207" y="3884688"/>
              <a:ext cx="2228088" cy="1194803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915655" y="4149852"/>
              <a:ext cx="1914525" cy="628015"/>
            </a:xfrm>
            <a:custGeom>
              <a:avLst/>
              <a:gdLst/>
              <a:ahLst/>
              <a:cxnLst/>
              <a:rect l="l" t="t" r="r" b="b"/>
              <a:pathLst>
                <a:path w="1914525" h="628014">
                  <a:moveTo>
                    <a:pt x="1914144" y="0"/>
                  </a:moveTo>
                  <a:lnTo>
                    <a:pt x="0" y="0"/>
                  </a:lnTo>
                  <a:lnTo>
                    <a:pt x="0" y="627888"/>
                  </a:lnTo>
                  <a:lnTo>
                    <a:pt x="1914144" y="627888"/>
                  </a:lnTo>
                  <a:lnTo>
                    <a:pt x="1914144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226551" y="4075163"/>
              <a:ext cx="595122" cy="39853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583167" y="4075163"/>
              <a:ext cx="948690" cy="39853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950707" y="4288523"/>
              <a:ext cx="419849" cy="39853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132063" y="4302239"/>
              <a:ext cx="430542" cy="39853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324087" y="4288523"/>
              <a:ext cx="1485138" cy="39853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316467" y="4501883"/>
              <a:ext cx="1126998" cy="398538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8050530" y="4127753"/>
            <a:ext cx="1647189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混合增</a:t>
            </a:r>
            <a:r>
              <a:rPr sz="1400" b="1" spc="-15" dirty="0">
                <a:solidFill>
                  <a:srgbClr val="FFFF00"/>
                </a:solidFill>
                <a:latin typeface="黑体"/>
                <a:cs typeface="黑体"/>
              </a:rPr>
              <a:t>强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智能</a:t>
            </a:r>
            <a:endParaRPr sz="1400">
              <a:latin typeface="黑体"/>
              <a:cs typeface="黑体"/>
            </a:endParaRPr>
          </a:p>
          <a:p>
            <a:pPr marL="12065" marR="5080" algn="ctr">
              <a:lnSpc>
                <a:spcPct val="100000"/>
              </a:lnSpc>
              <a:spcBef>
                <a:spcPts val="5"/>
              </a:spcBef>
            </a:pPr>
            <a:r>
              <a:rPr sz="1400" b="1" spc="15" dirty="0">
                <a:solidFill>
                  <a:srgbClr val="FFFF00"/>
                </a:solidFill>
                <a:latin typeface="黑体"/>
                <a:cs typeface="黑体"/>
              </a:rPr>
              <a:t>（</a:t>
            </a:r>
            <a:r>
              <a:rPr sz="1400" b="1" dirty="0">
                <a:solidFill>
                  <a:srgbClr val="FFFF00"/>
                </a:solidFill>
                <a:latin typeface="微软雅黑"/>
                <a:cs typeface="微软雅黑"/>
              </a:rPr>
              <a:t>A</a:t>
            </a:r>
            <a:r>
              <a:rPr sz="1400" b="1" spc="-15" dirty="0">
                <a:solidFill>
                  <a:srgbClr val="FFFF00"/>
                </a:solidFill>
                <a:latin typeface="微软雅黑"/>
                <a:cs typeface="微软雅黑"/>
              </a:rPr>
              <a:t>I</a:t>
            </a:r>
            <a:r>
              <a:rPr sz="1400" b="1" spc="5" dirty="0">
                <a:solidFill>
                  <a:srgbClr val="FFFF00"/>
                </a:solidFill>
                <a:latin typeface="黑体"/>
                <a:cs typeface="黑体"/>
              </a:rPr>
              <a:t>，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计算</a:t>
            </a:r>
            <a:r>
              <a:rPr sz="1400" b="1" spc="-20" dirty="0">
                <a:solidFill>
                  <a:srgbClr val="FFFF00"/>
                </a:solidFill>
                <a:latin typeface="黑体"/>
                <a:cs typeface="黑体"/>
              </a:rPr>
              <a:t>机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，脑科 学，生</a:t>
            </a:r>
            <a:r>
              <a:rPr sz="1400" b="1" spc="-20" dirty="0">
                <a:solidFill>
                  <a:srgbClr val="FFFF00"/>
                </a:solidFill>
                <a:latin typeface="黑体"/>
                <a:cs typeface="黑体"/>
              </a:rPr>
              <a:t>命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）</a:t>
            </a:r>
            <a:endParaRPr sz="1400">
              <a:latin typeface="黑体"/>
              <a:cs typeface="黑体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732776" y="1767839"/>
            <a:ext cx="4265295" cy="4097654"/>
            <a:chOff x="7732776" y="1767839"/>
            <a:chExt cx="4265295" cy="4097654"/>
          </a:xfrm>
        </p:grpSpPr>
        <p:sp>
          <p:nvSpPr>
            <p:cNvPr id="120" name="object 120"/>
            <p:cNvSpPr/>
            <p:nvPr/>
          </p:nvSpPr>
          <p:spPr>
            <a:xfrm>
              <a:off x="7747254" y="1782317"/>
              <a:ext cx="54610" cy="4006850"/>
            </a:xfrm>
            <a:custGeom>
              <a:avLst/>
              <a:gdLst/>
              <a:ahLst/>
              <a:cxnLst/>
              <a:rect l="l" t="t" r="r" b="b"/>
              <a:pathLst>
                <a:path w="54609" h="4006850">
                  <a:moveTo>
                    <a:pt x="54355" y="0"/>
                  </a:moveTo>
                  <a:lnTo>
                    <a:pt x="0" y="4006481"/>
                  </a:lnTo>
                </a:path>
              </a:pathLst>
            </a:custGeom>
            <a:ln w="2895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977627" y="5068824"/>
              <a:ext cx="2007235" cy="719455"/>
            </a:xfrm>
            <a:custGeom>
              <a:avLst/>
              <a:gdLst/>
              <a:ahLst/>
              <a:cxnLst/>
              <a:rect l="l" t="t" r="r" b="b"/>
              <a:pathLst>
                <a:path w="2007234" h="719454">
                  <a:moveTo>
                    <a:pt x="2007107" y="0"/>
                  </a:moveTo>
                  <a:lnTo>
                    <a:pt x="0" y="0"/>
                  </a:lnTo>
                  <a:lnTo>
                    <a:pt x="0" y="719328"/>
                  </a:lnTo>
                  <a:lnTo>
                    <a:pt x="2007107" y="719328"/>
                  </a:lnTo>
                  <a:lnTo>
                    <a:pt x="2007107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335768" y="5039855"/>
              <a:ext cx="1305305" cy="39853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979152" y="5260848"/>
              <a:ext cx="2018538" cy="40156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158983" y="5466587"/>
              <a:ext cx="1660398" cy="398538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10080752" y="5092700"/>
            <a:ext cx="180403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现代社</a:t>
            </a:r>
            <a:r>
              <a:rPr sz="1400" b="1" spc="-20" dirty="0">
                <a:solidFill>
                  <a:srgbClr val="FFFF00"/>
                </a:solidFill>
                <a:latin typeface="黑体"/>
                <a:cs typeface="黑体"/>
              </a:rPr>
              <a:t>会</a:t>
            </a:r>
            <a:r>
              <a:rPr sz="1400" b="1" spc="-5" dirty="0">
                <a:solidFill>
                  <a:srgbClr val="FFFF00"/>
                </a:solidFill>
                <a:latin typeface="黑体"/>
                <a:cs typeface="黑体"/>
              </a:rPr>
              <a:t>治理</a:t>
            </a:r>
            <a:endParaRPr sz="1400">
              <a:latin typeface="黑体"/>
              <a:cs typeface="黑体"/>
            </a:endParaRPr>
          </a:p>
          <a:p>
            <a:pPr marL="12700" marR="5080" algn="ctr">
              <a:lnSpc>
                <a:spcPts val="1610"/>
              </a:lnSpc>
              <a:spcBef>
                <a:spcPts val="185"/>
              </a:spcBef>
            </a:pP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（大数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据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，区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块链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，经 济，金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融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，管</a:t>
            </a:r>
            <a:r>
              <a:rPr sz="1400" b="1" spc="-20" dirty="0">
                <a:solidFill>
                  <a:srgbClr val="FFFFFF"/>
                </a:solidFill>
                <a:latin typeface="黑体"/>
                <a:cs typeface="黑体"/>
              </a:rPr>
              <a:t>理</a:t>
            </a:r>
            <a:r>
              <a:rPr sz="1400" b="1" spc="-5" dirty="0">
                <a:solidFill>
                  <a:srgbClr val="FFFFFF"/>
                </a:solidFill>
                <a:latin typeface="黑体"/>
                <a:cs typeface="黑体"/>
              </a:rPr>
              <a:t>）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283079" y="6118047"/>
            <a:ext cx="78778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2E5496"/>
                </a:solidFill>
                <a:latin typeface="黑体"/>
                <a:cs typeface="黑体"/>
              </a:rPr>
              <a:t>校</a:t>
            </a:r>
            <a:r>
              <a:rPr sz="2800" b="1" spc="-5" dirty="0">
                <a:solidFill>
                  <a:srgbClr val="2E5496"/>
                </a:solidFill>
                <a:latin typeface="黑体"/>
                <a:cs typeface="黑体"/>
              </a:rPr>
              <a:t>企合作</a:t>
            </a:r>
            <a:r>
              <a:rPr sz="2800" b="1" spc="5" dirty="0">
                <a:solidFill>
                  <a:srgbClr val="2E5496"/>
                </a:solidFill>
                <a:latin typeface="黑体"/>
                <a:cs typeface="黑体"/>
              </a:rPr>
              <a:t>，</a:t>
            </a:r>
            <a:r>
              <a:rPr sz="2800" b="1" spc="-10" dirty="0">
                <a:solidFill>
                  <a:srgbClr val="2E5496"/>
                </a:solidFill>
                <a:latin typeface="黑体"/>
                <a:cs typeface="黑体"/>
              </a:rPr>
              <a:t>理工、</a:t>
            </a:r>
            <a:r>
              <a:rPr sz="2800" b="1" spc="5" dirty="0">
                <a:solidFill>
                  <a:srgbClr val="2E5496"/>
                </a:solidFill>
                <a:latin typeface="黑体"/>
                <a:cs typeface="黑体"/>
              </a:rPr>
              <a:t>工</a:t>
            </a:r>
            <a:r>
              <a:rPr sz="2800" b="1" spc="-10" dirty="0">
                <a:solidFill>
                  <a:srgbClr val="2E5496"/>
                </a:solidFill>
                <a:latin typeface="黑体"/>
                <a:cs typeface="黑体"/>
              </a:rPr>
              <a:t>工、工</a:t>
            </a:r>
            <a:r>
              <a:rPr sz="2800" b="1" spc="5" dirty="0">
                <a:solidFill>
                  <a:srgbClr val="2E5496"/>
                </a:solidFill>
                <a:latin typeface="黑体"/>
                <a:cs typeface="黑体"/>
              </a:rPr>
              <a:t>文</a:t>
            </a:r>
            <a:r>
              <a:rPr sz="2800" b="1" spc="-10" dirty="0">
                <a:solidFill>
                  <a:srgbClr val="2E5496"/>
                </a:solidFill>
                <a:latin typeface="黑体"/>
                <a:cs typeface="黑体"/>
              </a:rPr>
              <a:t>、医</a:t>
            </a:r>
            <a:r>
              <a:rPr sz="2800" b="1" spc="30" dirty="0">
                <a:solidFill>
                  <a:srgbClr val="2E5496"/>
                </a:solidFill>
                <a:latin typeface="黑体"/>
                <a:cs typeface="黑体"/>
              </a:rPr>
              <a:t>工</a:t>
            </a:r>
            <a:r>
              <a:rPr sz="2800" b="1" spc="5" dirty="0">
                <a:solidFill>
                  <a:srgbClr val="2E5496"/>
                </a:solidFill>
                <a:latin typeface="黑体"/>
                <a:cs typeface="黑体"/>
              </a:rPr>
              <a:t>融</a:t>
            </a:r>
            <a:r>
              <a:rPr sz="2800" b="1" spc="-10" dirty="0">
                <a:solidFill>
                  <a:srgbClr val="2E5496"/>
                </a:solidFill>
                <a:latin typeface="黑体"/>
                <a:cs typeface="黑体"/>
              </a:rPr>
              <a:t>合科教</a:t>
            </a:r>
            <a:r>
              <a:rPr sz="2800" b="1" spc="5" dirty="0">
                <a:solidFill>
                  <a:srgbClr val="2E5496"/>
                </a:solidFill>
                <a:latin typeface="黑体"/>
                <a:cs typeface="黑体"/>
              </a:rPr>
              <a:t>平</a:t>
            </a:r>
            <a:r>
              <a:rPr sz="2800" b="1" spc="-15" dirty="0">
                <a:solidFill>
                  <a:srgbClr val="2E5496"/>
                </a:solidFill>
                <a:latin typeface="黑体"/>
                <a:cs typeface="黑体"/>
              </a:rPr>
              <a:t>台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592836" y="1205483"/>
            <a:ext cx="10965180" cy="485140"/>
            <a:chOff x="592836" y="1205483"/>
            <a:chExt cx="10965180" cy="485140"/>
          </a:xfrm>
        </p:grpSpPr>
        <p:sp>
          <p:nvSpPr>
            <p:cNvPr id="128" name="object 128"/>
            <p:cNvSpPr/>
            <p:nvPr/>
          </p:nvSpPr>
          <p:spPr>
            <a:xfrm>
              <a:off x="598932" y="1211579"/>
              <a:ext cx="10953115" cy="472440"/>
            </a:xfrm>
            <a:custGeom>
              <a:avLst/>
              <a:gdLst/>
              <a:ahLst/>
              <a:cxnLst/>
              <a:rect l="l" t="t" r="r" b="b"/>
              <a:pathLst>
                <a:path w="10953115" h="472439">
                  <a:moveTo>
                    <a:pt x="10834878" y="0"/>
                  </a:moveTo>
                  <a:lnTo>
                    <a:pt x="118110" y="0"/>
                  </a:lnTo>
                  <a:lnTo>
                    <a:pt x="0" y="472440"/>
                  </a:lnTo>
                  <a:lnTo>
                    <a:pt x="10952988" y="472440"/>
                  </a:lnTo>
                  <a:lnTo>
                    <a:pt x="10834878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98932" y="1211579"/>
              <a:ext cx="10953115" cy="472440"/>
            </a:xfrm>
            <a:custGeom>
              <a:avLst/>
              <a:gdLst/>
              <a:ahLst/>
              <a:cxnLst/>
              <a:rect l="l" t="t" r="r" b="b"/>
              <a:pathLst>
                <a:path w="10953115" h="472439">
                  <a:moveTo>
                    <a:pt x="0" y="472440"/>
                  </a:moveTo>
                  <a:lnTo>
                    <a:pt x="118110" y="0"/>
                  </a:lnTo>
                  <a:lnTo>
                    <a:pt x="10834878" y="0"/>
                  </a:lnTo>
                  <a:lnTo>
                    <a:pt x="10952988" y="472440"/>
                  </a:lnTo>
                  <a:lnTo>
                    <a:pt x="0" y="47244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1185773" y="1206245"/>
            <a:ext cx="97802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“四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个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面向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”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引领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支撑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深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空、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深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海、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深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蓝、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生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命健康</a:t>
            </a:r>
            <a:endParaRPr sz="3200">
              <a:latin typeface="黑体"/>
              <a:cs typeface="黑体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4539996" y="5068836"/>
            <a:ext cx="2804160" cy="906144"/>
            <a:chOff x="4539996" y="5068836"/>
            <a:chExt cx="2804160" cy="906144"/>
          </a:xfrm>
        </p:grpSpPr>
        <p:sp>
          <p:nvSpPr>
            <p:cNvPr id="132" name="object 132"/>
            <p:cNvSpPr/>
            <p:nvPr/>
          </p:nvSpPr>
          <p:spPr>
            <a:xfrm>
              <a:off x="4539996" y="5160264"/>
              <a:ext cx="2804160" cy="695325"/>
            </a:xfrm>
            <a:custGeom>
              <a:avLst/>
              <a:gdLst/>
              <a:ahLst/>
              <a:cxnLst/>
              <a:rect l="l" t="t" r="r" b="b"/>
              <a:pathLst>
                <a:path w="2804159" h="695325">
                  <a:moveTo>
                    <a:pt x="2804159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2804159" y="694944"/>
                  </a:lnTo>
                  <a:lnTo>
                    <a:pt x="2804159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452872" y="5068836"/>
              <a:ext cx="995934" cy="51128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84192" y="5370576"/>
              <a:ext cx="2730245" cy="40156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564124" y="5576316"/>
              <a:ext cx="771905" cy="398538"/>
            </a:xfrm>
            <a:prstGeom prst="rect">
              <a:avLst/>
            </a:prstGeom>
          </p:spPr>
        </p:pic>
      </p:grpSp>
      <p:sp>
        <p:nvSpPr>
          <p:cNvPr id="136" name="object 136"/>
          <p:cNvSpPr txBox="1"/>
          <p:nvPr/>
        </p:nvSpPr>
        <p:spPr>
          <a:xfrm>
            <a:off x="4685538" y="5139690"/>
            <a:ext cx="2515870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黑体"/>
                <a:cs typeface="黑体"/>
              </a:rPr>
              <a:t>医工学</a:t>
            </a:r>
            <a:endParaRPr sz="1800">
              <a:latin typeface="黑体"/>
              <a:cs typeface="黑体"/>
            </a:endParaRPr>
          </a:p>
          <a:p>
            <a:pPr algn="ctr">
              <a:lnSpc>
                <a:spcPts val="1645"/>
              </a:lnSpc>
              <a:spcBef>
                <a:spcPts val="85"/>
              </a:spcBef>
            </a:pP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（医学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，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机械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，材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料，计</a:t>
            </a:r>
            <a:r>
              <a:rPr sz="1400" b="1" spc="-20" dirty="0">
                <a:solidFill>
                  <a:srgbClr val="2E5496"/>
                </a:solidFill>
                <a:latin typeface="黑体"/>
                <a:cs typeface="黑体"/>
              </a:rPr>
              <a:t>算</a:t>
            </a: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机，</a:t>
            </a:r>
            <a:endParaRPr sz="1400">
              <a:latin typeface="黑体"/>
              <a:cs typeface="黑体"/>
            </a:endParaRPr>
          </a:p>
          <a:p>
            <a:pPr marL="1905" algn="ctr">
              <a:lnSpc>
                <a:spcPts val="1645"/>
              </a:lnSpc>
            </a:pPr>
            <a:r>
              <a:rPr sz="1400" b="1" spc="-5" dirty="0">
                <a:solidFill>
                  <a:srgbClr val="2E5496"/>
                </a:solidFill>
                <a:latin typeface="黑体"/>
                <a:cs typeface="黑体"/>
              </a:rPr>
              <a:t>化学）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137" name="object 137"/>
          <p:cNvSpPr txBox="1">
            <a:spLocks noGrp="1"/>
          </p:cNvSpPr>
          <p:nvPr>
            <p:ph type="title"/>
          </p:nvPr>
        </p:nvSpPr>
        <p:spPr>
          <a:xfrm>
            <a:off x="1241856" y="236982"/>
            <a:ext cx="8514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0" dirty="0">
                <a:latin typeface="黑体"/>
                <a:cs typeface="黑体"/>
              </a:rPr>
              <a:t>破解</a:t>
            </a:r>
            <a:r>
              <a:rPr sz="3600" b="1" spc="-110" dirty="0">
                <a:latin typeface="黑体"/>
                <a:cs typeface="黑体"/>
              </a:rPr>
              <a:t>思</a:t>
            </a:r>
            <a:r>
              <a:rPr sz="3600" b="1" spc="-100" dirty="0">
                <a:latin typeface="黑体"/>
                <a:cs typeface="黑体"/>
              </a:rPr>
              <a:t>路：</a:t>
            </a:r>
            <a:r>
              <a:rPr sz="3600" b="1" spc="-110" dirty="0">
                <a:latin typeface="黑体"/>
                <a:cs typeface="黑体"/>
              </a:rPr>
              <a:t>探</a:t>
            </a:r>
            <a:r>
              <a:rPr sz="3600" b="1" spc="-100" dirty="0">
                <a:latin typeface="黑体"/>
                <a:cs typeface="黑体"/>
              </a:rPr>
              <a:t>索产</a:t>
            </a:r>
            <a:r>
              <a:rPr sz="3600" b="1" spc="-110" dirty="0">
                <a:latin typeface="黑体"/>
                <a:cs typeface="黑体"/>
              </a:rPr>
              <a:t>教</a:t>
            </a:r>
            <a:r>
              <a:rPr sz="3600" b="1" spc="-100" dirty="0">
                <a:latin typeface="黑体"/>
                <a:cs typeface="黑体"/>
              </a:rPr>
              <a:t>融合</a:t>
            </a:r>
            <a:r>
              <a:rPr sz="3600" b="1" spc="-110" dirty="0">
                <a:latin typeface="黑体"/>
                <a:cs typeface="黑体"/>
              </a:rPr>
              <a:t>、</a:t>
            </a:r>
            <a:r>
              <a:rPr sz="3600" b="1" spc="-100" dirty="0">
                <a:latin typeface="黑体"/>
                <a:cs typeface="黑体"/>
              </a:rPr>
              <a:t>协同</a:t>
            </a:r>
            <a:r>
              <a:rPr sz="3600" b="1" spc="-110" dirty="0">
                <a:latin typeface="黑体"/>
                <a:cs typeface="黑体"/>
              </a:rPr>
              <a:t>育</a:t>
            </a:r>
            <a:r>
              <a:rPr sz="3600" b="1" spc="-100" dirty="0">
                <a:latin typeface="黑体"/>
                <a:cs typeface="黑体"/>
              </a:rPr>
              <a:t>人新</a:t>
            </a:r>
            <a:r>
              <a:rPr sz="3600" b="1" spc="-110" dirty="0">
                <a:latin typeface="黑体"/>
                <a:cs typeface="黑体"/>
              </a:rPr>
              <a:t>模</a:t>
            </a:r>
            <a:r>
              <a:rPr sz="3600" b="1" spc="-15" dirty="0">
                <a:latin typeface="黑体"/>
                <a:cs typeface="黑体"/>
              </a:rPr>
              <a:t>式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533835" y="3416"/>
                  </a:lnTo>
                  <a:lnTo>
                    <a:pt x="10571975" y="6019"/>
                  </a:lnTo>
                  <a:lnTo>
                    <a:pt x="10268204" y="8115"/>
                  </a:lnTo>
                  <a:lnTo>
                    <a:pt x="10145408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9400" y="6522720"/>
              <a:ext cx="153924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1383" y="331978"/>
            <a:ext cx="691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创办未来技术学院、现代产业学院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0" y="729983"/>
            <a:ext cx="859790" cy="226060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158750">
              <a:lnSpc>
                <a:spcPts val="1705"/>
              </a:lnSpc>
            </a:pP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0" y="216408"/>
            <a:ext cx="859790" cy="51371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274320">
              <a:lnSpc>
                <a:spcPts val="4045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729" y="1527758"/>
            <a:ext cx="5017770" cy="9601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1556AD"/>
                </a:solidFill>
                <a:latin typeface="Arial"/>
                <a:cs typeface="Arial"/>
              </a:rPr>
              <a:t>26</a:t>
            </a:r>
            <a:r>
              <a:rPr sz="3200" b="1" spc="5" dirty="0">
                <a:solidFill>
                  <a:srgbClr val="1556AD"/>
                </a:solidFill>
                <a:latin typeface="黑体"/>
                <a:cs typeface="黑体"/>
              </a:rPr>
              <a:t>个学</a:t>
            </a:r>
            <a:r>
              <a:rPr sz="3200" b="1" spc="-10" dirty="0">
                <a:solidFill>
                  <a:srgbClr val="1556AD"/>
                </a:solidFill>
                <a:latin typeface="黑体"/>
                <a:cs typeface="黑体"/>
              </a:rPr>
              <a:t>院</a:t>
            </a:r>
            <a:r>
              <a:rPr sz="3200" b="1" spc="5" dirty="0">
                <a:solidFill>
                  <a:srgbClr val="1556AD"/>
                </a:solidFill>
                <a:latin typeface="黑体"/>
                <a:cs typeface="黑体"/>
              </a:rPr>
              <a:t>：</a:t>
            </a:r>
            <a:r>
              <a:rPr sz="3200" b="1" spc="-10" dirty="0">
                <a:solidFill>
                  <a:srgbClr val="1556AD"/>
                </a:solidFill>
                <a:latin typeface="黑体"/>
                <a:cs typeface="黑体"/>
              </a:rPr>
              <a:t>现有</a:t>
            </a:r>
            <a:r>
              <a:rPr sz="3200" b="1" dirty="0">
                <a:solidFill>
                  <a:srgbClr val="1556AD"/>
                </a:solidFill>
                <a:latin typeface="黑体"/>
                <a:cs typeface="黑体"/>
              </a:rPr>
              <a:t>办</a:t>
            </a:r>
            <a:r>
              <a:rPr sz="3200" b="1" spc="-10" dirty="0">
                <a:solidFill>
                  <a:srgbClr val="1556AD"/>
                </a:solidFill>
                <a:latin typeface="黑体"/>
                <a:cs typeface="黑体"/>
              </a:rPr>
              <a:t>学模式</a:t>
            </a:r>
            <a:endParaRPr sz="32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（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特点：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院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办专业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知识驱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动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）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65164" y="2636520"/>
            <a:ext cx="5520055" cy="113284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1066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840"/>
              </a:spcBef>
            </a:pPr>
            <a:r>
              <a:rPr sz="2800" b="1" dirty="0">
                <a:solidFill>
                  <a:srgbClr val="2E5496"/>
                </a:solidFill>
                <a:latin typeface="Arial"/>
                <a:cs typeface="Arial"/>
              </a:rPr>
              <a:t>3.</a:t>
            </a:r>
            <a:r>
              <a:rPr sz="2800" b="1" spc="10" dirty="0">
                <a:solidFill>
                  <a:srgbClr val="2E5496"/>
                </a:solidFill>
                <a:latin typeface="楷体"/>
                <a:cs typeface="楷体"/>
              </a:rPr>
              <a:t>现代产业学院</a:t>
            </a:r>
            <a:endParaRPr sz="2800">
              <a:latin typeface="楷体"/>
              <a:cs typeface="楷体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2400" b="1" dirty="0">
                <a:solidFill>
                  <a:srgbClr val="2E5496"/>
                </a:solidFill>
                <a:latin typeface="黑体"/>
                <a:cs typeface="黑体"/>
              </a:rPr>
              <a:t>未来</a:t>
            </a:r>
            <a:r>
              <a:rPr sz="2400" b="1" spc="-5" dirty="0">
                <a:solidFill>
                  <a:srgbClr val="2E5496"/>
                </a:solidFill>
                <a:latin typeface="Arial"/>
                <a:cs typeface="Arial"/>
              </a:rPr>
              <a:t>1~4</a:t>
            </a:r>
            <a:r>
              <a:rPr sz="2400" b="1" dirty="0">
                <a:solidFill>
                  <a:srgbClr val="2E5496"/>
                </a:solidFill>
                <a:latin typeface="黑体"/>
                <a:cs typeface="黑体"/>
              </a:rPr>
              <a:t>年，卡脖子、瓶颈、工程技术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65164" y="3890771"/>
            <a:ext cx="5520055" cy="1132840"/>
          </a:xfrm>
          <a:prstGeom prst="rect">
            <a:avLst/>
          </a:prstGeom>
          <a:solidFill>
            <a:srgbClr val="F8CAAC"/>
          </a:solidFill>
        </p:spPr>
        <p:txBody>
          <a:bodyPr vert="horz" wrap="square" lIns="0" tIns="107314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844"/>
              </a:spcBef>
            </a:pPr>
            <a:r>
              <a:rPr sz="2800" b="1" dirty="0">
                <a:solidFill>
                  <a:srgbClr val="2E5496"/>
                </a:solidFill>
                <a:latin typeface="Arial"/>
                <a:cs typeface="Arial"/>
              </a:rPr>
              <a:t>2.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未来技术学院</a:t>
            </a:r>
            <a:endParaRPr sz="2800">
              <a:latin typeface="楷体"/>
              <a:cs typeface="楷体"/>
            </a:endParaRPr>
          </a:p>
          <a:p>
            <a:pPr marL="1270" algn="ctr">
              <a:lnSpc>
                <a:spcPct val="100000"/>
              </a:lnSpc>
              <a:spcBef>
                <a:spcPts val="940"/>
              </a:spcBef>
            </a:pPr>
            <a:r>
              <a:rPr sz="2400" b="1" dirty="0">
                <a:solidFill>
                  <a:srgbClr val="2E5496"/>
                </a:solidFill>
                <a:latin typeface="黑体"/>
                <a:cs typeface="黑体"/>
              </a:rPr>
              <a:t>未来</a:t>
            </a:r>
            <a:r>
              <a:rPr sz="2400" b="1" spc="-5" dirty="0">
                <a:solidFill>
                  <a:srgbClr val="2E5496"/>
                </a:solidFill>
                <a:latin typeface="Arial"/>
                <a:cs typeface="Arial"/>
              </a:rPr>
              <a:t>5~10</a:t>
            </a:r>
            <a:r>
              <a:rPr sz="2400" b="1" dirty="0">
                <a:solidFill>
                  <a:srgbClr val="2E5496"/>
                </a:solidFill>
                <a:latin typeface="黑体"/>
                <a:cs typeface="黑体"/>
              </a:rPr>
              <a:t>年，前沿性、革命性、颠覆性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65164" y="5163311"/>
            <a:ext cx="5520055" cy="113284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106680" rIns="0" bIns="0" rtlCol="0">
            <a:spAutoFit/>
          </a:bodyPr>
          <a:lstStyle/>
          <a:p>
            <a:pPr marL="1488440">
              <a:lnSpc>
                <a:spcPct val="100000"/>
              </a:lnSpc>
              <a:spcBef>
                <a:spcPts val="840"/>
              </a:spcBef>
            </a:pPr>
            <a:r>
              <a:rPr sz="2800" b="1" spc="-5" dirty="0">
                <a:solidFill>
                  <a:srgbClr val="2E5496"/>
                </a:solidFill>
                <a:latin typeface="Arial"/>
                <a:cs typeface="Arial"/>
              </a:rPr>
              <a:t>1.</a:t>
            </a:r>
            <a:r>
              <a:rPr sz="2800" b="1" spc="-10" dirty="0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sz="2800" b="1" spc="5" dirty="0">
                <a:solidFill>
                  <a:srgbClr val="2E5496"/>
                </a:solidFill>
                <a:latin typeface="楷体"/>
                <a:cs typeface="楷体"/>
              </a:rPr>
              <a:t>前沿基础研究</a:t>
            </a:r>
            <a:endParaRPr sz="2800">
              <a:latin typeface="楷体"/>
              <a:cs typeface="楷体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z="2400" b="1" spc="-5" dirty="0">
                <a:solidFill>
                  <a:srgbClr val="2E5496"/>
                </a:solidFill>
                <a:latin typeface="黑体"/>
                <a:cs typeface="黑体"/>
              </a:rPr>
              <a:t>理论原创性，捅破天的问题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0416" y="1515237"/>
            <a:ext cx="5017770" cy="959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515" algn="ctr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1556AD"/>
                </a:solidFill>
                <a:latin typeface="黑体"/>
                <a:cs typeface="黑体"/>
              </a:rPr>
              <a:t>新型</a:t>
            </a:r>
            <a:r>
              <a:rPr sz="3200" b="1" spc="-10" dirty="0">
                <a:solidFill>
                  <a:srgbClr val="1556AD"/>
                </a:solidFill>
                <a:latin typeface="黑体"/>
                <a:cs typeface="黑体"/>
              </a:rPr>
              <a:t>办</a:t>
            </a:r>
            <a:r>
              <a:rPr sz="3200" b="1" spc="-5" dirty="0">
                <a:solidFill>
                  <a:srgbClr val="1556AD"/>
                </a:solidFill>
                <a:latin typeface="黑体"/>
                <a:cs typeface="黑体"/>
              </a:rPr>
              <a:t>学模</a:t>
            </a:r>
            <a:r>
              <a:rPr sz="3200" b="1" spc="-10" dirty="0">
                <a:solidFill>
                  <a:srgbClr val="1556AD"/>
                </a:solidFill>
                <a:latin typeface="黑体"/>
                <a:cs typeface="黑体"/>
              </a:rPr>
              <a:t>式</a:t>
            </a:r>
            <a:endParaRPr sz="32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（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特点：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跨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界融合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实战驱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动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）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7472" y="4117847"/>
            <a:ext cx="5396865" cy="459105"/>
          </a:xfrm>
          <a:custGeom>
            <a:avLst/>
            <a:gdLst/>
            <a:ahLst/>
            <a:cxnLst/>
            <a:rect l="l" t="t" r="r" b="b"/>
            <a:pathLst>
              <a:path w="5396865" h="459104">
                <a:moveTo>
                  <a:pt x="5320030" y="0"/>
                </a:moveTo>
                <a:lnTo>
                  <a:pt x="76454" y="0"/>
                </a:lnTo>
                <a:lnTo>
                  <a:pt x="46693" y="6016"/>
                </a:lnTo>
                <a:lnTo>
                  <a:pt x="22391" y="22415"/>
                </a:lnTo>
                <a:lnTo>
                  <a:pt x="6007" y="46720"/>
                </a:lnTo>
                <a:lnTo>
                  <a:pt x="0" y="76453"/>
                </a:lnTo>
                <a:lnTo>
                  <a:pt x="0" y="382269"/>
                </a:lnTo>
                <a:lnTo>
                  <a:pt x="6007" y="412003"/>
                </a:lnTo>
                <a:lnTo>
                  <a:pt x="22391" y="436308"/>
                </a:lnTo>
                <a:lnTo>
                  <a:pt x="46693" y="452707"/>
                </a:lnTo>
                <a:lnTo>
                  <a:pt x="76454" y="458724"/>
                </a:lnTo>
                <a:lnTo>
                  <a:pt x="5320030" y="458724"/>
                </a:lnTo>
                <a:lnTo>
                  <a:pt x="5349763" y="452707"/>
                </a:lnTo>
                <a:lnTo>
                  <a:pt x="5374068" y="436308"/>
                </a:lnTo>
                <a:lnTo>
                  <a:pt x="5390467" y="412003"/>
                </a:lnTo>
                <a:lnTo>
                  <a:pt x="5396483" y="382269"/>
                </a:lnTo>
                <a:lnTo>
                  <a:pt x="5396483" y="76453"/>
                </a:lnTo>
                <a:lnTo>
                  <a:pt x="5390467" y="46720"/>
                </a:lnTo>
                <a:lnTo>
                  <a:pt x="5374068" y="22415"/>
                </a:lnTo>
                <a:lnTo>
                  <a:pt x="5349763" y="6016"/>
                </a:lnTo>
                <a:lnTo>
                  <a:pt x="5320030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6419" y="2841878"/>
            <a:ext cx="955040" cy="80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>
              <a:lnSpc>
                <a:spcPct val="141500"/>
              </a:lnSpc>
              <a:spcBef>
                <a:spcPts val="100"/>
              </a:spcBef>
            </a:pPr>
            <a:r>
              <a:rPr sz="1800" b="1" dirty="0">
                <a:solidFill>
                  <a:srgbClr val="2E5496"/>
                </a:solidFill>
                <a:latin typeface="微软雅黑"/>
                <a:cs typeface="微软雅黑"/>
              </a:rPr>
              <a:t>数学学院 机械学院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77314" y="2841878"/>
            <a:ext cx="955040" cy="80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>
              <a:lnSpc>
                <a:spcPct val="141500"/>
              </a:lnSpc>
              <a:spcBef>
                <a:spcPts val="100"/>
              </a:spcBef>
            </a:pPr>
            <a:r>
              <a:rPr sz="1800" b="1" dirty="0">
                <a:solidFill>
                  <a:srgbClr val="2E5496"/>
                </a:solidFill>
                <a:latin typeface="微软雅黑"/>
                <a:cs typeface="微软雅黑"/>
              </a:rPr>
              <a:t>物理学院 航天学院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88589" y="2841878"/>
            <a:ext cx="954405" cy="80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4604">
              <a:lnSpc>
                <a:spcPct val="141500"/>
              </a:lnSpc>
              <a:spcBef>
                <a:spcPts val="100"/>
              </a:spcBef>
            </a:pPr>
            <a:r>
              <a:rPr sz="1800" b="1" dirty="0">
                <a:solidFill>
                  <a:srgbClr val="2E5496"/>
                </a:solidFill>
                <a:latin typeface="微软雅黑"/>
                <a:cs typeface="微软雅黑"/>
              </a:rPr>
              <a:t>能动学院 材料学院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57191" y="2841878"/>
            <a:ext cx="954405" cy="80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4604">
              <a:lnSpc>
                <a:spcPct val="141500"/>
              </a:lnSpc>
              <a:spcBef>
                <a:spcPts val="100"/>
              </a:spcBef>
            </a:pPr>
            <a:r>
              <a:rPr sz="1800" b="1" dirty="0">
                <a:solidFill>
                  <a:srgbClr val="2E5496"/>
                </a:solidFill>
                <a:latin typeface="微软雅黑"/>
                <a:cs typeface="微软雅黑"/>
              </a:rPr>
              <a:t>电气学院 生命学院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8573" y="5467908"/>
            <a:ext cx="9410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E5496"/>
                </a:solidFill>
                <a:latin typeface="微软雅黑"/>
                <a:cs typeface="微软雅黑"/>
              </a:rPr>
              <a:t>电信学部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54173" y="5467908"/>
            <a:ext cx="711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E5496"/>
                </a:solidFill>
                <a:latin typeface="微软雅黑"/>
                <a:cs typeface="微软雅黑"/>
              </a:rPr>
              <a:t>医学部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65067" y="5467908"/>
            <a:ext cx="2094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6495" algn="l"/>
              </a:tabLst>
            </a:pPr>
            <a:r>
              <a:rPr sz="1800" b="1" spc="-5" dirty="0">
                <a:solidFill>
                  <a:srgbClr val="2E5496"/>
                </a:solidFill>
                <a:latin typeface="微软雅黑"/>
                <a:cs typeface="微软雅黑"/>
              </a:rPr>
              <a:t>前沿</a:t>
            </a:r>
            <a:r>
              <a:rPr sz="1800" b="1" dirty="0">
                <a:solidFill>
                  <a:srgbClr val="2E5496"/>
                </a:solidFill>
                <a:latin typeface="微软雅黑"/>
                <a:cs typeface="微软雅黑"/>
              </a:rPr>
              <a:t>院	</a:t>
            </a:r>
            <a:r>
              <a:rPr sz="1800" b="1" spc="-5" dirty="0">
                <a:solidFill>
                  <a:srgbClr val="2E5496"/>
                </a:solidFill>
                <a:latin typeface="微软雅黑"/>
                <a:cs typeface="微软雅黑"/>
              </a:rPr>
              <a:t>金禾中心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21711" y="4035297"/>
            <a:ext cx="9525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1556AD"/>
                </a:solidFill>
                <a:latin typeface="Arial"/>
                <a:cs typeface="Arial"/>
              </a:rPr>
              <a:t>…….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7075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39"/>
                </a:lnTo>
                <a:lnTo>
                  <a:pt x="859536" y="739139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27075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39"/>
                </a:lnTo>
                <a:lnTo>
                  <a:pt x="166115" y="739139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533835" y="3416"/>
                  </a:lnTo>
                  <a:lnTo>
                    <a:pt x="10571975" y="6019"/>
                  </a:lnTo>
                  <a:lnTo>
                    <a:pt x="10268204" y="8115"/>
                  </a:lnTo>
                  <a:lnTo>
                    <a:pt x="10145408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4200" y="6522718"/>
              <a:ext cx="1234440" cy="3124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164336" y="867155"/>
            <a:ext cx="10586085" cy="99060"/>
          </a:xfrm>
          <a:custGeom>
            <a:avLst/>
            <a:gdLst/>
            <a:ahLst/>
            <a:cxnLst/>
            <a:rect l="l" t="t" r="r" b="b"/>
            <a:pathLst>
              <a:path w="10586085" h="99059">
                <a:moveTo>
                  <a:pt x="10585704" y="0"/>
                </a:moveTo>
                <a:lnTo>
                  <a:pt x="0" y="0"/>
                </a:lnTo>
                <a:lnTo>
                  <a:pt x="0" y="99060"/>
                </a:lnTo>
                <a:lnTo>
                  <a:pt x="10585704" y="99060"/>
                </a:lnTo>
                <a:lnTo>
                  <a:pt x="1058570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40027" y="247853"/>
            <a:ext cx="5302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未来技术学院首</a:t>
            </a:r>
            <a:r>
              <a:rPr sz="3600" b="1" spc="-20" dirty="0">
                <a:latin typeface="黑体"/>
                <a:cs typeface="黑体"/>
              </a:rPr>
              <a:t>批</a:t>
            </a:r>
            <a:r>
              <a:rPr sz="3600" b="1" spc="-5" dirty="0">
                <a:latin typeface="黑体"/>
                <a:cs typeface="黑体"/>
              </a:rPr>
              <a:t>4</a:t>
            </a:r>
            <a:r>
              <a:rPr sz="3600" b="1" spc="-10" dirty="0">
                <a:latin typeface="黑体"/>
                <a:cs typeface="黑体"/>
              </a:rPr>
              <a:t>个方向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683" y="1517903"/>
            <a:ext cx="3693160" cy="3785870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290195" rIns="0" bIns="0" rtlCol="0">
            <a:spAutoFit/>
          </a:bodyPr>
          <a:lstStyle/>
          <a:p>
            <a:pPr marL="548005" indent="-457834">
              <a:lnSpc>
                <a:spcPct val="100000"/>
              </a:lnSpc>
              <a:spcBef>
                <a:spcPts val="2285"/>
              </a:spcBef>
              <a:buFont typeface="Wingdings"/>
              <a:buChar char=""/>
              <a:tabLst>
                <a:tab pos="548005" algn="l"/>
                <a:tab pos="548640" algn="l"/>
              </a:tabLst>
            </a:pP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选择依据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200">
              <a:latin typeface="黑体"/>
              <a:cs typeface="黑体"/>
            </a:endParaRPr>
          </a:p>
          <a:p>
            <a:pPr marL="548005">
              <a:lnSpc>
                <a:spcPct val="100000"/>
              </a:lnSpc>
            </a:pPr>
            <a:r>
              <a:rPr sz="2400" b="1" spc="-10" dirty="0">
                <a:solidFill>
                  <a:srgbClr val="004E96"/>
                </a:solidFill>
                <a:latin typeface="黑体"/>
                <a:cs typeface="黑体"/>
              </a:rPr>
              <a:t>①</a:t>
            </a:r>
            <a:r>
              <a:rPr sz="2400" b="1" spc="345" dirty="0">
                <a:solidFill>
                  <a:srgbClr val="004E96"/>
                </a:solidFill>
                <a:latin typeface="黑体"/>
                <a:cs typeface="黑体"/>
              </a:rPr>
              <a:t> </a:t>
            </a:r>
            <a:r>
              <a:rPr sz="2400" b="1" dirty="0">
                <a:solidFill>
                  <a:srgbClr val="004E96"/>
                </a:solidFill>
                <a:latin typeface="黑体"/>
                <a:cs typeface="黑体"/>
              </a:rPr>
              <a:t>产业前景广阔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2250">
              <a:latin typeface="黑体"/>
              <a:cs typeface="黑体"/>
            </a:endParaRPr>
          </a:p>
          <a:p>
            <a:pPr marL="548005">
              <a:lnSpc>
                <a:spcPct val="100000"/>
              </a:lnSpc>
            </a:pPr>
            <a:r>
              <a:rPr sz="2400" b="1" spc="-10" dirty="0">
                <a:solidFill>
                  <a:srgbClr val="004E96"/>
                </a:solidFill>
                <a:latin typeface="黑体"/>
                <a:cs typeface="黑体"/>
              </a:rPr>
              <a:t>②</a:t>
            </a:r>
            <a:r>
              <a:rPr sz="2400" b="1" spc="345" dirty="0">
                <a:solidFill>
                  <a:srgbClr val="004E96"/>
                </a:solidFill>
                <a:latin typeface="黑体"/>
                <a:cs typeface="黑体"/>
              </a:rPr>
              <a:t> </a:t>
            </a:r>
            <a:r>
              <a:rPr sz="2400" b="1" dirty="0">
                <a:solidFill>
                  <a:srgbClr val="004E96"/>
                </a:solidFill>
                <a:latin typeface="黑体"/>
                <a:cs typeface="黑体"/>
              </a:rPr>
              <a:t>专业优势突出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2250">
              <a:latin typeface="黑体"/>
              <a:cs typeface="黑体"/>
            </a:endParaRPr>
          </a:p>
          <a:p>
            <a:pPr marL="548005">
              <a:lnSpc>
                <a:spcPct val="100000"/>
              </a:lnSpc>
            </a:pPr>
            <a:r>
              <a:rPr sz="2400" b="1" spc="-10" dirty="0">
                <a:solidFill>
                  <a:srgbClr val="004E96"/>
                </a:solidFill>
                <a:latin typeface="黑体"/>
                <a:cs typeface="黑体"/>
              </a:rPr>
              <a:t>③</a:t>
            </a:r>
            <a:r>
              <a:rPr sz="2400" b="1" spc="345" dirty="0">
                <a:solidFill>
                  <a:srgbClr val="004E96"/>
                </a:solidFill>
                <a:latin typeface="黑体"/>
                <a:cs typeface="黑体"/>
              </a:rPr>
              <a:t> </a:t>
            </a:r>
            <a:r>
              <a:rPr sz="2400" b="1" dirty="0">
                <a:solidFill>
                  <a:srgbClr val="004E96"/>
                </a:solidFill>
                <a:latin typeface="黑体"/>
                <a:cs typeface="黑体"/>
              </a:rPr>
              <a:t>面向国际前沿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200">
              <a:latin typeface="黑体"/>
              <a:cs typeface="黑体"/>
            </a:endParaRPr>
          </a:p>
          <a:p>
            <a:pPr marL="548005">
              <a:lnSpc>
                <a:spcPct val="100000"/>
              </a:lnSpc>
            </a:pPr>
            <a:r>
              <a:rPr sz="2400" b="1" spc="-10" dirty="0">
                <a:solidFill>
                  <a:srgbClr val="004E96"/>
                </a:solidFill>
                <a:latin typeface="黑体"/>
                <a:cs typeface="黑体"/>
              </a:rPr>
              <a:t>④</a:t>
            </a:r>
            <a:r>
              <a:rPr sz="2400" b="1" spc="345" dirty="0">
                <a:solidFill>
                  <a:srgbClr val="004E96"/>
                </a:solidFill>
                <a:latin typeface="黑体"/>
                <a:cs typeface="黑体"/>
              </a:rPr>
              <a:t> </a:t>
            </a:r>
            <a:r>
              <a:rPr sz="2400" b="1" dirty="0">
                <a:solidFill>
                  <a:srgbClr val="004E96"/>
                </a:solidFill>
                <a:latin typeface="黑体"/>
                <a:cs typeface="黑体"/>
              </a:rPr>
              <a:t>前期基础扎实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79035" y="3128772"/>
            <a:ext cx="969644" cy="551815"/>
            <a:chOff x="4479035" y="3128772"/>
            <a:chExt cx="969644" cy="551815"/>
          </a:xfrm>
        </p:grpSpPr>
        <p:sp>
          <p:nvSpPr>
            <p:cNvPr id="11" name="object 11"/>
            <p:cNvSpPr/>
            <p:nvPr/>
          </p:nvSpPr>
          <p:spPr>
            <a:xfrm>
              <a:off x="4485131" y="3134868"/>
              <a:ext cx="957580" cy="539750"/>
            </a:xfrm>
            <a:custGeom>
              <a:avLst/>
              <a:gdLst/>
              <a:ahLst/>
              <a:cxnLst/>
              <a:rect l="l" t="t" r="r" b="b"/>
              <a:pathLst>
                <a:path w="957579" h="539750">
                  <a:moveTo>
                    <a:pt x="687323" y="0"/>
                  </a:moveTo>
                  <a:lnTo>
                    <a:pt x="687323" y="134874"/>
                  </a:lnTo>
                  <a:lnTo>
                    <a:pt x="0" y="134874"/>
                  </a:lnTo>
                  <a:lnTo>
                    <a:pt x="0" y="404622"/>
                  </a:lnTo>
                  <a:lnTo>
                    <a:pt x="687323" y="404622"/>
                  </a:lnTo>
                  <a:lnTo>
                    <a:pt x="687323" y="539496"/>
                  </a:lnTo>
                  <a:lnTo>
                    <a:pt x="957071" y="269748"/>
                  </a:lnTo>
                  <a:lnTo>
                    <a:pt x="68732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85131" y="3134868"/>
              <a:ext cx="957580" cy="539750"/>
            </a:xfrm>
            <a:custGeom>
              <a:avLst/>
              <a:gdLst/>
              <a:ahLst/>
              <a:cxnLst/>
              <a:rect l="l" t="t" r="r" b="b"/>
              <a:pathLst>
                <a:path w="957579" h="539750">
                  <a:moveTo>
                    <a:pt x="0" y="134874"/>
                  </a:moveTo>
                  <a:lnTo>
                    <a:pt x="687323" y="134874"/>
                  </a:lnTo>
                  <a:lnTo>
                    <a:pt x="687323" y="0"/>
                  </a:lnTo>
                  <a:lnTo>
                    <a:pt x="957071" y="269748"/>
                  </a:lnTo>
                  <a:lnTo>
                    <a:pt x="687323" y="539496"/>
                  </a:lnTo>
                  <a:lnTo>
                    <a:pt x="687323" y="404622"/>
                  </a:lnTo>
                  <a:lnTo>
                    <a:pt x="0" y="404622"/>
                  </a:lnTo>
                  <a:lnTo>
                    <a:pt x="0" y="134874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66784" y="5421881"/>
            <a:ext cx="2790825" cy="7080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000" b="1" dirty="0">
                <a:solidFill>
                  <a:srgbClr val="C00000"/>
                </a:solidFill>
                <a:latin typeface="黑体"/>
                <a:cs typeface="黑体"/>
              </a:rPr>
              <a:t>4.医工学</a:t>
            </a:r>
            <a:endParaRPr sz="20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800" b="1" dirty="0">
                <a:solidFill>
                  <a:srgbClr val="004E96"/>
                </a:solidFill>
                <a:latin typeface="黑体"/>
                <a:cs typeface="黑体"/>
              </a:rPr>
              <a:t>徐宗本院士、吕毅教授领衔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24880" y="2698495"/>
            <a:ext cx="2586990" cy="1123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ts val="2395"/>
              </a:lnSpc>
              <a:spcBef>
                <a:spcPts val="105"/>
              </a:spcBef>
            </a:pPr>
            <a:r>
              <a:rPr sz="1800" b="1" spc="5" dirty="0">
                <a:solidFill>
                  <a:srgbClr val="C00000"/>
                </a:solidFill>
                <a:latin typeface="黑体"/>
                <a:cs typeface="黑体"/>
              </a:rPr>
              <a:t>1.</a:t>
            </a:r>
            <a:r>
              <a:rPr sz="2000" b="1" spc="5" dirty="0">
                <a:solidFill>
                  <a:srgbClr val="C00000"/>
                </a:solidFill>
                <a:latin typeface="黑体"/>
                <a:cs typeface="黑体"/>
              </a:rPr>
              <a:t>人工智能</a:t>
            </a:r>
            <a:endParaRPr sz="2000">
              <a:latin typeface="黑体"/>
              <a:cs typeface="黑体"/>
            </a:endParaRPr>
          </a:p>
          <a:p>
            <a:pPr algn="ctr">
              <a:lnSpc>
                <a:spcPts val="1914"/>
              </a:lnSpc>
            </a:pPr>
            <a:r>
              <a:rPr sz="1600" b="1" spc="5" dirty="0">
                <a:solidFill>
                  <a:srgbClr val="C00000"/>
                </a:solidFill>
                <a:latin typeface="黑体"/>
                <a:cs typeface="黑体"/>
              </a:rPr>
              <a:t>（</a:t>
            </a:r>
            <a:r>
              <a:rPr sz="1600" b="1" spc="-5" dirty="0">
                <a:solidFill>
                  <a:srgbClr val="C00000"/>
                </a:solidFill>
                <a:latin typeface="黑体"/>
                <a:cs typeface="黑体"/>
              </a:rPr>
              <a:t>自主</a:t>
            </a:r>
            <a:r>
              <a:rPr sz="1600" b="1" spc="5" dirty="0">
                <a:solidFill>
                  <a:srgbClr val="C00000"/>
                </a:solidFill>
                <a:latin typeface="黑体"/>
                <a:cs typeface="黑体"/>
              </a:rPr>
              <a:t>智</a:t>
            </a:r>
            <a:r>
              <a:rPr sz="1600" b="1" spc="-5" dirty="0">
                <a:solidFill>
                  <a:srgbClr val="C00000"/>
                </a:solidFill>
                <a:latin typeface="黑体"/>
                <a:cs typeface="黑体"/>
              </a:rPr>
              <a:t>能</a:t>
            </a:r>
            <a:r>
              <a:rPr sz="1600" b="1" spc="5" dirty="0">
                <a:solidFill>
                  <a:srgbClr val="C00000"/>
                </a:solidFill>
                <a:latin typeface="黑体"/>
                <a:cs typeface="黑体"/>
              </a:rPr>
              <a:t>系</a:t>
            </a:r>
            <a:r>
              <a:rPr sz="1600" b="1" spc="-5" dirty="0">
                <a:solidFill>
                  <a:srgbClr val="C00000"/>
                </a:solidFill>
                <a:latin typeface="黑体"/>
                <a:cs typeface="黑体"/>
              </a:rPr>
              <a:t>统</a:t>
            </a:r>
            <a:r>
              <a:rPr sz="1600" b="1" spc="5" dirty="0">
                <a:solidFill>
                  <a:srgbClr val="C00000"/>
                </a:solidFill>
                <a:latin typeface="黑体"/>
                <a:cs typeface="黑体"/>
              </a:rPr>
              <a:t>与</a:t>
            </a:r>
            <a:r>
              <a:rPr sz="1600" b="1" spc="-5" dirty="0">
                <a:solidFill>
                  <a:srgbClr val="C00000"/>
                </a:solidFill>
                <a:latin typeface="黑体"/>
                <a:cs typeface="黑体"/>
              </a:rPr>
              <a:t>增强</a:t>
            </a:r>
            <a:r>
              <a:rPr sz="1600" b="1" spc="5" dirty="0">
                <a:solidFill>
                  <a:srgbClr val="C00000"/>
                </a:solidFill>
                <a:latin typeface="黑体"/>
                <a:cs typeface="黑体"/>
              </a:rPr>
              <a:t>芯</a:t>
            </a:r>
            <a:r>
              <a:rPr sz="1600" b="1" spc="25" dirty="0">
                <a:solidFill>
                  <a:srgbClr val="C00000"/>
                </a:solidFill>
                <a:latin typeface="黑体"/>
                <a:cs typeface="黑体"/>
              </a:rPr>
              <a:t>片</a:t>
            </a:r>
            <a:r>
              <a:rPr sz="1600" b="1" spc="-10" dirty="0">
                <a:solidFill>
                  <a:srgbClr val="C00000"/>
                </a:solidFill>
                <a:latin typeface="黑体"/>
                <a:cs typeface="黑体"/>
              </a:rPr>
              <a:t>)</a:t>
            </a:r>
            <a:endParaRPr sz="16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solidFill>
                  <a:srgbClr val="004E96"/>
                </a:solidFill>
                <a:latin typeface="黑体"/>
                <a:cs typeface="黑体"/>
              </a:rPr>
              <a:t>郑南宁院士领衔</a:t>
            </a:r>
            <a:endParaRPr sz="180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4E96"/>
                </a:solidFill>
                <a:latin typeface="黑体"/>
                <a:cs typeface="黑体"/>
              </a:rPr>
              <a:t>国家平台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77504" y="2630579"/>
            <a:ext cx="3017520" cy="98234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000" b="1" spc="10" dirty="0">
                <a:solidFill>
                  <a:srgbClr val="C00000"/>
                </a:solidFill>
                <a:latin typeface="黑体"/>
                <a:cs typeface="黑体"/>
              </a:rPr>
              <a:t>2</a:t>
            </a:r>
            <a:r>
              <a:rPr sz="2000" b="1" spc="-5" dirty="0">
                <a:solidFill>
                  <a:srgbClr val="C00000"/>
                </a:solidFill>
                <a:latin typeface="黑体"/>
                <a:cs typeface="黑体"/>
              </a:rPr>
              <a:t>.</a:t>
            </a:r>
            <a:r>
              <a:rPr sz="2000" b="1" dirty="0">
                <a:solidFill>
                  <a:srgbClr val="C00000"/>
                </a:solidFill>
                <a:latin typeface="黑体"/>
                <a:cs typeface="黑体"/>
              </a:rPr>
              <a:t>储能科</a:t>
            </a:r>
            <a:r>
              <a:rPr sz="2000" b="1" spc="-5" dirty="0">
                <a:solidFill>
                  <a:srgbClr val="C00000"/>
                </a:solidFill>
                <a:latin typeface="黑体"/>
                <a:cs typeface="黑体"/>
              </a:rPr>
              <a:t>学与工程</a:t>
            </a:r>
            <a:endParaRPr sz="2000">
              <a:latin typeface="黑体"/>
              <a:cs typeface="黑体"/>
            </a:endParaRPr>
          </a:p>
          <a:p>
            <a:pPr marL="12065" marR="5080" algn="ctr">
              <a:lnSpc>
                <a:spcPct val="100000"/>
              </a:lnSpc>
              <a:spcBef>
                <a:spcPts val="380"/>
              </a:spcBef>
            </a:pPr>
            <a:r>
              <a:rPr sz="1800" b="1" dirty="0">
                <a:solidFill>
                  <a:srgbClr val="004E96"/>
                </a:solidFill>
                <a:latin typeface="黑体"/>
                <a:cs typeface="黑体"/>
              </a:rPr>
              <a:t>何雅玲院士、管晓宏院士领衔 全球首个，国家平台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0703" y="5419442"/>
            <a:ext cx="3021330" cy="98234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000" b="1" dirty="0">
                <a:solidFill>
                  <a:srgbClr val="C00000"/>
                </a:solidFill>
                <a:latin typeface="黑体"/>
                <a:cs typeface="黑体"/>
              </a:rPr>
              <a:t>3.智能制</a:t>
            </a:r>
            <a:r>
              <a:rPr sz="2000" b="1" spc="-5" dirty="0">
                <a:solidFill>
                  <a:srgbClr val="C00000"/>
                </a:solidFill>
                <a:latin typeface="黑体"/>
                <a:cs typeface="黑体"/>
              </a:rPr>
              <a:t>造工程</a:t>
            </a:r>
            <a:endParaRPr sz="2000">
              <a:latin typeface="黑体"/>
              <a:cs typeface="黑体"/>
            </a:endParaRPr>
          </a:p>
          <a:p>
            <a:pPr marL="12700" marR="5080" algn="ctr">
              <a:lnSpc>
                <a:spcPct val="100000"/>
              </a:lnSpc>
              <a:spcBef>
                <a:spcPts val="380"/>
              </a:spcBef>
            </a:pPr>
            <a:r>
              <a:rPr sz="1800" b="1" dirty="0">
                <a:solidFill>
                  <a:srgbClr val="004E96"/>
                </a:solidFill>
                <a:latin typeface="黑体"/>
                <a:cs typeface="黑体"/>
              </a:rPr>
              <a:t>梅雪松教授、陈雪峰教授领衔 国家平台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383523" y="1028700"/>
            <a:ext cx="2806065" cy="1777364"/>
            <a:chOff x="8383523" y="1028700"/>
            <a:chExt cx="2806065" cy="1777364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3523" y="1030223"/>
              <a:ext cx="1609344" cy="17754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5547" y="1222247"/>
              <a:ext cx="1239011" cy="14051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7127" y="1028700"/>
              <a:ext cx="1402207" cy="17769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9151" y="1220723"/>
              <a:ext cx="1031748" cy="140665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548116" y="3732225"/>
            <a:ext cx="2824480" cy="1868805"/>
            <a:chOff x="8548116" y="3732225"/>
            <a:chExt cx="2824480" cy="186880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0092" y="3738384"/>
              <a:ext cx="1491996" cy="18501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2116" y="3930396"/>
              <a:ext cx="1121664" cy="14798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8116" y="3732225"/>
              <a:ext cx="1490472" cy="18685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0140" y="3924300"/>
              <a:ext cx="1120140" cy="149809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30596" y="3738371"/>
            <a:ext cx="2667635" cy="1849120"/>
            <a:chOff x="5530596" y="3738371"/>
            <a:chExt cx="2667635" cy="184912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84264" y="3738371"/>
              <a:ext cx="1513458" cy="18486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6288" y="3930395"/>
              <a:ext cx="1143000" cy="14782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0596" y="3922775"/>
              <a:ext cx="1203959" cy="1487424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09715" y="1193291"/>
            <a:ext cx="1274064" cy="146456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0" y="695550"/>
            <a:ext cx="859790" cy="271145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750"/>
              </a:lnSpc>
            </a:pPr>
            <a:r>
              <a:rPr sz="1750" b="1" spc="-10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50">
              <a:latin typeface="Berlin Sans FB Demi"/>
              <a:cs typeface="Berlin Sans FB Dem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0" y="227075"/>
            <a:ext cx="859790" cy="468630"/>
          </a:xfrm>
          <a:prstGeom prst="rect">
            <a:avLst/>
          </a:prstGeom>
          <a:solidFill>
            <a:srgbClr val="1556AD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ts val="3690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909552" y="5932728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7E7E7E"/>
                </a:solidFill>
                <a:latin typeface="黑体"/>
                <a:cs typeface="黑体"/>
              </a:rPr>
              <a:t>52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8314" y="5490159"/>
            <a:ext cx="3089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各方向选拔不超过10</a:t>
            </a:r>
            <a:r>
              <a:rPr sz="2400" b="1" spc="-10" dirty="0">
                <a:solidFill>
                  <a:srgbClr val="C00000"/>
                </a:solidFill>
                <a:latin typeface="黑体"/>
                <a:cs typeface="黑体"/>
              </a:rPr>
              <a:t>人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533835" y="3416"/>
                  </a:lnTo>
                  <a:lnTo>
                    <a:pt x="10571975" y="6019"/>
                  </a:lnTo>
                  <a:lnTo>
                    <a:pt x="10268204" y="8115"/>
                  </a:lnTo>
                  <a:lnTo>
                    <a:pt x="10145408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9400" y="6522720"/>
              <a:ext cx="1539240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57375" y="190880"/>
            <a:ext cx="5071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未来技术学院的建设目标</a:t>
            </a:r>
            <a:endParaRPr sz="3600">
              <a:latin typeface="黑体"/>
              <a:cs typeface="黑体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79651" y="1286255"/>
            <a:ext cx="1990725" cy="3515360"/>
            <a:chOff x="1779651" y="1286255"/>
            <a:chExt cx="1990725" cy="3515360"/>
          </a:xfrm>
        </p:grpSpPr>
        <p:sp>
          <p:nvSpPr>
            <p:cNvPr id="9" name="object 9"/>
            <p:cNvSpPr/>
            <p:nvPr/>
          </p:nvSpPr>
          <p:spPr>
            <a:xfrm>
              <a:off x="1779651" y="1631822"/>
              <a:ext cx="1362075" cy="1042035"/>
            </a:xfrm>
            <a:custGeom>
              <a:avLst/>
              <a:gdLst/>
              <a:ahLst/>
              <a:cxnLst/>
              <a:rect l="l" t="t" r="r" b="b"/>
              <a:pathLst>
                <a:path w="1362075" h="1042035">
                  <a:moveTo>
                    <a:pt x="43053" y="966215"/>
                  </a:moveTo>
                  <a:lnTo>
                    <a:pt x="28479" y="966966"/>
                  </a:lnTo>
                  <a:lnTo>
                    <a:pt x="14859" y="973454"/>
                  </a:lnTo>
                  <a:lnTo>
                    <a:pt x="4774" y="984789"/>
                  </a:lnTo>
                  <a:lnTo>
                    <a:pt x="0" y="998601"/>
                  </a:lnTo>
                  <a:lnTo>
                    <a:pt x="750" y="1013174"/>
                  </a:lnTo>
                  <a:lnTo>
                    <a:pt x="7238" y="1026794"/>
                  </a:lnTo>
                  <a:lnTo>
                    <a:pt x="18573" y="1036879"/>
                  </a:lnTo>
                  <a:lnTo>
                    <a:pt x="32385" y="1041653"/>
                  </a:lnTo>
                  <a:lnTo>
                    <a:pt x="46958" y="1040903"/>
                  </a:lnTo>
                  <a:lnTo>
                    <a:pt x="60579" y="1034414"/>
                  </a:lnTo>
                  <a:lnTo>
                    <a:pt x="70663" y="1023080"/>
                  </a:lnTo>
                  <a:lnTo>
                    <a:pt x="74559" y="1011809"/>
                  </a:lnTo>
                  <a:lnTo>
                    <a:pt x="43687" y="1011809"/>
                  </a:lnTo>
                  <a:lnTo>
                    <a:pt x="31750" y="996061"/>
                  </a:lnTo>
                  <a:lnTo>
                    <a:pt x="60640" y="974349"/>
                  </a:lnTo>
                  <a:lnTo>
                    <a:pt x="56864" y="970990"/>
                  </a:lnTo>
                  <a:lnTo>
                    <a:pt x="43053" y="966215"/>
                  </a:lnTo>
                  <a:close/>
                </a:path>
                <a:path w="1362075" h="1042035">
                  <a:moveTo>
                    <a:pt x="60640" y="974349"/>
                  </a:moveTo>
                  <a:lnTo>
                    <a:pt x="31750" y="996061"/>
                  </a:lnTo>
                  <a:lnTo>
                    <a:pt x="43687" y="1011809"/>
                  </a:lnTo>
                  <a:lnTo>
                    <a:pt x="72539" y="990185"/>
                  </a:lnTo>
                  <a:lnTo>
                    <a:pt x="68199" y="981075"/>
                  </a:lnTo>
                  <a:lnTo>
                    <a:pt x="60640" y="974349"/>
                  </a:lnTo>
                  <a:close/>
                </a:path>
                <a:path w="1362075" h="1042035">
                  <a:moveTo>
                    <a:pt x="72539" y="990185"/>
                  </a:moveTo>
                  <a:lnTo>
                    <a:pt x="43687" y="1011809"/>
                  </a:lnTo>
                  <a:lnTo>
                    <a:pt x="74559" y="1011809"/>
                  </a:lnTo>
                  <a:lnTo>
                    <a:pt x="75438" y="1009268"/>
                  </a:lnTo>
                  <a:lnTo>
                    <a:pt x="74687" y="994695"/>
                  </a:lnTo>
                  <a:lnTo>
                    <a:pt x="72539" y="990185"/>
                  </a:lnTo>
                  <a:close/>
                </a:path>
                <a:path w="1362075" h="1042035">
                  <a:moveTo>
                    <a:pt x="95123" y="948436"/>
                  </a:moveTo>
                  <a:lnTo>
                    <a:pt x="60640" y="974349"/>
                  </a:lnTo>
                  <a:lnTo>
                    <a:pt x="68199" y="981075"/>
                  </a:lnTo>
                  <a:lnTo>
                    <a:pt x="72539" y="990185"/>
                  </a:lnTo>
                  <a:lnTo>
                    <a:pt x="107061" y="964311"/>
                  </a:lnTo>
                  <a:lnTo>
                    <a:pt x="95123" y="948436"/>
                  </a:lnTo>
                  <a:close/>
                </a:path>
                <a:path w="1362075" h="1042035">
                  <a:moveTo>
                    <a:pt x="205994" y="865124"/>
                  </a:moveTo>
                  <a:lnTo>
                    <a:pt x="142621" y="912749"/>
                  </a:lnTo>
                  <a:lnTo>
                    <a:pt x="154559" y="928497"/>
                  </a:lnTo>
                  <a:lnTo>
                    <a:pt x="217931" y="880999"/>
                  </a:lnTo>
                  <a:lnTo>
                    <a:pt x="205994" y="865124"/>
                  </a:lnTo>
                  <a:close/>
                </a:path>
                <a:path w="1362075" h="1042035">
                  <a:moveTo>
                    <a:pt x="316865" y="781812"/>
                  </a:moveTo>
                  <a:lnTo>
                    <a:pt x="253492" y="829437"/>
                  </a:lnTo>
                  <a:lnTo>
                    <a:pt x="265430" y="845312"/>
                  </a:lnTo>
                  <a:lnTo>
                    <a:pt x="328803" y="797687"/>
                  </a:lnTo>
                  <a:lnTo>
                    <a:pt x="316865" y="781812"/>
                  </a:lnTo>
                  <a:close/>
                </a:path>
                <a:path w="1362075" h="1042035">
                  <a:moveTo>
                    <a:pt x="427736" y="698500"/>
                  </a:moveTo>
                  <a:lnTo>
                    <a:pt x="364363" y="746125"/>
                  </a:lnTo>
                  <a:lnTo>
                    <a:pt x="376300" y="762000"/>
                  </a:lnTo>
                  <a:lnTo>
                    <a:pt x="439674" y="714375"/>
                  </a:lnTo>
                  <a:lnTo>
                    <a:pt x="427736" y="698500"/>
                  </a:lnTo>
                  <a:close/>
                </a:path>
                <a:path w="1362075" h="1042035">
                  <a:moveTo>
                    <a:pt x="538607" y="615188"/>
                  </a:moveTo>
                  <a:lnTo>
                    <a:pt x="475361" y="662813"/>
                  </a:lnTo>
                  <a:lnTo>
                    <a:pt x="487172" y="678688"/>
                  </a:lnTo>
                  <a:lnTo>
                    <a:pt x="550544" y="631063"/>
                  </a:lnTo>
                  <a:lnTo>
                    <a:pt x="538607" y="615188"/>
                  </a:lnTo>
                  <a:close/>
                </a:path>
                <a:path w="1362075" h="1042035">
                  <a:moveTo>
                    <a:pt x="649605" y="532002"/>
                  </a:moveTo>
                  <a:lnTo>
                    <a:pt x="586232" y="579501"/>
                  </a:lnTo>
                  <a:lnTo>
                    <a:pt x="598043" y="595376"/>
                  </a:lnTo>
                  <a:lnTo>
                    <a:pt x="661416" y="547751"/>
                  </a:lnTo>
                  <a:lnTo>
                    <a:pt x="649605" y="532002"/>
                  </a:lnTo>
                  <a:close/>
                </a:path>
                <a:path w="1362075" h="1042035">
                  <a:moveTo>
                    <a:pt x="760476" y="448690"/>
                  </a:moveTo>
                  <a:lnTo>
                    <a:pt x="697103" y="496188"/>
                  </a:lnTo>
                  <a:lnTo>
                    <a:pt x="708913" y="512063"/>
                  </a:lnTo>
                  <a:lnTo>
                    <a:pt x="772287" y="464438"/>
                  </a:lnTo>
                  <a:lnTo>
                    <a:pt x="760476" y="448690"/>
                  </a:lnTo>
                  <a:close/>
                </a:path>
                <a:path w="1362075" h="1042035">
                  <a:moveTo>
                    <a:pt x="871347" y="365378"/>
                  </a:moveTo>
                  <a:lnTo>
                    <a:pt x="807974" y="413003"/>
                  </a:lnTo>
                  <a:lnTo>
                    <a:pt x="819912" y="428751"/>
                  </a:lnTo>
                  <a:lnTo>
                    <a:pt x="883157" y="381253"/>
                  </a:lnTo>
                  <a:lnTo>
                    <a:pt x="871347" y="365378"/>
                  </a:lnTo>
                  <a:close/>
                </a:path>
                <a:path w="1362075" h="1042035">
                  <a:moveTo>
                    <a:pt x="982218" y="282066"/>
                  </a:moveTo>
                  <a:lnTo>
                    <a:pt x="918844" y="329691"/>
                  </a:lnTo>
                  <a:lnTo>
                    <a:pt x="930782" y="345439"/>
                  </a:lnTo>
                  <a:lnTo>
                    <a:pt x="994156" y="297941"/>
                  </a:lnTo>
                  <a:lnTo>
                    <a:pt x="982218" y="282066"/>
                  </a:lnTo>
                  <a:close/>
                </a:path>
                <a:path w="1362075" h="1042035">
                  <a:moveTo>
                    <a:pt x="1093089" y="198754"/>
                  </a:moveTo>
                  <a:lnTo>
                    <a:pt x="1029716" y="246379"/>
                  </a:lnTo>
                  <a:lnTo>
                    <a:pt x="1041654" y="262254"/>
                  </a:lnTo>
                  <a:lnTo>
                    <a:pt x="1105027" y="214629"/>
                  </a:lnTo>
                  <a:lnTo>
                    <a:pt x="1093089" y="198754"/>
                  </a:lnTo>
                  <a:close/>
                </a:path>
                <a:path w="1362075" h="1042035">
                  <a:moveTo>
                    <a:pt x="1203960" y="115442"/>
                  </a:moveTo>
                  <a:lnTo>
                    <a:pt x="1140587" y="163067"/>
                  </a:lnTo>
                  <a:lnTo>
                    <a:pt x="1152525" y="178942"/>
                  </a:lnTo>
                  <a:lnTo>
                    <a:pt x="1215898" y="131317"/>
                  </a:lnTo>
                  <a:lnTo>
                    <a:pt x="1203960" y="115442"/>
                  </a:lnTo>
                  <a:close/>
                </a:path>
                <a:path w="1362075" h="1042035">
                  <a:moveTo>
                    <a:pt x="1289140" y="51437"/>
                  </a:moveTo>
                  <a:lnTo>
                    <a:pt x="1251458" y="79755"/>
                  </a:lnTo>
                  <a:lnTo>
                    <a:pt x="1263396" y="95630"/>
                  </a:lnTo>
                  <a:lnTo>
                    <a:pt x="1301070" y="67318"/>
                  </a:lnTo>
                  <a:lnTo>
                    <a:pt x="1293495" y="60578"/>
                  </a:lnTo>
                  <a:lnTo>
                    <a:pt x="1289140" y="51437"/>
                  </a:lnTo>
                  <a:close/>
                </a:path>
                <a:path w="1362075" h="1042035">
                  <a:moveTo>
                    <a:pt x="1361131" y="32130"/>
                  </a:moveTo>
                  <a:lnTo>
                    <a:pt x="1314831" y="32130"/>
                  </a:lnTo>
                  <a:lnTo>
                    <a:pt x="1326769" y="48005"/>
                  </a:lnTo>
                  <a:lnTo>
                    <a:pt x="1301070" y="67318"/>
                  </a:lnTo>
                  <a:lnTo>
                    <a:pt x="1304829" y="70663"/>
                  </a:lnTo>
                  <a:lnTo>
                    <a:pt x="1318641" y="75437"/>
                  </a:lnTo>
                  <a:lnTo>
                    <a:pt x="1333214" y="74687"/>
                  </a:lnTo>
                  <a:lnTo>
                    <a:pt x="1346835" y="68199"/>
                  </a:lnTo>
                  <a:lnTo>
                    <a:pt x="1356919" y="56864"/>
                  </a:lnTo>
                  <a:lnTo>
                    <a:pt x="1361694" y="43052"/>
                  </a:lnTo>
                  <a:lnTo>
                    <a:pt x="1361131" y="32130"/>
                  </a:lnTo>
                  <a:close/>
                </a:path>
                <a:path w="1362075" h="1042035">
                  <a:moveTo>
                    <a:pt x="1314831" y="32130"/>
                  </a:moveTo>
                  <a:lnTo>
                    <a:pt x="1289140" y="51437"/>
                  </a:lnTo>
                  <a:lnTo>
                    <a:pt x="1293495" y="60578"/>
                  </a:lnTo>
                  <a:lnTo>
                    <a:pt x="1301070" y="67318"/>
                  </a:lnTo>
                  <a:lnTo>
                    <a:pt x="1326769" y="48005"/>
                  </a:lnTo>
                  <a:lnTo>
                    <a:pt x="1314831" y="32130"/>
                  </a:lnTo>
                  <a:close/>
                </a:path>
                <a:path w="1362075" h="1042035">
                  <a:moveTo>
                    <a:pt x="1329309" y="0"/>
                  </a:moveTo>
                  <a:lnTo>
                    <a:pt x="1314735" y="750"/>
                  </a:lnTo>
                  <a:lnTo>
                    <a:pt x="1301115" y="7238"/>
                  </a:lnTo>
                  <a:lnTo>
                    <a:pt x="1291030" y="18573"/>
                  </a:lnTo>
                  <a:lnTo>
                    <a:pt x="1286256" y="32385"/>
                  </a:lnTo>
                  <a:lnTo>
                    <a:pt x="1287006" y="46958"/>
                  </a:lnTo>
                  <a:lnTo>
                    <a:pt x="1289140" y="51437"/>
                  </a:lnTo>
                  <a:lnTo>
                    <a:pt x="1314831" y="32130"/>
                  </a:lnTo>
                  <a:lnTo>
                    <a:pt x="1361131" y="32130"/>
                  </a:lnTo>
                  <a:lnTo>
                    <a:pt x="1360943" y="28479"/>
                  </a:lnTo>
                  <a:lnTo>
                    <a:pt x="1354455" y="14859"/>
                  </a:lnTo>
                  <a:lnTo>
                    <a:pt x="1343120" y="4774"/>
                  </a:lnTo>
                  <a:lnTo>
                    <a:pt x="1329309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8104" y="1286255"/>
              <a:ext cx="652780" cy="622300"/>
            </a:xfrm>
            <a:custGeom>
              <a:avLst/>
              <a:gdLst/>
              <a:ahLst/>
              <a:cxnLst/>
              <a:rect l="l" t="t" r="r" b="b"/>
              <a:pathLst>
                <a:path w="652779" h="622300">
                  <a:moveTo>
                    <a:pt x="326135" y="0"/>
                  </a:moveTo>
                  <a:lnTo>
                    <a:pt x="277949" y="3370"/>
                  </a:lnTo>
                  <a:lnTo>
                    <a:pt x="231956" y="13162"/>
                  </a:lnTo>
                  <a:lnTo>
                    <a:pt x="188659" y="28895"/>
                  </a:lnTo>
                  <a:lnTo>
                    <a:pt x="148566" y="50087"/>
                  </a:lnTo>
                  <a:lnTo>
                    <a:pt x="112180" y="76257"/>
                  </a:lnTo>
                  <a:lnTo>
                    <a:pt x="80007" y="106925"/>
                  </a:lnTo>
                  <a:lnTo>
                    <a:pt x="52551" y="141609"/>
                  </a:lnTo>
                  <a:lnTo>
                    <a:pt x="30317" y="179829"/>
                  </a:lnTo>
                  <a:lnTo>
                    <a:pt x="13811" y="221104"/>
                  </a:lnTo>
                  <a:lnTo>
                    <a:pt x="3536" y="264953"/>
                  </a:lnTo>
                  <a:lnTo>
                    <a:pt x="0" y="310896"/>
                  </a:lnTo>
                  <a:lnTo>
                    <a:pt x="3536" y="356838"/>
                  </a:lnTo>
                  <a:lnTo>
                    <a:pt x="13811" y="400687"/>
                  </a:lnTo>
                  <a:lnTo>
                    <a:pt x="30317" y="441962"/>
                  </a:lnTo>
                  <a:lnTo>
                    <a:pt x="52551" y="480182"/>
                  </a:lnTo>
                  <a:lnTo>
                    <a:pt x="80007" y="514866"/>
                  </a:lnTo>
                  <a:lnTo>
                    <a:pt x="112180" y="545534"/>
                  </a:lnTo>
                  <a:lnTo>
                    <a:pt x="148566" y="571704"/>
                  </a:lnTo>
                  <a:lnTo>
                    <a:pt x="188659" y="592896"/>
                  </a:lnTo>
                  <a:lnTo>
                    <a:pt x="231956" y="608629"/>
                  </a:lnTo>
                  <a:lnTo>
                    <a:pt x="277949" y="618421"/>
                  </a:lnTo>
                  <a:lnTo>
                    <a:pt x="326135" y="621792"/>
                  </a:lnTo>
                  <a:lnTo>
                    <a:pt x="374322" y="618421"/>
                  </a:lnTo>
                  <a:lnTo>
                    <a:pt x="420315" y="608629"/>
                  </a:lnTo>
                  <a:lnTo>
                    <a:pt x="463612" y="592896"/>
                  </a:lnTo>
                  <a:lnTo>
                    <a:pt x="503705" y="571704"/>
                  </a:lnTo>
                  <a:lnTo>
                    <a:pt x="540091" y="545534"/>
                  </a:lnTo>
                  <a:lnTo>
                    <a:pt x="572264" y="514866"/>
                  </a:lnTo>
                  <a:lnTo>
                    <a:pt x="599720" y="480182"/>
                  </a:lnTo>
                  <a:lnTo>
                    <a:pt x="621954" y="441962"/>
                  </a:lnTo>
                  <a:lnTo>
                    <a:pt x="638460" y="400687"/>
                  </a:lnTo>
                  <a:lnTo>
                    <a:pt x="648735" y="356838"/>
                  </a:lnTo>
                  <a:lnTo>
                    <a:pt x="652271" y="310896"/>
                  </a:lnTo>
                  <a:lnTo>
                    <a:pt x="648735" y="264953"/>
                  </a:lnTo>
                  <a:lnTo>
                    <a:pt x="638460" y="221104"/>
                  </a:lnTo>
                  <a:lnTo>
                    <a:pt x="621954" y="179829"/>
                  </a:lnTo>
                  <a:lnTo>
                    <a:pt x="599720" y="141609"/>
                  </a:lnTo>
                  <a:lnTo>
                    <a:pt x="572264" y="106925"/>
                  </a:lnTo>
                  <a:lnTo>
                    <a:pt x="540091" y="76257"/>
                  </a:lnTo>
                  <a:lnTo>
                    <a:pt x="503705" y="50087"/>
                  </a:lnTo>
                  <a:lnTo>
                    <a:pt x="463612" y="28895"/>
                  </a:lnTo>
                  <a:lnTo>
                    <a:pt x="420315" y="13162"/>
                  </a:lnTo>
                  <a:lnTo>
                    <a:pt x="374322" y="3370"/>
                  </a:lnTo>
                  <a:lnTo>
                    <a:pt x="326135" y="0"/>
                  </a:lnTo>
                  <a:close/>
                </a:path>
              </a:pathLst>
            </a:custGeom>
            <a:solidFill>
              <a:srgbClr val="395B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38795" y="3169157"/>
              <a:ext cx="1303020" cy="1632585"/>
            </a:xfrm>
            <a:custGeom>
              <a:avLst/>
              <a:gdLst/>
              <a:ahLst/>
              <a:cxnLst/>
              <a:rect l="l" t="t" r="r" b="b"/>
              <a:pathLst>
                <a:path w="1303020" h="1632585">
                  <a:moveTo>
                    <a:pt x="104432" y="576199"/>
                  </a:moveTo>
                  <a:lnTo>
                    <a:pt x="71793" y="547992"/>
                  </a:lnTo>
                  <a:lnTo>
                    <a:pt x="74256" y="543623"/>
                  </a:lnTo>
                  <a:lnTo>
                    <a:pt x="76009" y="529145"/>
                  </a:lnTo>
                  <a:lnTo>
                    <a:pt x="74714" y="524383"/>
                  </a:lnTo>
                  <a:lnTo>
                    <a:pt x="72186" y="515061"/>
                  </a:lnTo>
                  <a:lnTo>
                    <a:pt x="62903" y="503047"/>
                  </a:lnTo>
                  <a:lnTo>
                    <a:pt x="49758" y="495630"/>
                  </a:lnTo>
                  <a:lnTo>
                    <a:pt x="35280" y="493877"/>
                  </a:lnTo>
                  <a:lnTo>
                    <a:pt x="21170" y="497700"/>
                  </a:lnTo>
                  <a:lnTo>
                    <a:pt x="9182" y="506984"/>
                  </a:lnTo>
                  <a:lnTo>
                    <a:pt x="1752" y="520128"/>
                  </a:lnTo>
                  <a:lnTo>
                    <a:pt x="0" y="534606"/>
                  </a:lnTo>
                  <a:lnTo>
                    <a:pt x="3822" y="548703"/>
                  </a:lnTo>
                  <a:lnTo>
                    <a:pt x="13119" y="560705"/>
                  </a:lnTo>
                  <a:lnTo>
                    <a:pt x="26263" y="568134"/>
                  </a:lnTo>
                  <a:lnTo>
                    <a:pt x="40741" y="569887"/>
                  </a:lnTo>
                  <a:lnTo>
                    <a:pt x="54838" y="566064"/>
                  </a:lnTo>
                  <a:lnTo>
                    <a:pt x="58826" y="562978"/>
                  </a:lnTo>
                  <a:lnTo>
                    <a:pt x="91478" y="591185"/>
                  </a:lnTo>
                  <a:lnTo>
                    <a:pt x="104432" y="576199"/>
                  </a:lnTo>
                  <a:close/>
                </a:path>
                <a:path w="1303020" h="1632585">
                  <a:moveTo>
                    <a:pt x="209207" y="667004"/>
                  </a:moveTo>
                  <a:lnTo>
                    <a:pt x="149390" y="615188"/>
                  </a:lnTo>
                  <a:lnTo>
                    <a:pt x="136309" y="630174"/>
                  </a:lnTo>
                  <a:lnTo>
                    <a:pt x="196253" y="681990"/>
                  </a:lnTo>
                  <a:lnTo>
                    <a:pt x="209207" y="667004"/>
                  </a:lnTo>
                  <a:close/>
                </a:path>
                <a:path w="1303020" h="1632585">
                  <a:moveTo>
                    <a:pt x="314109" y="757809"/>
                  </a:moveTo>
                  <a:lnTo>
                    <a:pt x="254165" y="705993"/>
                  </a:lnTo>
                  <a:lnTo>
                    <a:pt x="241211" y="720979"/>
                  </a:lnTo>
                  <a:lnTo>
                    <a:pt x="301155" y="772795"/>
                  </a:lnTo>
                  <a:lnTo>
                    <a:pt x="314109" y="757809"/>
                  </a:lnTo>
                  <a:close/>
                </a:path>
                <a:path w="1303020" h="1632585">
                  <a:moveTo>
                    <a:pt x="418884" y="848614"/>
                  </a:moveTo>
                  <a:lnTo>
                    <a:pt x="359067" y="796671"/>
                  </a:lnTo>
                  <a:lnTo>
                    <a:pt x="346113" y="811657"/>
                  </a:lnTo>
                  <a:lnTo>
                    <a:pt x="405930" y="863600"/>
                  </a:lnTo>
                  <a:lnTo>
                    <a:pt x="418884" y="848614"/>
                  </a:lnTo>
                  <a:close/>
                </a:path>
                <a:path w="1303020" h="1632585">
                  <a:moveTo>
                    <a:pt x="523786" y="939419"/>
                  </a:moveTo>
                  <a:lnTo>
                    <a:pt x="463842" y="887476"/>
                  </a:lnTo>
                  <a:lnTo>
                    <a:pt x="450888" y="902462"/>
                  </a:lnTo>
                  <a:lnTo>
                    <a:pt x="510832" y="954405"/>
                  </a:lnTo>
                  <a:lnTo>
                    <a:pt x="523786" y="939419"/>
                  </a:lnTo>
                  <a:close/>
                </a:path>
                <a:path w="1303020" h="1632585">
                  <a:moveTo>
                    <a:pt x="536359" y="28194"/>
                  </a:moveTo>
                  <a:lnTo>
                    <a:pt x="493204" y="28194"/>
                  </a:lnTo>
                  <a:lnTo>
                    <a:pt x="492213" y="23253"/>
                  </a:lnTo>
                  <a:lnTo>
                    <a:pt x="484060" y="11150"/>
                  </a:lnTo>
                  <a:lnTo>
                    <a:pt x="471957" y="2997"/>
                  </a:lnTo>
                  <a:lnTo>
                    <a:pt x="457111" y="0"/>
                  </a:lnTo>
                  <a:lnTo>
                    <a:pt x="442252" y="2997"/>
                  </a:lnTo>
                  <a:lnTo>
                    <a:pt x="430149" y="11150"/>
                  </a:lnTo>
                  <a:lnTo>
                    <a:pt x="421995" y="23253"/>
                  </a:lnTo>
                  <a:lnTo>
                    <a:pt x="419011" y="38100"/>
                  </a:lnTo>
                  <a:lnTo>
                    <a:pt x="421995" y="52959"/>
                  </a:lnTo>
                  <a:lnTo>
                    <a:pt x="430149" y="65062"/>
                  </a:lnTo>
                  <a:lnTo>
                    <a:pt x="442252" y="73215"/>
                  </a:lnTo>
                  <a:lnTo>
                    <a:pt x="457111" y="76200"/>
                  </a:lnTo>
                  <a:lnTo>
                    <a:pt x="471957" y="73215"/>
                  </a:lnTo>
                  <a:lnTo>
                    <a:pt x="484060" y="65062"/>
                  </a:lnTo>
                  <a:lnTo>
                    <a:pt x="492213" y="52959"/>
                  </a:lnTo>
                  <a:lnTo>
                    <a:pt x="493204" y="48006"/>
                  </a:lnTo>
                  <a:lnTo>
                    <a:pt x="536359" y="48006"/>
                  </a:lnTo>
                  <a:lnTo>
                    <a:pt x="536359" y="28194"/>
                  </a:lnTo>
                  <a:close/>
                </a:path>
                <a:path w="1303020" h="1632585">
                  <a:moveTo>
                    <a:pt x="628688" y="1030097"/>
                  </a:moveTo>
                  <a:lnTo>
                    <a:pt x="568744" y="978281"/>
                  </a:lnTo>
                  <a:lnTo>
                    <a:pt x="555790" y="993267"/>
                  </a:lnTo>
                  <a:lnTo>
                    <a:pt x="615607" y="1045083"/>
                  </a:lnTo>
                  <a:lnTo>
                    <a:pt x="628688" y="1030097"/>
                  </a:lnTo>
                  <a:close/>
                </a:path>
                <a:path w="1303020" h="1632585">
                  <a:moveTo>
                    <a:pt x="675043" y="28194"/>
                  </a:moveTo>
                  <a:lnTo>
                    <a:pt x="595795" y="28194"/>
                  </a:lnTo>
                  <a:lnTo>
                    <a:pt x="595795" y="48006"/>
                  </a:lnTo>
                  <a:lnTo>
                    <a:pt x="675043" y="48006"/>
                  </a:lnTo>
                  <a:lnTo>
                    <a:pt x="675043" y="28194"/>
                  </a:lnTo>
                  <a:close/>
                </a:path>
                <a:path w="1303020" h="1632585">
                  <a:moveTo>
                    <a:pt x="733463" y="1120902"/>
                  </a:moveTo>
                  <a:lnTo>
                    <a:pt x="673519" y="1069086"/>
                  </a:lnTo>
                  <a:lnTo>
                    <a:pt x="660565" y="1084072"/>
                  </a:lnTo>
                  <a:lnTo>
                    <a:pt x="720509" y="1135888"/>
                  </a:lnTo>
                  <a:lnTo>
                    <a:pt x="733463" y="1120902"/>
                  </a:lnTo>
                  <a:close/>
                </a:path>
                <a:path w="1303020" h="1632585">
                  <a:moveTo>
                    <a:pt x="813727" y="28194"/>
                  </a:moveTo>
                  <a:lnTo>
                    <a:pt x="734479" y="28194"/>
                  </a:lnTo>
                  <a:lnTo>
                    <a:pt x="734479" y="48006"/>
                  </a:lnTo>
                  <a:lnTo>
                    <a:pt x="813727" y="48006"/>
                  </a:lnTo>
                  <a:lnTo>
                    <a:pt x="813727" y="28194"/>
                  </a:lnTo>
                  <a:close/>
                </a:path>
                <a:path w="1303020" h="1632585">
                  <a:moveTo>
                    <a:pt x="838365" y="1211707"/>
                  </a:moveTo>
                  <a:lnTo>
                    <a:pt x="778421" y="1159891"/>
                  </a:lnTo>
                  <a:lnTo>
                    <a:pt x="765467" y="1174877"/>
                  </a:lnTo>
                  <a:lnTo>
                    <a:pt x="825411" y="1226693"/>
                  </a:lnTo>
                  <a:lnTo>
                    <a:pt x="838365" y="1211707"/>
                  </a:lnTo>
                  <a:close/>
                </a:path>
                <a:path w="1303020" h="1632585">
                  <a:moveTo>
                    <a:pt x="943140" y="1302512"/>
                  </a:moveTo>
                  <a:lnTo>
                    <a:pt x="883196" y="1250569"/>
                  </a:lnTo>
                  <a:lnTo>
                    <a:pt x="870242" y="1265555"/>
                  </a:lnTo>
                  <a:lnTo>
                    <a:pt x="930186" y="1317498"/>
                  </a:lnTo>
                  <a:lnTo>
                    <a:pt x="943140" y="1302512"/>
                  </a:lnTo>
                  <a:close/>
                </a:path>
                <a:path w="1303020" h="1632585">
                  <a:moveTo>
                    <a:pt x="952411" y="28194"/>
                  </a:moveTo>
                  <a:lnTo>
                    <a:pt x="873163" y="28194"/>
                  </a:lnTo>
                  <a:lnTo>
                    <a:pt x="873163" y="48006"/>
                  </a:lnTo>
                  <a:lnTo>
                    <a:pt x="952411" y="48006"/>
                  </a:lnTo>
                  <a:lnTo>
                    <a:pt x="952411" y="28194"/>
                  </a:lnTo>
                  <a:close/>
                </a:path>
                <a:path w="1303020" h="1632585">
                  <a:moveTo>
                    <a:pt x="1048042" y="1393317"/>
                  </a:moveTo>
                  <a:lnTo>
                    <a:pt x="988098" y="1341374"/>
                  </a:lnTo>
                  <a:lnTo>
                    <a:pt x="975144" y="1356360"/>
                  </a:lnTo>
                  <a:lnTo>
                    <a:pt x="1035088" y="1408303"/>
                  </a:lnTo>
                  <a:lnTo>
                    <a:pt x="1048042" y="1393317"/>
                  </a:lnTo>
                  <a:close/>
                </a:path>
                <a:path w="1303020" h="1632585">
                  <a:moveTo>
                    <a:pt x="1091095" y="28194"/>
                  </a:moveTo>
                  <a:lnTo>
                    <a:pt x="1011847" y="28194"/>
                  </a:lnTo>
                  <a:lnTo>
                    <a:pt x="1011847" y="48006"/>
                  </a:lnTo>
                  <a:lnTo>
                    <a:pt x="1091095" y="48006"/>
                  </a:lnTo>
                  <a:lnTo>
                    <a:pt x="1091095" y="28194"/>
                  </a:lnTo>
                  <a:close/>
                </a:path>
                <a:path w="1303020" h="1632585">
                  <a:moveTo>
                    <a:pt x="1152817" y="1483995"/>
                  </a:moveTo>
                  <a:lnTo>
                    <a:pt x="1093000" y="1432179"/>
                  </a:lnTo>
                  <a:lnTo>
                    <a:pt x="1079919" y="1447165"/>
                  </a:lnTo>
                  <a:lnTo>
                    <a:pt x="1139863" y="1498981"/>
                  </a:lnTo>
                  <a:lnTo>
                    <a:pt x="1152817" y="1483995"/>
                  </a:lnTo>
                  <a:close/>
                </a:path>
                <a:path w="1303020" h="1632585">
                  <a:moveTo>
                    <a:pt x="1228255" y="38100"/>
                  </a:moveTo>
                  <a:lnTo>
                    <a:pt x="1226248" y="28194"/>
                  </a:lnTo>
                  <a:lnTo>
                    <a:pt x="1225257" y="23253"/>
                  </a:lnTo>
                  <a:lnTo>
                    <a:pt x="1217104" y="11150"/>
                  </a:lnTo>
                  <a:lnTo>
                    <a:pt x="1205001" y="2997"/>
                  </a:lnTo>
                  <a:lnTo>
                    <a:pt x="1190155" y="0"/>
                  </a:lnTo>
                  <a:lnTo>
                    <a:pt x="1175359" y="2997"/>
                  </a:lnTo>
                  <a:lnTo>
                    <a:pt x="1163243" y="11150"/>
                  </a:lnTo>
                  <a:lnTo>
                    <a:pt x="1155052" y="23253"/>
                  </a:lnTo>
                  <a:lnTo>
                    <a:pt x="1154049" y="28194"/>
                  </a:lnTo>
                  <a:lnTo>
                    <a:pt x="1150531" y="28194"/>
                  </a:lnTo>
                  <a:lnTo>
                    <a:pt x="1150531" y="48006"/>
                  </a:lnTo>
                  <a:lnTo>
                    <a:pt x="1154049" y="48006"/>
                  </a:lnTo>
                  <a:lnTo>
                    <a:pt x="1155052" y="52959"/>
                  </a:lnTo>
                  <a:lnTo>
                    <a:pt x="1163243" y="65062"/>
                  </a:lnTo>
                  <a:lnTo>
                    <a:pt x="1175359" y="73215"/>
                  </a:lnTo>
                  <a:lnTo>
                    <a:pt x="1190155" y="76200"/>
                  </a:lnTo>
                  <a:lnTo>
                    <a:pt x="1205001" y="73215"/>
                  </a:lnTo>
                  <a:lnTo>
                    <a:pt x="1217104" y="65062"/>
                  </a:lnTo>
                  <a:lnTo>
                    <a:pt x="1225257" y="52959"/>
                  </a:lnTo>
                  <a:lnTo>
                    <a:pt x="1226248" y="48006"/>
                  </a:lnTo>
                  <a:lnTo>
                    <a:pt x="1228255" y="38100"/>
                  </a:lnTo>
                  <a:close/>
                </a:path>
                <a:path w="1303020" h="1632585">
                  <a:moveTo>
                    <a:pt x="1302829" y="1591373"/>
                  </a:moveTo>
                  <a:lnTo>
                    <a:pt x="1302397" y="1589786"/>
                  </a:lnTo>
                  <a:lnTo>
                    <a:pt x="1299006" y="1577276"/>
                  </a:lnTo>
                  <a:lnTo>
                    <a:pt x="1289723" y="1565275"/>
                  </a:lnTo>
                  <a:lnTo>
                    <a:pt x="1276578" y="1557858"/>
                  </a:lnTo>
                  <a:lnTo>
                    <a:pt x="1262100" y="1556105"/>
                  </a:lnTo>
                  <a:lnTo>
                    <a:pt x="1248003" y="1559928"/>
                  </a:lnTo>
                  <a:lnTo>
                    <a:pt x="1244041" y="1562989"/>
                  </a:lnTo>
                  <a:lnTo>
                    <a:pt x="1197775" y="1522984"/>
                  </a:lnTo>
                  <a:lnTo>
                    <a:pt x="1184821" y="1537970"/>
                  </a:lnTo>
                  <a:lnTo>
                    <a:pt x="1231061" y="1577949"/>
                  </a:lnTo>
                  <a:lnTo>
                    <a:pt x="1228572" y="1582356"/>
                  </a:lnTo>
                  <a:lnTo>
                    <a:pt x="1239939" y="1622933"/>
                  </a:lnTo>
                  <a:lnTo>
                    <a:pt x="1267561" y="1632115"/>
                  </a:lnTo>
                  <a:lnTo>
                    <a:pt x="1281658" y="1628292"/>
                  </a:lnTo>
                  <a:lnTo>
                    <a:pt x="1293660" y="1618996"/>
                  </a:lnTo>
                  <a:lnTo>
                    <a:pt x="1301076" y="1605851"/>
                  </a:lnTo>
                  <a:lnTo>
                    <a:pt x="1302829" y="1591373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86125" y="1399743"/>
            <a:ext cx="330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01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02864" y="2889504"/>
            <a:ext cx="650875" cy="622300"/>
          </a:xfrm>
          <a:custGeom>
            <a:avLst/>
            <a:gdLst/>
            <a:ahLst/>
            <a:cxnLst/>
            <a:rect l="l" t="t" r="r" b="b"/>
            <a:pathLst>
              <a:path w="650875" h="622300">
                <a:moveTo>
                  <a:pt x="325374" y="0"/>
                </a:moveTo>
                <a:lnTo>
                  <a:pt x="277291" y="3370"/>
                </a:lnTo>
                <a:lnTo>
                  <a:pt x="231399" y="13162"/>
                </a:lnTo>
                <a:lnTo>
                  <a:pt x="188201" y="28895"/>
                </a:lnTo>
                <a:lnTo>
                  <a:pt x="148201" y="50087"/>
                </a:lnTo>
                <a:lnTo>
                  <a:pt x="111902" y="76257"/>
                </a:lnTo>
                <a:lnTo>
                  <a:pt x="79806" y="106925"/>
                </a:lnTo>
                <a:lnTo>
                  <a:pt x="52418" y="141609"/>
                </a:lnTo>
                <a:lnTo>
                  <a:pt x="30240" y="179829"/>
                </a:lnTo>
                <a:lnTo>
                  <a:pt x="13775" y="221104"/>
                </a:lnTo>
                <a:lnTo>
                  <a:pt x="3527" y="264953"/>
                </a:lnTo>
                <a:lnTo>
                  <a:pt x="0" y="310896"/>
                </a:lnTo>
                <a:lnTo>
                  <a:pt x="3527" y="356838"/>
                </a:lnTo>
                <a:lnTo>
                  <a:pt x="13775" y="400687"/>
                </a:lnTo>
                <a:lnTo>
                  <a:pt x="30240" y="441962"/>
                </a:lnTo>
                <a:lnTo>
                  <a:pt x="52418" y="480182"/>
                </a:lnTo>
                <a:lnTo>
                  <a:pt x="79806" y="514866"/>
                </a:lnTo>
                <a:lnTo>
                  <a:pt x="111902" y="545534"/>
                </a:lnTo>
                <a:lnTo>
                  <a:pt x="148201" y="571704"/>
                </a:lnTo>
                <a:lnTo>
                  <a:pt x="188201" y="592896"/>
                </a:lnTo>
                <a:lnTo>
                  <a:pt x="231399" y="608629"/>
                </a:lnTo>
                <a:lnTo>
                  <a:pt x="277291" y="618421"/>
                </a:lnTo>
                <a:lnTo>
                  <a:pt x="325374" y="621792"/>
                </a:lnTo>
                <a:lnTo>
                  <a:pt x="373456" y="618421"/>
                </a:lnTo>
                <a:lnTo>
                  <a:pt x="419348" y="608629"/>
                </a:lnTo>
                <a:lnTo>
                  <a:pt x="462546" y="592896"/>
                </a:lnTo>
                <a:lnTo>
                  <a:pt x="502546" y="571704"/>
                </a:lnTo>
                <a:lnTo>
                  <a:pt x="538845" y="545534"/>
                </a:lnTo>
                <a:lnTo>
                  <a:pt x="570941" y="514866"/>
                </a:lnTo>
                <a:lnTo>
                  <a:pt x="598329" y="480182"/>
                </a:lnTo>
                <a:lnTo>
                  <a:pt x="620507" y="441962"/>
                </a:lnTo>
                <a:lnTo>
                  <a:pt x="636972" y="400687"/>
                </a:lnTo>
                <a:lnTo>
                  <a:pt x="647220" y="356838"/>
                </a:lnTo>
                <a:lnTo>
                  <a:pt x="650748" y="310896"/>
                </a:lnTo>
                <a:lnTo>
                  <a:pt x="647220" y="264953"/>
                </a:lnTo>
                <a:lnTo>
                  <a:pt x="636972" y="221104"/>
                </a:lnTo>
                <a:lnTo>
                  <a:pt x="620507" y="179829"/>
                </a:lnTo>
                <a:lnTo>
                  <a:pt x="598329" y="141609"/>
                </a:lnTo>
                <a:lnTo>
                  <a:pt x="570941" y="106925"/>
                </a:lnTo>
                <a:lnTo>
                  <a:pt x="538845" y="76257"/>
                </a:lnTo>
                <a:lnTo>
                  <a:pt x="502546" y="50087"/>
                </a:lnTo>
                <a:lnTo>
                  <a:pt x="462546" y="28895"/>
                </a:lnTo>
                <a:lnTo>
                  <a:pt x="419348" y="13162"/>
                </a:lnTo>
                <a:lnTo>
                  <a:pt x="373456" y="3370"/>
                </a:lnTo>
                <a:lnTo>
                  <a:pt x="325374" y="0"/>
                </a:lnTo>
                <a:close/>
              </a:path>
            </a:pathLst>
          </a:custGeom>
          <a:solidFill>
            <a:srgbClr val="395B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70630" y="300266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02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4236" y="2260092"/>
            <a:ext cx="2045335" cy="1961514"/>
            <a:chOff x="364236" y="2260092"/>
            <a:chExt cx="2045335" cy="1961514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36" y="2260092"/>
              <a:ext cx="2045208" cy="19613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2" y="2351532"/>
              <a:ext cx="1795272" cy="174040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7031" y="2481072"/>
              <a:ext cx="1522730" cy="1452880"/>
            </a:xfrm>
            <a:custGeom>
              <a:avLst/>
              <a:gdLst/>
              <a:ahLst/>
              <a:cxnLst/>
              <a:rect l="l" t="t" r="r" b="b"/>
              <a:pathLst>
                <a:path w="1522730" h="1452879">
                  <a:moveTo>
                    <a:pt x="761238" y="0"/>
                  </a:moveTo>
                  <a:lnTo>
                    <a:pt x="711186" y="1544"/>
                  </a:lnTo>
                  <a:lnTo>
                    <a:pt x="661999" y="6114"/>
                  </a:lnTo>
                  <a:lnTo>
                    <a:pt x="613776" y="13614"/>
                  </a:lnTo>
                  <a:lnTo>
                    <a:pt x="566619" y="23948"/>
                  </a:lnTo>
                  <a:lnTo>
                    <a:pt x="520627" y="37021"/>
                  </a:lnTo>
                  <a:lnTo>
                    <a:pt x="475901" y="52736"/>
                  </a:lnTo>
                  <a:lnTo>
                    <a:pt x="432541" y="70998"/>
                  </a:lnTo>
                  <a:lnTo>
                    <a:pt x="390647" y="91711"/>
                  </a:lnTo>
                  <a:lnTo>
                    <a:pt x="350320" y="114781"/>
                  </a:lnTo>
                  <a:lnTo>
                    <a:pt x="311660" y="140110"/>
                  </a:lnTo>
                  <a:lnTo>
                    <a:pt x="274767" y="167604"/>
                  </a:lnTo>
                  <a:lnTo>
                    <a:pt x="239742" y="197166"/>
                  </a:lnTo>
                  <a:lnTo>
                    <a:pt x="206684" y="228701"/>
                  </a:lnTo>
                  <a:lnTo>
                    <a:pt x="175695" y="262113"/>
                  </a:lnTo>
                  <a:lnTo>
                    <a:pt x="146874" y="297308"/>
                  </a:lnTo>
                  <a:lnTo>
                    <a:pt x="120322" y="334187"/>
                  </a:lnTo>
                  <a:lnTo>
                    <a:pt x="96139" y="372658"/>
                  </a:lnTo>
                  <a:lnTo>
                    <a:pt x="74426" y="412622"/>
                  </a:lnTo>
                  <a:lnTo>
                    <a:pt x="55282" y="453986"/>
                  </a:lnTo>
                  <a:lnTo>
                    <a:pt x="38808" y="496653"/>
                  </a:lnTo>
                  <a:lnTo>
                    <a:pt x="25104" y="540527"/>
                  </a:lnTo>
                  <a:lnTo>
                    <a:pt x="14271" y="585513"/>
                  </a:lnTo>
                  <a:lnTo>
                    <a:pt x="6409" y="631515"/>
                  </a:lnTo>
                  <a:lnTo>
                    <a:pt x="1619" y="678438"/>
                  </a:lnTo>
                  <a:lnTo>
                    <a:pt x="0" y="726186"/>
                  </a:lnTo>
                  <a:lnTo>
                    <a:pt x="1619" y="773933"/>
                  </a:lnTo>
                  <a:lnTo>
                    <a:pt x="6409" y="820856"/>
                  </a:lnTo>
                  <a:lnTo>
                    <a:pt x="14271" y="866858"/>
                  </a:lnTo>
                  <a:lnTo>
                    <a:pt x="25104" y="911844"/>
                  </a:lnTo>
                  <a:lnTo>
                    <a:pt x="38808" y="955718"/>
                  </a:lnTo>
                  <a:lnTo>
                    <a:pt x="55282" y="998385"/>
                  </a:lnTo>
                  <a:lnTo>
                    <a:pt x="74426" y="1039749"/>
                  </a:lnTo>
                  <a:lnTo>
                    <a:pt x="96139" y="1079713"/>
                  </a:lnTo>
                  <a:lnTo>
                    <a:pt x="120322" y="1118184"/>
                  </a:lnTo>
                  <a:lnTo>
                    <a:pt x="146874" y="1155063"/>
                  </a:lnTo>
                  <a:lnTo>
                    <a:pt x="175695" y="1190258"/>
                  </a:lnTo>
                  <a:lnTo>
                    <a:pt x="206684" y="1223670"/>
                  </a:lnTo>
                  <a:lnTo>
                    <a:pt x="239742" y="1255205"/>
                  </a:lnTo>
                  <a:lnTo>
                    <a:pt x="274767" y="1284767"/>
                  </a:lnTo>
                  <a:lnTo>
                    <a:pt x="311660" y="1312261"/>
                  </a:lnTo>
                  <a:lnTo>
                    <a:pt x="350320" y="1337590"/>
                  </a:lnTo>
                  <a:lnTo>
                    <a:pt x="390647" y="1360660"/>
                  </a:lnTo>
                  <a:lnTo>
                    <a:pt x="432541" y="1381373"/>
                  </a:lnTo>
                  <a:lnTo>
                    <a:pt x="475901" y="1399635"/>
                  </a:lnTo>
                  <a:lnTo>
                    <a:pt x="520627" y="1415350"/>
                  </a:lnTo>
                  <a:lnTo>
                    <a:pt x="566619" y="1428423"/>
                  </a:lnTo>
                  <a:lnTo>
                    <a:pt x="613776" y="1438757"/>
                  </a:lnTo>
                  <a:lnTo>
                    <a:pt x="661999" y="1446257"/>
                  </a:lnTo>
                  <a:lnTo>
                    <a:pt x="711186" y="1450827"/>
                  </a:lnTo>
                  <a:lnTo>
                    <a:pt x="761238" y="1452371"/>
                  </a:lnTo>
                  <a:lnTo>
                    <a:pt x="811284" y="1450827"/>
                  </a:lnTo>
                  <a:lnTo>
                    <a:pt x="860466" y="1446257"/>
                  </a:lnTo>
                  <a:lnTo>
                    <a:pt x="908685" y="1438757"/>
                  </a:lnTo>
                  <a:lnTo>
                    <a:pt x="955839" y="1428423"/>
                  </a:lnTo>
                  <a:lnTo>
                    <a:pt x="1001828" y="1415350"/>
                  </a:lnTo>
                  <a:lnTo>
                    <a:pt x="1046553" y="1399635"/>
                  </a:lnTo>
                  <a:lnTo>
                    <a:pt x="1089912" y="1381373"/>
                  </a:lnTo>
                  <a:lnTo>
                    <a:pt x="1131805" y="1360660"/>
                  </a:lnTo>
                  <a:lnTo>
                    <a:pt x="1172132" y="1337590"/>
                  </a:lnTo>
                  <a:lnTo>
                    <a:pt x="1210793" y="1312261"/>
                  </a:lnTo>
                  <a:lnTo>
                    <a:pt x="1247687" y="1284767"/>
                  </a:lnTo>
                  <a:lnTo>
                    <a:pt x="1282714" y="1255205"/>
                  </a:lnTo>
                  <a:lnTo>
                    <a:pt x="1315773" y="1223670"/>
                  </a:lnTo>
                  <a:lnTo>
                    <a:pt x="1346764" y="1190258"/>
                  </a:lnTo>
                  <a:lnTo>
                    <a:pt x="1375586" y="1155063"/>
                  </a:lnTo>
                  <a:lnTo>
                    <a:pt x="1402140" y="1118184"/>
                  </a:lnTo>
                  <a:lnTo>
                    <a:pt x="1426325" y="1079713"/>
                  </a:lnTo>
                  <a:lnTo>
                    <a:pt x="1448041" y="1039749"/>
                  </a:lnTo>
                  <a:lnTo>
                    <a:pt x="1467187" y="998385"/>
                  </a:lnTo>
                  <a:lnTo>
                    <a:pt x="1483662" y="955718"/>
                  </a:lnTo>
                  <a:lnTo>
                    <a:pt x="1497367" y="911844"/>
                  </a:lnTo>
                  <a:lnTo>
                    <a:pt x="1508202" y="866858"/>
                  </a:lnTo>
                  <a:lnTo>
                    <a:pt x="1516065" y="820856"/>
                  </a:lnTo>
                  <a:lnTo>
                    <a:pt x="1520856" y="773933"/>
                  </a:lnTo>
                  <a:lnTo>
                    <a:pt x="1522476" y="726186"/>
                  </a:lnTo>
                  <a:lnTo>
                    <a:pt x="1520856" y="678438"/>
                  </a:lnTo>
                  <a:lnTo>
                    <a:pt x="1516065" y="631515"/>
                  </a:lnTo>
                  <a:lnTo>
                    <a:pt x="1508202" y="585513"/>
                  </a:lnTo>
                  <a:lnTo>
                    <a:pt x="1497367" y="540527"/>
                  </a:lnTo>
                  <a:lnTo>
                    <a:pt x="1483662" y="496653"/>
                  </a:lnTo>
                  <a:lnTo>
                    <a:pt x="1467187" y="453986"/>
                  </a:lnTo>
                  <a:lnTo>
                    <a:pt x="1448041" y="412622"/>
                  </a:lnTo>
                  <a:lnTo>
                    <a:pt x="1426325" y="372658"/>
                  </a:lnTo>
                  <a:lnTo>
                    <a:pt x="1402140" y="334187"/>
                  </a:lnTo>
                  <a:lnTo>
                    <a:pt x="1375586" y="297308"/>
                  </a:lnTo>
                  <a:lnTo>
                    <a:pt x="1346764" y="262113"/>
                  </a:lnTo>
                  <a:lnTo>
                    <a:pt x="1315773" y="228701"/>
                  </a:lnTo>
                  <a:lnTo>
                    <a:pt x="1282714" y="197166"/>
                  </a:lnTo>
                  <a:lnTo>
                    <a:pt x="1247687" y="167604"/>
                  </a:lnTo>
                  <a:lnTo>
                    <a:pt x="1210793" y="140110"/>
                  </a:lnTo>
                  <a:lnTo>
                    <a:pt x="1172132" y="114781"/>
                  </a:lnTo>
                  <a:lnTo>
                    <a:pt x="1131805" y="91711"/>
                  </a:lnTo>
                  <a:lnTo>
                    <a:pt x="1089912" y="70998"/>
                  </a:lnTo>
                  <a:lnTo>
                    <a:pt x="1046553" y="52736"/>
                  </a:lnTo>
                  <a:lnTo>
                    <a:pt x="1001828" y="37021"/>
                  </a:lnTo>
                  <a:lnTo>
                    <a:pt x="955839" y="23948"/>
                  </a:lnTo>
                  <a:lnTo>
                    <a:pt x="908685" y="13614"/>
                  </a:lnTo>
                  <a:lnTo>
                    <a:pt x="860466" y="6114"/>
                  </a:lnTo>
                  <a:lnTo>
                    <a:pt x="811284" y="1544"/>
                  </a:lnTo>
                  <a:lnTo>
                    <a:pt x="7612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34313" y="2698495"/>
            <a:ext cx="842644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4E96"/>
                </a:solidFill>
                <a:latin typeface="黑体"/>
                <a:cs typeface="黑体"/>
              </a:rPr>
              <a:t>三大 目标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02864" y="4576571"/>
            <a:ext cx="650875" cy="622300"/>
          </a:xfrm>
          <a:custGeom>
            <a:avLst/>
            <a:gdLst/>
            <a:ahLst/>
            <a:cxnLst/>
            <a:rect l="l" t="t" r="r" b="b"/>
            <a:pathLst>
              <a:path w="650875" h="622300">
                <a:moveTo>
                  <a:pt x="325374" y="0"/>
                </a:moveTo>
                <a:lnTo>
                  <a:pt x="277291" y="3370"/>
                </a:lnTo>
                <a:lnTo>
                  <a:pt x="231399" y="13162"/>
                </a:lnTo>
                <a:lnTo>
                  <a:pt x="188201" y="28895"/>
                </a:lnTo>
                <a:lnTo>
                  <a:pt x="148201" y="50087"/>
                </a:lnTo>
                <a:lnTo>
                  <a:pt x="111902" y="76257"/>
                </a:lnTo>
                <a:lnTo>
                  <a:pt x="79806" y="106925"/>
                </a:lnTo>
                <a:lnTo>
                  <a:pt x="52418" y="141609"/>
                </a:lnTo>
                <a:lnTo>
                  <a:pt x="30240" y="179829"/>
                </a:lnTo>
                <a:lnTo>
                  <a:pt x="13775" y="221104"/>
                </a:lnTo>
                <a:lnTo>
                  <a:pt x="3527" y="264953"/>
                </a:lnTo>
                <a:lnTo>
                  <a:pt x="0" y="310895"/>
                </a:lnTo>
                <a:lnTo>
                  <a:pt x="3527" y="356838"/>
                </a:lnTo>
                <a:lnTo>
                  <a:pt x="13775" y="400687"/>
                </a:lnTo>
                <a:lnTo>
                  <a:pt x="30240" y="441962"/>
                </a:lnTo>
                <a:lnTo>
                  <a:pt x="52418" y="480182"/>
                </a:lnTo>
                <a:lnTo>
                  <a:pt x="79806" y="514866"/>
                </a:lnTo>
                <a:lnTo>
                  <a:pt x="111902" y="545534"/>
                </a:lnTo>
                <a:lnTo>
                  <a:pt x="148201" y="571704"/>
                </a:lnTo>
                <a:lnTo>
                  <a:pt x="188201" y="592896"/>
                </a:lnTo>
                <a:lnTo>
                  <a:pt x="231399" y="608629"/>
                </a:lnTo>
                <a:lnTo>
                  <a:pt x="277291" y="618421"/>
                </a:lnTo>
                <a:lnTo>
                  <a:pt x="325374" y="621791"/>
                </a:lnTo>
                <a:lnTo>
                  <a:pt x="373456" y="618421"/>
                </a:lnTo>
                <a:lnTo>
                  <a:pt x="419348" y="608629"/>
                </a:lnTo>
                <a:lnTo>
                  <a:pt x="462546" y="592896"/>
                </a:lnTo>
                <a:lnTo>
                  <a:pt x="502546" y="571704"/>
                </a:lnTo>
                <a:lnTo>
                  <a:pt x="538845" y="545534"/>
                </a:lnTo>
                <a:lnTo>
                  <a:pt x="570941" y="514866"/>
                </a:lnTo>
                <a:lnTo>
                  <a:pt x="598329" y="480182"/>
                </a:lnTo>
                <a:lnTo>
                  <a:pt x="620507" y="441962"/>
                </a:lnTo>
                <a:lnTo>
                  <a:pt x="636972" y="400687"/>
                </a:lnTo>
                <a:lnTo>
                  <a:pt x="647220" y="356838"/>
                </a:lnTo>
                <a:lnTo>
                  <a:pt x="650748" y="310895"/>
                </a:lnTo>
                <a:lnTo>
                  <a:pt x="647220" y="264953"/>
                </a:lnTo>
                <a:lnTo>
                  <a:pt x="636972" y="221104"/>
                </a:lnTo>
                <a:lnTo>
                  <a:pt x="620507" y="179829"/>
                </a:lnTo>
                <a:lnTo>
                  <a:pt x="598329" y="141609"/>
                </a:lnTo>
                <a:lnTo>
                  <a:pt x="570941" y="106925"/>
                </a:lnTo>
                <a:lnTo>
                  <a:pt x="538845" y="76257"/>
                </a:lnTo>
                <a:lnTo>
                  <a:pt x="502546" y="50087"/>
                </a:lnTo>
                <a:lnTo>
                  <a:pt x="462546" y="28895"/>
                </a:lnTo>
                <a:lnTo>
                  <a:pt x="419348" y="13162"/>
                </a:lnTo>
                <a:lnTo>
                  <a:pt x="373456" y="3370"/>
                </a:lnTo>
                <a:lnTo>
                  <a:pt x="325374" y="0"/>
                </a:lnTo>
                <a:close/>
              </a:path>
            </a:pathLst>
          </a:custGeom>
          <a:solidFill>
            <a:srgbClr val="395B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55009" y="4690617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03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41978" y="4392625"/>
            <a:ext cx="7319009" cy="8515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375"/>
              </a:spcBef>
            </a:pPr>
            <a:r>
              <a:rPr sz="2800" spc="70" dirty="0">
                <a:solidFill>
                  <a:srgbClr val="FF0000"/>
                </a:solidFill>
                <a:latin typeface="黑体"/>
                <a:cs typeface="黑体"/>
              </a:rPr>
              <a:t>打</a:t>
            </a:r>
            <a:r>
              <a:rPr sz="2800" spc="60" dirty="0">
                <a:solidFill>
                  <a:srgbClr val="FF0000"/>
                </a:solidFill>
                <a:latin typeface="黑体"/>
                <a:cs typeface="黑体"/>
              </a:rPr>
              <a:t>造新平</a:t>
            </a:r>
            <a:r>
              <a:rPr sz="2800" spc="90" dirty="0">
                <a:solidFill>
                  <a:srgbClr val="FF0000"/>
                </a:solidFill>
                <a:latin typeface="黑体"/>
                <a:cs typeface="黑体"/>
              </a:rPr>
              <a:t>台</a:t>
            </a:r>
            <a:r>
              <a:rPr sz="2800" spc="60" dirty="0">
                <a:solidFill>
                  <a:srgbClr val="004E96"/>
                </a:solidFill>
                <a:latin typeface="黑体"/>
                <a:cs typeface="黑体"/>
              </a:rPr>
              <a:t>：集人</a:t>
            </a:r>
            <a:r>
              <a:rPr sz="2800" spc="70" dirty="0">
                <a:solidFill>
                  <a:srgbClr val="004E96"/>
                </a:solidFill>
                <a:latin typeface="黑体"/>
                <a:cs typeface="黑体"/>
              </a:rPr>
              <a:t>才</a:t>
            </a:r>
            <a:r>
              <a:rPr sz="2800" spc="60" dirty="0">
                <a:solidFill>
                  <a:srgbClr val="004E96"/>
                </a:solidFill>
                <a:latin typeface="黑体"/>
                <a:cs typeface="黑体"/>
              </a:rPr>
              <a:t>培</a:t>
            </a:r>
            <a:r>
              <a:rPr sz="2800" spc="75" dirty="0">
                <a:solidFill>
                  <a:srgbClr val="004E96"/>
                </a:solidFill>
                <a:latin typeface="黑体"/>
                <a:cs typeface="黑体"/>
              </a:rPr>
              <a:t>养</a:t>
            </a:r>
            <a:r>
              <a:rPr sz="2800" spc="60" dirty="0">
                <a:solidFill>
                  <a:srgbClr val="004E96"/>
                </a:solidFill>
                <a:latin typeface="黑体"/>
                <a:cs typeface="黑体"/>
              </a:rPr>
              <a:t>、</a:t>
            </a:r>
            <a:r>
              <a:rPr sz="2800" spc="70" dirty="0">
                <a:solidFill>
                  <a:srgbClr val="004E96"/>
                </a:solidFill>
                <a:latin typeface="黑体"/>
                <a:cs typeface="黑体"/>
              </a:rPr>
              <a:t>科</a:t>
            </a:r>
            <a:r>
              <a:rPr sz="2800" spc="60" dirty="0">
                <a:solidFill>
                  <a:srgbClr val="004E96"/>
                </a:solidFill>
                <a:latin typeface="黑体"/>
                <a:cs typeface="黑体"/>
              </a:rPr>
              <a:t>学研</a:t>
            </a:r>
            <a:r>
              <a:rPr sz="2800" spc="70" dirty="0">
                <a:solidFill>
                  <a:srgbClr val="004E96"/>
                </a:solidFill>
                <a:latin typeface="黑体"/>
                <a:cs typeface="黑体"/>
              </a:rPr>
              <a:t>究</a:t>
            </a:r>
            <a:r>
              <a:rPr sz="2800" spc="75" dirty="0">
                <a:solidFill>
                  <a:srgbClr val="004E96"/>
                </a:solidFill>
                <a:latin typeface="黑体"/>
                <a:cs typeface="黑体"/>
              </a:rPr>
              <a:t>、</a:t>
            </a:r>
            <a:r>
              <a:rPr sz="2800" spc="60" dirty="0">
                <a:solidFill>
                  <a:srgbClr val="004E96"/>
                </a:solidFill>
                <a:latin typeface="黑体"/>
                <a:cs typeface="黑体"/>
              </a:rPr>
              <a:t>成果孵 </a:t>
            </a:r>
            <a:r>
              <a:rPr sz="2800" spc="5" dirty="0">
                <a:solidFill>
                  <a:srgbClr val="004E96"/>
                </a:solidFill>
                <a:latin typeface="黑体"/>
                <a:cs typeface="黑体"/>
              </a:rPr>
              <a:t>化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、创新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创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业等功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能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于一体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新平</a:t>
            </a:r>
            <a:r>
              <a:rPr sz="2800" spc="10" dirty="0">
                <a:solidFill>
                  <a:srgbClr val="004E96"/>
                </a:solidFill>
                <a:latin typeface="黑体"/>
                <a:cs typeface="黑体"/>
              </a:rPr>
              <a:t>台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1978" y="2861259"/>
            <a:ext cx="7230745" cy="8515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375"/>
              </a:spcBef>
            </a:pPr>
            <a:r>
              <a:rPr sz="2800" spc="35" dirty="0">
                <a:solidFill>
                  <a:srgbClr val="FF0000"/>
                </a:solidFill>
                <a:latin typeface="黑体"/>
                <a:cs typeface="黑体"/>
              </a:rPr>
              <a:t>创</a:t>
            </a:r>
            <a:r>
              <a:rPr sz="2800" spc="25" dirty="0">
                <a:solidFill>
                  <a:srgbClr val="FF0000"/>
                </a:solidFill>
                <a:latin typeface="黑体"/>
                <a:cs typeface="黑体"/>
              </a:rPr>
              <a:t>建</a:t>
            </a:r>
            <a:r>
              <a:rPr sz="2800" spc="35" dirty="0">
                <a:solidFill>
                  <a:srgbClr val="FF0000"/>
                </a:solidFill>
                <a:latin typeface="黑体"/>
                <a:cs typeface="黑体"/>
              </a:rPr>
              <a:t>新</a:t>
            </a:r>
            <a:r>
              <a:rPr sz="2800" spc="25" dirty="0">
                <a:solidFill>
                  <a:srgbClr val="FF0000"/>
                </a:solidFill>
                <a:latin typeface="黑体"/>
                <a:cs typeface="黑体"/>
              </a:rPr>
              <a:t>机</a:t>
            </a:r>
            <a:r>
              <a:rPr sz="2800" spc="55" dirty="0">
                <a:solidFill>
                  <a:srgbClr val="FF0000"/>
                </a:solidFill>
                <a:latin typeface="黑体"/>
                <a:cs typeface="黑体"/>
              </a:rPr>
              <a:t>制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：</a:t>
            </a:r>
            <a:r>
              <a:rPr sz="2800" spc="35" dirty="0">
                <a:solidFill>
                  <a:srgbClr val="004E96"/>
                </a:solidFill>
                <a:latin typeface="黑体"/>
                <a:cs typeface="黑体"/>
              </a:rPr>
              <a:t>创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建</a:t>
            </a:r>
            <a:r>
              <a:rPr sz="2800" spc="35" dirty="0">
                <a:solidFill>
                  <a:srgbClr val="004E96"/>
                </a:solidFill>
                <a:latin typeface="黑体"/>
                <a:cs typeface="黑体"/>
              </a:rPr>
              <a:t>产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业</a:t>
            </a:r>
            <a:r>
              <a:rPr sz="2800" spc="55" dirty="0">
                <a:solidFill>
                  <a:srgbClr val="004E96"/>
                </a:solidFill>
                <a:latin typeface="黑体"/>
                <a:cs typeface="黑体"/>
              </a:rPr>
              <a:t>链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、</a:t>
            </a:r>
            <a:r>
              <a:rPr sz="2800" spc="35" dirty="0">
                <a:solidFill>
                  <a:srgbClr val="004E96"/>
                </a:solidFill>
                <a:latin typeface="黑体"/>
                <a:cs typeface="黑体"/>
              </a:rPr>
              <a:t>创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新</a:t>
            </a:r>
            <a:r>
              <a:rPr sz="2800" spc="45" dirty="0">
                <a:solidFill>
                  <a:srgbClr val="004E96"/>
                </a:solidFill>
                <a:latin typeface="黑体"/>
                <a:cs typeface="黑体"/>
              </a:rPr>
              <a:t>链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、</a:t>
            </a:r>
            <a:r>
              <a:rPr sz="2800" spc="35" dirty="0">
                <a:solidFill>
                  <a:srgbClr val="004E96"/>
                </a:solidFill>
                <a:latin typeface="黑体"/>
                <a:cs typeface="黑体"/>
              </a:rPr>
              <a:t>人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才</a:t>
            </a:r>
            <a:r>
              <a:rPr sz="2800" spc="40" dirty="0">
                <a:solidFill>
                  <a:srgbClr val="004E96"/>
                </a:solidFill>
                <a:latin typeface="黑体"/>
                <a:cs typeface="黑体"/>
              </a:rPr>
              <a:t>链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、 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教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育链有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效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衔接机</a:t>
            </a:r>
            <a:r>
              <a:rPr sz="2800" spc="15" dirty="0">
                <a:solidFill>
                  <a:srgbClr val="004E96"/>
                </a:solidFill>
                <a:latin typeface="黑体"/>
                <a:cs typeface="黑体"/>
              </a:rPr>
              <a:t>制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00321" y="1181227"/>
            <a:ext cx="7917180" cy="8509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140"/>
              </a:lnSpc>
              <a:spcBef>
                <a:spcPts val="380"/>
              </a:spcBef>
            </a:pPr>
            <a:r>
              <a:rPr sz="2800" spc="25" dirty="0">
                <a:solidFill>
                  <a:srgbClr val="FF0000"/>
                </a:solidFill>
                <a:latin typeface="黑体"/>
                <a:cs typeface="黑体"/>
              </a:rPr>
              <a:t>孵</a:t>
            </a:r>
            <a:r>
              <a:rPr sz="2800" spc="15" dirty="0">
                <a:solidFill>
                  <a:srgbClr val="FF0000"/>
                </a:solidFill>
                <a:latin typeface="黑体"/>
                <a:cs typeface="黑体"/>
              </a:rPr>
              <a:t>化</a:t>
            </a:r>
            <a:r>
              <a:rPr sz="2800" spc="25" dirty="0">
                <a:solidFill>
                  <a:srgbClr val="FF0000"/>
                </a:solidFill>
                <a:latin typeface="黑体"/>
                <a:cs typeface="黑体"/>
              </a:rPr>
              <a:t>新</a:t>
            </a:r>
            <a:r>
              <a:rPr sz="2800" spc="15" dirty="0">
                <a:solidFill>
                  <a:srgbClr val="FF0000"/>
                </a:solidFill>
                <a:latin typeface="黑体"/>
                <a:cs typeface="黑体"/>
              </a:rPr>
              <a:t>方</a:t>
            </a:r>
            <a:r>
              <a:rPr sz="2800" spc="40" dirty="0">
                <a:solidFill>
                  <a:srgbClr val="FF0000"/>
                </a:solidFill>
                <a:latin typeface="黑体"/>
                <a:cs typeface="黑体"/>
              </a:rPr>
              <a:t>向</a:t>
            </a:r>
            <a:r>
              <a:rPr sz="2800" spc="15" dirty="0">
                <a:solidFill>
                  <a:srgbClr val="004E96"/>
                </a:solidFill>
                <a:latin typeface="黑体"/>
                <a:cs typeface="黑体"/>
              </a:rPr>
              <a:t>：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凝</a:t>
            </a:r>
            <a:r>
              <a:rPr sz="2800" spc="15" dirty="0">
                <a:solidFill>
                  <a:srgbClr val="004E96"/>
                </a:solidFill>
                <a:latin typeface="黑体"/>
                <a:cs typeface="黑体"/>
              </a:rPr>
              <a:t>练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独</a:t>
            </a:r>
            <a:r>
              <a:rPr sz="2800" spc="15" dirty="0">
                <a:solidFill>
                  <a:srgbClr val="004E96"/>
                </a:solidFill>
                <a:latin typeface="黑体"/>
                <a:cs typeface="黑体"/>
              </a:rPr>
              <a:t>具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优</a:t>
            </a:r>
            <a:r>
              <a:rPr sz="2800" spc="15" dirty="0">
                <a:solidFill>
                  <a:srgbClr val="004E96"/>
                </a:solidFill>
                <a:latin typeface="黑体"/>
                <a:cs typeface="黑体"/>
              </a:rPr>
              <a:t>势</a:t>
            </a:r>
            <a:r>
              <a:rPr sz="2800" spc="45" dirty="0">
                <a:solidFill>
                  <a:srgbClr val="004E96"/>
                </a:solidFill>
                <a:latin typeface="黑体"/>
                <a:cs typeface="黑体"/>
              </a:rPr>
              <a:t>的</a:t>
            </a:r>
            <a:r>
              <a:rPr sz="2800" spc="15" dirty="0">
                <a:solidFill>
                  <a:srgbClr val="004E96"/>
                </a:solidFill>
                <a:latin typeface="黑体"/>
                <a:cs typeface="黑体"/>
              </a:rPr>
              <a:t>、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基</a:t>
            </a:r>
            <a:r>
              <a:rPr sz="2800" spc="15" dirty="0">
                <a:solidFill>
                  <a:srgbClr val="004E96"/>
                </a:solidFill>
                <a:latin typeface="黑体"/>
                <a:cs typeface="黑体"/>
              </a:rPr>
              <a:t>于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专</a:t>
            </a:r>
            <a:r>
              <a:rPr sz="2800" spc="15" dirty="0">
                <a:solidFill>
                  <a:srgbClr val="004E96"/>
                </a:solidFill>
                <a:latin typeface="黑体"/>
                <a:cs typeface="黑体"/>
              </a:rPr>
              <a:t>业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交</a:t>
            </a:r>
            <a:r>
              <a:rPr sz="2800" spc="15" dirty="0">
                <a:solidFill>
                  <a:srgbClr val="004E96"/>
                </a:solidFill>
                <a:latin typeface="黑体"/>
                <a:cs typeface="黑体"/>
              </a:rPr>
              <a:t>叉</a:t>
            </a:r>
            <a:r>
              <a:rPr sz="2800" spc="25" dirty="0">
                <a:solidFill>
                  <a:srgbClr val="004E96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未 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来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技术特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色</a:t>
            </a:r>
            <a:r>
              <a:rPr sz="2800" spc="-10" dirty="0">
                <a:solidFill>
                  <a:srgbClr val="004E96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发展前沿性</a:t>
            </a:r>
            <a:r>
              <a:rPr sz="2800" spc="-10" dirty="0">
                <a:solidFill>
                  <a:srgbClr val="004E96"/>
                </a:solidFill>
                <a:latin typeface="黑体"/>
                <a:cs typeface="黑体"/>
              </a:rPr>
              <a:t>、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革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命</a:t>
            </a:r>
            <a:r>
              <a:rPr sz="2800" spc="-10" dirty="0">
                <a:solidFill>
                  <a:srgbClr val="004E96"/>
                </a:solidFill>
                <a:latin typeface="黑体"/>
                <a:cs typeface="黑体"/>
              </a:rPr>
              <a:t>性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、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颠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覆性方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向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0" y="696249"/>
            <a:ext cx="859790" cy="25971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0" y="216408"/>
            <a:ext cx="859790" cy="480059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255270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5485" y="5835497"/>
            <a:ext cx="10437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培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养目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标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：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科学家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素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养的工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程</a:t>
            </a:r>
            <a:r>
              <a:rPr sz="2800" spc="5" dirty="0">
                <a:solidFill>
                  <a:srgbClr val="004E96"/>
                </a:solidFill>
                <a:latin typeface="黑体"/>
                <a:cs typeface="黑体"/>
              </a:rPr>
              <a:t>师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，“</a:t>
            </a:r>
            <a:r>
              <a:rPr sz="2800" dirty="0">
                <a:solidFill>
                  <a:srgbClr val="004E96"/>
                </a:solidFill>
                <a:latin typeface="黑体"/>
                <a:cs typeface="黑体"/>
              </a:rPr>
              <a:t>马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斯克”</a:t>
            </a:r>
            <a:r>
              <a:rPr sz="2800" spc="5" dirty="0">
                <a:solidFill>
                  <a:srgbClr val="004E96"/>
                </a:solidFill>
                <a:latin typeface="黑体"/>
                <a:cs typeface="黑体"/>
              </a:rPr>
              <a:t>式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的创新</a:t>
            </a:r>
            <a:r>
              <a:rPr sz="2800" spc="10" dirty="0">
                <a:solidFill>
                  <a:srgbClr val="004E96"/>
                </a:solidFill>
                <a:latin typeface="黑体"/>
                <a:cs typeface="黑体"/>
              </a:rPr>
              <a:t>创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业</a:t>
            </a:r>
            <a:r>
              <a:rPr sz="2800" spc="-10" dirty="0">
                <a:solidFill>
                  <a:srgbClr val="004E96"/>
                </a:solidFill>
                <a:latin typeface="黑体"/>
                <a:cs typeface="黑体"/>
              </a:rPr>
              <a:t>者</a:t>
            </a:r>
            <a:r>
              <a:rPr sz="2800" spc="-5" dirty="0">
                <a:solidFill>
                  <a:srgbClr val="004E96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3381755"/>
            <a:ext cx="12192000" cy="3476625"/>
            <a:chOff x="0" y="3381755"/>
            <a:chExt cx="12192000" cy="3476625"/>
          </a:xfrm>
        </p:grpSpPr>
        <p:sp>
          <p:nvSpPr>
            <p:cNvPr id="5" name="object 5"/>
            <p:cNvSpPr/>
            <p:nvPr/>
          </p:nvSpPr>
          <p:spPr>
            <a:xfrm>
              <a:off x="0" y="6483095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533835" y="3416"/>
                  </a:lnTo>
                  <a:lnTo>
                    <a:pt x="10571975" y="6019"/>
                  </a:lnTo>
                  <a:lnTo>
                    <a:pt x="10268204" y="8115"/>
                  </a:lnTo>
                  <a:lnTo>
                    <a:pt x="10145408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9400" y="6522720"/>
              <a:ext cx="1539240" cy="3124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555" y="3389346"/>
              <a:ext cx="4309160" cy="3184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215" y="3381755"/>
              <a:ext cx="4264914" cy="32118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18504" y="5460491"/>
              <a:ext cx="615950" cy="142240"/>
            </a:xfrm>
            <a:custGeom>
              <a:avLst/>
              <a:gdLst/>
              <a:ahLst/>
              <a:cxnLst/>
              <a:rect l="l" t="t" r="r" b="b"/>
              <a:pathLst>
                <a:path w="615950" h="142239">
                  <a:moveTo>
                    <a:pt x="242316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242316" y="91440"/>
                  </a:lnTo>
                  <a:lnTo>
                    <a:pt x="242316" y="0"/>
                  </a:lnTo>
                  <a:close/>
                </a:path>
                <a:path w="615950" h="142239">
                  <a:moveTo>
                    <a:pt x="615696" y="48780"/>
                  </a:moveTo>
                  <a:lnTo>
                    <a:pt x="391668" y="48780"/>
                  </a:lnTo>
                  <a:lnTo>
                    <a:pt x="391668" y="141732"/>
                  </a:lnTo>
                  <a:lnTo>
                    <a:pt x="615696" y="141732"/>
                  </a:lnTo>
                  <a:lnTo>
                    <a:pt x="615696" y="48780"/>
                  </a:lnTo>
                  <a:close/>
                </a:path>
              </a:pathLst>
            </a:custGeom>
            <a:solidFill>
              <a:srgbClr val="9966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57375" y="190880"/>
            <a:ext cx="5071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未来技术学院的三大改革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0" y="696249"/>
            <a:ext cx="859790" cy="25971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216408"/>
            <a:ext cx="859790" cy="480059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255270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6986" y="2511933"/>
            <a:ext cx="2782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556AD"/>
                </a:solidFill>
                <a:latin typeface="黑体"/>
                <a:cs typeface="黑体"/>
              </a:rPr>
              <a:t>一位老师、一个</a:t>
            </a:r>
            <a:r>
              <a:rPr sz="2400" b="1" spc="-5" dirty="0">
                <a:solidFill>
                  <a:srgbClr val="1556AD"/>
                </a:solidFill>
                <a:latin typeface="Times New Roman"/>
                <a:cs typeface="Times New Roman"/>
              </a:rPr>
              <a:t>PPT  </a:t>
            </a:r>
            <a:r>
              <a:rPr sz="2400" b="1" dirty="0">
                <a:solidFill>
                  <a:srgbClr val="1556AD"/>
                </a:solidFill>
                <a:latin typeface="黑体"/>
                <a:cs typeface="黑体"/>
              </a:rPr>
              <a:t>一本教材、一支粉笔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1683" y="1685544"/>
            <a:ext cx="3511550" cy="646430"/>
          </a:xfrm>
          <a:custGeom>
            <a:avLst/>
            <a:gdLst/>
            <a:ahLst/>
            <a:cxnLst/>
            <a:rect l="l" t="t" r="r" b="b"/>
            <a:pathLst>
              <a:path w="3511550" h="646430">
                <a:moveTo>
                  <a:pt x="3446653" y="0"/>
                </a:moveTo>
                <a:lnTo>
                  <a:pt x="64643" y="0"/>
                </a:lnTo>
                <a:lnTo>
                  <a:pt x="39487" y="5081"/>
                </a:lnTo>
                <a:lnTo>
                  <a:pt x="18938" y="18938"/>
                </a:lnTo>
                <a:lnTo>
                  <a:pt x="5081" y="39487"/>
                </a:lnTo>
                <a:lnTo>
                  <a:pt x="0" y="64642"/>
                </a:lnTo>
                <a:lnTo>
                  <a:pt x="0" y="581532"/>
                </a:lnTo>
                <a:lnTo>
                  <a:pt x="5081" y="606688"/>
                </a:lnTo>
                <a:lnTo>
                  <a:pt x="18938" y="627237"/>
                </a:lnTo>
                <a:lnTo>
                  <a:pt x="39487" y="641094"/>
                </a:lnTo>
                <a:lnTo>
                  <a:pt x="64643" y="646176"/>
                </a:lnTo>
                <a:lnTo>
                  <a:pt x="3446653" y="646176"/>
                </a:lnTo>
                <a:lnTo>
                  <a:pt x="3471808" y="641094"/>
                </a:lnTo>
                <a:lnTo>
                  <a:pt x="3492357" y="627237"/>
                </a:lnTo>
                <a:lnTo>
                  <a:pt x="3506214" y="606688"/>
                </a:lnTo>
                <a:lnTo>
                  <a:pt x="3511295" y="581532"/>
                </a:lnTo>
                <a:lnTo>
                  <a:pt x="3511295" y="64642"/>
                </a:lnTo>
                <a:lnTo>
                  <a:pt x="3506214" y="39487"/>
                </a:lnTo>
                <a:lnTo>
                  <a:pt x="3492357" y="18938"/>
                </a:lnTo>
                <a:lnTo>
                  <a:pt x="3471808" y="5081"/>
                </a:lnTo>
                <a:lnTo>
                  <a:pt x="344665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4064" y="1685544"/>
            <a:ext cx="866140" cy="646430"/>
          </a:xfrm>
          <a:custGeom>
            <a:avLst/>
            <a:gdLst/>
            <a:ahLst/>
            <a:cxnLst/>
            <a:rect l="l" t="t" r="r" b="b"/>
            <a:pathLst>
              <a:path w="866139" h="646430">
                <a:moveTo>
                  <a:pt x="542544" y="0"/>
                </a:moveTo>
                <a:lnTo>
                  <a:pt x="542544" y="129285"/>
                </a:lnTo>
                <a:lnTo>
                  <a:pt x="0" y="129285"/>
                </a:lnTo>
                <a:lnTo>
                  <a:pt x="0" y="516889"/>
                </a:lnTo>
                <a:lnTo>
                  <a:pt x="542544" y="516889"/>
                </a:lnTo>
                <a:lnTo>
                  <a:pt x="542544" y="646176"/>
                </a:lnTo>
                <a:lnTo>
                  <a:pt x="865632" y="323088"/>
                </a:lnTo>
                <a:lnTo>
                  <a:pt x="542544" y="0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98108" y="1685544"/>
            <a:ext cx="3512820" cy="646430"/>
          </a:xfrm>
          <a:custGeom>
            <a:avLst/>
            <a:gdLst/>
            <a:ahLst/>
            <a:cxnLst/>
            <a:rect l="l" t="t" r="r" b="b"/>
            <a:pathLst>
              <a:path w="3512820" h="646430">
                <a:moveTo>
                  <a:pt x="3448176" y="0"/>
                </a:moveTo>
                <a:lnTo>
                  <a:pt x="64642" y="0"/>
                </a:lnTo>
                <a:lnTo>
                  <a:pt x="39487" y="5081"/>
                </a:lnTo>
                <a:lnTo>
                  <a:pt x="18938" y="18938"/>
                </a:lnTo>
                <a:lnTo>
                  <a:pt x="5081" y="39487"/>
                </a:lnTo>
                <a:lnTo>
                  <a:pt x="0" y="64642"/>
                </a:lnTo>
                <a:lnTo>
                  <a:pt x="0" y="581532"/>
                </a:lnTo>
                <a:lnTo>
                  <a:pt x="5081" y="606688"/>
                </a:lnTo>
                <a:lnTo>
                  <a:pt x="18938" y="627237"/>
                </a:lnTo>
                <a:lnTo>
                  <a:pt x="39487" y="641094"/>
                </a:lnTo>
                <a:lnTo>
                  <a:pt x="64642" y="646176"/>
                </a:lnTo>
                <a:lnTo>
                  <a:pt x="3448176" y="646176"/>
                </a:lnTo>
                <a:lnTo>
                  <a:pt x="3473332" y="641094"/>
                </a:lnTo>
                <a:lnTo>
                  <a:pt x="3493881" y="627237"/>
                </a:lnTo>
                <a:lnTo>
                  <a:pt x="3507738" y="606688"/>
                </a:lnTo>
                <a:lnTo>
                  <a:pt x="3512819" y="581532"/>
                </a:lnTo>
                <a:lnTo>
                  <a:pt x="3512819" y="64642"/>
                </a:lnTo>
                <a:lnTo>
                  <a:pt x="3507738" y="39487"/>
                </a:lnTo>
                <a:lnTo>
                  <a:pt x="3493881" y="18938"/>
                </a:lnTo>
                <a:lnTo>
                  <a:pt x="3473332" y="5081"/>
                </a:lnTo>
                <a:lnTo>
                  <a:pt x="344817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86964" y="1025727"/>
            <a:ext cx="6217920" cy="1172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algn="ctr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【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一、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改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革教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师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的</a:t>
            </a:r>
            <a:r>
              <a:rPr sz="3200" b="1" spc="5" dirty="0">
                <a:solidFill>
                  <a:srgbClr val="FF0000"/>
                </a:solidFill>
                <a:latin typeface="楷体"/>
                <a:cs typeface="楷体"/>
              </a:rPr>
              <a:t>教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】</a:t>
            </a:r>
            <a:endParaRPr sz="3200">
              <a:latin typeface="楷体"/>
              <a:cs typeface="楷体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  <a:tabLst>
                <a:tab pos="4930140" algn="l"/>
              </a:tabLst>
            </a:pPr>
            <a:r>
              <a:rPr sz="2500" b="1" spc="-5" dirty="0">
                <a:solidFill>
                  <a:srgbClr val="FFFFFF"/>
                </a:solidFill>
                <a:latin typeface="黑体"/>
                <a:cs typeface="黑体"/>
              </a:rPr>
              <a:t>教师中</a:t>
            </a:r>
            <a:r>
              <a:rPr sz="2500" b="1" spc="-15" dirty="0">
                <a:solidFill>
                  <a:srgbClr val="FFFFFF"/>
                </a:solidFill>
                <a:latin typeface="黑体"/>
                <a:cs typeface="黑体"/>
              </a:rPr>
              <a:t>心</a:t>
            </a:r>
            <a:r>
              <a:rPr sz="2500" b="1" dirty="0">
                <a:solidFill>
                  <a:srgbClr val="FFFFFF"/>
                </a:solidFill>
                <a:latin typeface="黑体"/>
                <a:cs typeface="黑体"/>
              </a:rPr>
              <a:t>	</a:t>
            </a:r>
            <a:r>
              <a:rPr sz="2500" b="1" spc="-5" dirty="0">
                <a:solidFill>
                  <a:srgbClr val="FFFFFF"/>
                </a:solidFill>
                <a:latin typeface="黑体"/>
                <a:cs typeface="黑体"/>
              </a:rPr>
              <a:t>学生中心</a:t>
            </a:r>
            <a:endParaRPr sz="2500">
              <a:latin typeface="黑体"/>
              <a:cs typeface="黑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57925" y="2511933"/>
            <a:ext cx="40081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理论授课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+</a:t>
            </a: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项目研讨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团队化、模块化教学组织方式</a:t>
            </a:r>
            <a:endParaRPr sz="24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533835" y="3416"/>
                  </a:lnTo>
                  <a:lnTo>
                    <a:pt x="10571975" y="6019"/>
                  </a:lnTo>
                  <a:lnTo>
                    <a:pt x="10268204" y="8115"/>
                  </a:lnTo>
                  <a:lnTo>
                    <a:pt x="10145408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9400" y="6522720"/>
              <a:ext cx="1539240" cy="3124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792223" y="1696211"/>
            <a:ext cx="3508375" cy="655320"/>
          </a:xfrm>
          <a:custGeom>
            <a:avLst/>
            <a:gdLst/>
            <a:ahLst/>
            <a:cxnLst/>
            <a:rect l="l" t="t" r="r" b="b"/>
            <a:pathLst>
              <a:path w="3508375" h="655319">
                <a:moveTo>
                  <a:pt x="3442716" y="0"/>
                </a:moveTo>
                <a:lnTo>
                  <a:pt x="65531" y="0"/>
                </a:lnTo>
                <a:lnTo>
                  <a:pt x="40022" y="5149"/>
                </a:lnTo>
                <a:lnTo>
                  <a:pt x="19192" y="19192"/>
                </a:lnTo>
                <a:lnTo>
                  <a:pt x="5149" y="40022"/>
                </a:lnTo>
                <a:lnTo>
                  <a:pt x="0" y="65532"/>
                </a:lnTo>
                <a:lnTo>
                  <a:pt x="0" y="589788"/>
                </a:lnTo>
                <a:lnTo>
                  <a:pt x="5149" y="615297"/>
                </a:lnTo>
                <a:lnTo>
                  <a:pt x="19192" y="636127"/>
                </a:lnTo>
                <a:lnTo>
                  <a:pt x="40022" y="650170"/>
                </a:lnTo>
                <a:lnTo>
                  <a:pt x="65531" y="655320"/>
                </a:lnTo>
                <a:lnTo>
                  <a:pt x="3442716" y="655320"/>
                </a:lnTo>
                <a:lnTo>
                  <a:pt x="3468225" y="650170"/>
                </a:lnTo>
                <a:lnTo>
                  <a:pt x="3489055" y="636127"/>
                </a:lnTo>
                <a:lnTo>
                  <a:pt x="3503098" y="615297"/>
                </a:lnTo>
                <a:lnTo>
                  <a:pt x="3508248" y="589788"/>
                </a:lnTo>
                <a:lnTo>
                  <a:pt x="3508248" y="65532"/>
                </a:lnTo>
                <a:lnTo>
                  <a:pt x="3503098" y="40022"/>
                </a:lnTo>
                <a:lnTo>
                  <a:pt x="3489055" y="19192"/>
                </a:lnTo>
                <a:lnTo>
                  <a:pt x="3468225" y="5149"/>
                </a:lnTo>
                <a:lnTo>
                  <a:pt x="344271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97151" y="1750568"/>
            <a:ext cx="2787650" cy="1134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3095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黑体"/>
                <a:cs typeface="黑体"/>
              </a:rPr>
              <a:t>被动</a:t>
            </a:r>
            <a:r>
              <a:rPr sz="3200" b="1" spc="-10" dirty="0">
                <a:solidFill>
                  <a:srgbClr val="FFFFFF"/>
                </a:solidFill>
                <a:latin typeface="黑体"/>
                <a:cs typeface="黑体"/>
              </a:rPr>
              <a:t>学习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</a:pPr>
            <a:r>
              <a:rPr sz="2400" b="1" dirty="0">
                <a:solidFill>
                  <a:srgbClr val="1556AD"/>
                </a:solidFill>
                <a:latin typeface="黑体"/>
                <a:cs typeface="黑体"/>
              </a:rPr>
              <a:t>听</a:t>
            </a:r>
            <a:r>
              <a:rPr sz="2400" b="1" spc="-10" dirty="0">
                <a:solidFill>
                  <a:srgbClr val="1556AD"/>
                </a:solidFill>
                <a:latin typeface="黑体"/>
                <a:cs typeface="黑体"/>
              </a:rPr>
              <a:t>课</a:t>
            </a:r>
            <a:r>
              <a:rPr sz="2400" b="1" spc="-15" dirty="0">
                <a:solidFill>
                  <a:srgbClr val="1556AD"/>
                </a:solidFill>
                <a:latin typeface="黑体"/>
                <a:cs typeface="黑体"/>
              </a:rPr>
              <a:t> </a:t>
            </a:r>
            <a:r>
              <a:rPr sz="2400" b="1" spc="-10" dirty="0">
                <a:solidFill>
                  <a:srgbClr val="1556AD"/>
                </a:solidFill>
                <a:latin typeface="黑体"/>
                <a:cs typeface="黑体"/>
              </a:rPr>
              <a:t>+</a:t>
            </a:r>
            <a:r>
              <a:rPr sz="2400" b="1" spc="-15" dirty="0">
                <a:solidFill>
                  <a:srgbClr val="1556AD"/>
                </a:solidFill>
                <a:latin typeface="黑体"/>
                <a:cs typeface="黑体"/>
              </a:rPr>
              <a:t> </a:t>
            </a:r>
            <a:r>
              <a:rPr sz="2400" b="1" dirty="0">
                <a:solidFill>
                  <a:srgbClr val="1556AD"/>
                </a:solidFill>
                <a:latin typeface="黑体"/>
                <a:cs typeface="黑体"/>
              </a:rPr>
              <a:t>做</a:t>
            </a:r>
            <a:r>
              <a:rPr sz="2400" b="1" spc="-10" dirty="0">
                <a:solidFill>
                  <a:srgbClr val="1556AD"/>
                </a:solidFill>
                <a:latin typeface="黑体"/>
                <a:cs typeface="黑体"/>
              </a:rPr>
              <a:t>题</a:t>
            </a:r>
            <a:r>
              <a:rPr sz="2400" b="1" spc="-5" dirty="0">
                <a:solidFill>
                  <a:srgbClr val="1556AD"/>
                </a:solidFill>
                <a:latin typeface="黑体"/>
                <a:cs typeface="黑体"/>
              </a:rPr>
              <a:t> </a:t>
            </a:r>
            <a:r>
              <a:rPr sz="2400" b="1" spc="-10" dirty="0">
                <a:solidFill>
                  <a:srgbClr val="1556AD"/>
                </a:solidFill>
                <a:latin typeface="黑体"/>
                <a:cs typeface="黑体"/>
              </a:rPr>
              <a:t>+</a:t>
            </a:r>
            <a:r>
              <a:rPr sz="2400" b="1" spc="-15" dirty="0">
                <a:solidFill>
                  <a:srgbClr val="1556AD"/>
                </a:solidFill>
                <a:latin typeface="黑体"/>
                <a:cs typeface="黑体"/>
              </a:rPr>
              <a:t> </a:t>
            </a:r>
            <a:r>
              <a:rPr sz="2400" b="1" dirty="0">
                <a:solidFill>
                  <a:srgbClr val="1556AD"/>
                </a:solidFill>
                <a:latin typeface="黑体"/>
                <a:cs typeface="黑体"/>
              </a:rPr>
              <a:t>考试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54040" y="1696211"/>
            <a:ext cx="746760" cy="655320"/>
          </a:xfrm>
          <a:custGeom>
            <a:avLst/>
            <a:gdLst/>
            <a:ahLst/>
            <a:cxnLst/>
            <a:rect l="l" t="t" r="r" b="b"/>
            <a:pathLst>
              <a:path w="746760" h="655319">
                <a:moveTo>
                  <a:pt x="419100" y="0"/>
                </a:moveTo>
                <a:lnTo>
                  <a:pt x="419100" y="131063"/>
                </a:lnTo>
                <a:lnTo>
                  <a:pt x="0" y="131063"/>
                </a:lnTo>
                <a:lnTo>
                  <a:pt x="0" y="524255"/>
                </a:lnTo>
                <a:lnTo>
                  <a:pt x="419100" y="524255"/>
                </a:lnTo>
                <a:lnTo>
                  <a:pt x="419100" y="655320"/>
                </a:lnTo>
                <a:lnTo>
                  <a:pt x="746760" y="327660"/>
                </a:lnTo>
                <a:lnTo>
                  <a:pt x="419100" y="0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0171" y="1696211"/>
            <a:ext cx="3510279" cy="655320"/>
          </a:xfrm>
          <a:custGeom>
            <a:avLst/>
            <a:gdLst/>
            <a:ahLst/>
            <a:cxnLst/>
            <a:rect l="l" t="t" r="r" b="b"/>
            <a:pathLst>
              <a:path w="3510279" h="655319">
                <a:moveTo>
                  <a:pt x="3444239" y="0"/>
                </a:moveTo>
                <a:lnTo>
                  <a:pt x="65531" y="0"/>
                </a:lnTo>
                <a:lnTo>
                  <a:pt x="40022" y="5149"/>
                </a:lnTo>
                <a:lnTo>
                  <a:pt x="19192" y="19192"/>
                </a:lnTo>
                <a:lnTo>
                  <a:pt x="5149" y="40022"/>
                </a:lnTo>
                <a:lnTo>
                  <a:pt x="0" y="65532"/>
                </a:lnTo>
                <a:lnTo>
                  <a:pt x="0" y="589788"/>
                </a:lnTo>
                <a:lnTo>
                  <a:pt x="5149" y="615297"/>
                </a:lnTo>
                <a:lnTo>
                  <a:pt x="19192" y="636127"/>
                </a:lnTo>
                <a:lnTo>
                  <a:pt x="40022" y="650170"/>
                </a:lnTo>
                <a:lnTo>
                  <a:pt x="65531" y="655320"/>
                </a:lnTo>
                <a:lnTo>
                  <a:pt x="3444239" y="655320"/>
                </a:lnTo>
                <a:lnTo>
                  <a:pt x="3469749" y="650170"/>
                </a:lnTo>
                <a:lnTo>
                  <a:pt x="3490579" y="636127"/>
                </a:lnTo>
                <a:lnTo>
                  <a:pt x="3504622" y="615297"/>
                </a:lnTo>
                <a:lnTo>
                  <a:pt x="3509772" y="589788"/>
                </a:lnTo>
                <a:lnTo>
                  <a:pt x="3509772" y="65532"/>
                </a:lnTo>
                <a:lnTo>
                  <a:pt x="3504622" y="40022"/>
                </a:lnTo>
                <a:lnTo>
                  <a:pt x="3490579" y="19192"/>
                </a:lnTo>
                <a:lnTo>
                  <a:pt x="3469749" y="5149"/>
                </a:lnTo>
                <a:lnTo>
                  <a:pt x="344423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02983" y="1750568"/>
            <a:ext cx="4625340" cy="1147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648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FFFF"/>
                </a:solidFill>
                <a:latin typeface="黑体"/>
                <a:cs typeface="黑体"/>
              </a:rPr>
              <a:t>主动</a:t>
            </a:r>
            <a:r>
              <a:rPr sz="3200" b="1" spc="-10" dirty="0">
                <a:solidFill>
                  <a:srgbClr val="FFFFFF"/>
                </a:solidFill>
                <a:latin typeface="黑体"/>
                <a:cs typeface="黑体"/>
              </a:rPr>
              <a:t>学习</a:t>
            </a:r>
            <a:endParaRPr sz="32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项目驱</a:t>
            </a:r>
            <a:r>
              <a:rPr sz="2400" b="1" spc="-10" dirty="0">
                <a:solidFill>
                  <a:srgbClr val="C00000"/>
                </a:solidFill>
                <a:latin typeface="黑体"/>
                <a:cs typeface="黑体"/>
              </a:rPr>
              <a:t>动</a:t>
            </a:r>
            <a:r>
              <a:rPr sz="2400" b="1" spc="-15" dirty="0">
                <a:solidFill>
                  <a:srgbClr val="C00000"/>
                </a:solidFill>
                <a:latin typeface="黑体"/>
                <a:cs typeface="黑体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黑体"/>
                <a:cs typeface="黑体"/>
              </a:rPr>
              <a:t>+ </a:t>
            </a: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探究</a:t>
            </a:r>
            <a:r>
              <a:rPr sz="2400" b="1" spc="-10" dirty="0">
                <a:solidFill>
                  <a:srgbClr val="C00000"/>
                </a:solidFill>
                <a:latin typeface="黑体"/>
                <a:cs typeface="黑体"/>
              </a:rPr>
              <a:t>式 + </a:t>
            </a: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自主采集式</a:t>
            </a:r>
            <a:endParaRPr sz="2400">
              <a:latin typeface="黑体"/>
              <a:cs typeface="黑体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48278" y="3054095"/>
            <a:ext cx="6601459" cy="2933065"/>
            <a:chOff x="5448278" y="3054095"/>
            <a:chExt cx="6601459" cy="29330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8278" y="3072369"/>
              <a:ext cx="3323125" cy="29009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9368" y="3054095"/>
              <a:ext cx="3390137" cy="293293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2593" y="3072369"/>
            <a:ext cx="4094279" cy="290095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0" y="696249"/>
            <a:ext cx="859790" cy="25971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0" y="216408"/>
            <a:ext cx="859790" cy="480059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255270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357375" y="190880"/>
            <a:ext cx="5071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未来技术学院的三大改革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20515" y="1025727"/>
            <a:ext cx="4104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【二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、改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革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学生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的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学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】</a:t>
            </a:r>
            <a:endParaRPr sz="32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533835" y="3416"/>
                  </a:lnTo>
                  <a:lnTo>
                    <a:pt x="10571975" y="6019"/>
                  </a:lnTo>
                  <a:lnTo>
                    <a:pt x="10268204" y="8115"/>
                  </a:lnTo>
                  <a:lnTo>
                    <a:pt x="10145408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9400" y="6522720"/>
              <a:ext cx="1539240" cy="3124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741932" y="1595627"/>
            <a:ext cx="3510279" cy="646430"/>
          </a:xfrm>
          <a:custGeom>
            <a:avLst/>
            <a:gdLst/>
            <a:ahLst/>
            <a:cxnLst/>
            <a:rect l="l" t="t" r="r" b="b"/>
            <a:pathLst>
              <a:path w="3510279" h="646430">
                <a:moveTo>
                  <a:pt x="3445129" y="0"/>
                </a:moveTo>
                <a:lnTo>
                  <a:pt x="64643" y="0"/>
                </a:lnTo>
                <a:lnTo>
                  <a:pt x="39487" y="5081"/>
                </a:lnTo>
                <a:lnTo>
                  <a:pt x="18938" y="18938"/>
                </a:lnTo>
                <a:lnTo>
                  <a:pt x="5081" y="39487"/>
                </a:lnTo>
                <a:lnTo>
                  <a:pt x="0" y="64643"/>
                </a:lnTo>
                <a:lnTo>
                  <a:pt x="0" y="581533"/>
                </a:lnTo>
                <a:lnTo>
                  <a:pt x="5081" y="606688"/>
                </a:lnTo>
                <a:lnTo>
                  <a:pt x="18938" y="627237"/>
                </a:lnTo>
                <a:lnTo>
                  <a:pt x="39487" y="641094"/>
                </a:lnTo>
                <a:lnTo>
                  <a:pt x="64643" y="646176"/>
                </a:lnTo>
                <a:lnTo>
                  <a:pt x="3445129" y="646176"/>
                </a:lnTo>
                <a:lnTo>
                  <a:pt x="3470284" y="641094"/>
                </a:lnTo>
                <a:lnTo>
                  <a:pt x="3490833" y="627237"/>
                </a:lnTo>
                <a:lnTo>
                  <a:pt x="3504690" y="606688"/>
                </a:lnTo>
                <a:lnTo>
                  <a:pt x="3509772" y="581533"/>
                </a:lnTo>
                <a:lnTo>
                  <a:pt x="3509772" y="64643"/>
                </a:lnTo>
                <a:lnTo>
                  <a:pt x="3504690" y="39487"/>
                </a:lnTo>
                <a:lnTo>
                  <a:pt x="3490833" y="18938"/>
                </a:lnTo>
                <a:lnTo>
                  <a:pt x="3470284" y="5081"/>
                </a:lnTo>
                <a:lnTo>
                  <a:pt x="344512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2223" y="1595627"/>
            <a:ext cx="744220" cy="646430"/>
          </a:xfrm>
          <a:custGeom>
            <a:avLst/>
            <a:gdLst/>
            <a:ahLst/>
            <a:cxnLst/>
            <a:rect l="l" t="t" r="r" b="b"/>
            <a:pathLst>
              <a:path w="744220" h="646430">
                <a:moveTo>
                  <a:pt x="420624" y="0"/>
                </a:moveTo>
                <a:lnTo>
                  <a:pt x="420624" y="129286"/>
                </a:lnTo>
                <a:lnTo>
                  <a:pt x="0" y="129286"/>
                </a:lnTo>
                <a:lnTo>
                  <a:pt x="0" y="516889"/>
                </a:lnTo>
                <a:lnTo>
                  <a:pt x="420624" y="516889"/>
                </a:lnTo>
                <a:lnTo>
                  <a:pt x="420624" y="646176"/>
                </a:lnTo>
                <a:lnTo>
                  <a:pt x="743712" y="323088"/>
                </a:lnTo>
                <a:lnTo>
                  <a:pt x="420624" y="0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5307" y="1595627"/>
            <a:ext cx="3508375" cy="646430"/>
          </a:xfrm>
          <a:custGeom>
            <a:avLst/>
            <a:gdLst/>
            <a:ahLst/>
            <a:cxnLst/>
            <a:rect l="l" t="t" r="r" b="b"/>
            <a:pathLst>
              <a:path w="3508375" h="646430">
                <a:moveTo>
                  <a:pt x="3443605" y="0"/>
                </a:moveTo>
                <a:lnTo>
                  <a:pt x="64643" y="0"/>
                </a:lnTo>
                <a:lnTo>
                  <a:pt x="39487" y="5081"/>
                </a:lnTo>
                <a:lnTo>
                  <a:pt x="18938" y="18938"/>
                </a:lnTo>
                <a:lnTo>
                  <a:pt x="5081" y="39487"/>
                </a:lnTo>
                <a:lnTo>
                  <a:pt x="0" y="64643"/>
                </a:lnTo>
                <a:lnTo>
                  <a:pt x="0" y="581533"/>
                </a:lnTo>
                <a:lnTo>
                  <a:pt x="5081" y="606688"/>
                </a:lnTo>
                <a:lnTo>
                  <a:pt x="18938" y="627237"/>
                </a:lnTo>
                <a:lnTo>
                  <a:pt x="39487" y="641094"/>
                </a:lnTo>
                <a:lnTo>
                  <a:pt x="64643" y="646176"/>
                </a:lnTo>
                <a:lnTo>
                  <a:pt x="3443605" y="646176"/>
                </a:lnTo>
                <a:lnTo>
                  <a:pt x="3468760" y="641094"/>
                </a:lnTo>
                <a:lnTo>
                  <a:pt x="3489309" y="627237"/>
                </a:lnTo>
                <a:lnTo>
                  <a:pt x="3503166" y="606688"/>
                </a:lnTo>
                <a:lnTo>
                  <a:pt x="3508248" y="581533"/>
                </a:lnTo>
                <a:lnTo>
                  <a:pt x="3508248" y="64643"/>
                </a:lnTo>
                <a:lnTo>
                  <a:pt x="3503166" y="39487"/>
                </a:lnTo>
                <a:lnTo>
                  <a:pt x="3489309" y="18938"/>
                </a:lnTo>
                <a:lnTo>
                  <a:pt x="3468760" y="5081"/>
                </a:lnTo>
                <a:lnTo>
                  <a:pt x="344360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68016" y="803909"/>
            <a:ext cx="6979284" cy="1355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901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【三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、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改革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学</a:t>
            </a:r>
            <a:r>
              <a:rPr sz="3200" b="1" spc="-5" dirty="0">
                <a:solidFill>
                  <a:srgbClr val="FF0000"/>
                </a:solidFill>
                <a:latin typeface="楷体"/>
                <a:cs typeface="楷体"/>
              </a:rPr>
              <a:t>校的</a:t>
            </a:r>
            <a:r>
              <a:rPr sz="3200" b="1" dirty="0">
                <a:solidFill>
                  <a:srgbClr val="FF0000"/>
                </a:solidFill>
                <a:latin typeface="楷体"/>
                <a:cs typeface="楷体"/>
              </a:rPr>
              <a:t>管</a:t>
            </a:r>
            <a:r>
              <a:rPr sz="3200" b="1" spc="-10" dirty="0">
                <a:solidFill>
                  <a:srgbClr val="FF0000"/>
                </a:solidFill>
                <a:latin typeface="楷体"/>
                <a:cs typeface="楷体"/>
              </a:rPr>
              <a:t>】</a:t>
            </a:r>
            <a:endParaRPr sz="3200">
              <a:latin typeface="楷体"/>
              <a:cs typeface="楷体"/>
            </a:endParaRPr>
          </a:p>
          <a:p>
            <a:pPr marL="12700">
              <a:lnSpc>
                <a:spcPct val="100000"/>
              </a:lnSpc>
              <a:spcBef>
                <a:spcPts val="2780"/>
              </a:spcBef>
              <a:tabLst>
                <a:tab pos="4518025" algn="l"/>
              </a:tabLst>
            </a:pPr>
            <a:r>
              <a:rPr sz="3200" b="1" spc="-5" dirty="0">
                <a:solidFill>
                  <a:srgbClr val="FFFFFF"/>
                </a:solidFill>
                <a:latin typeface="黑体"/>
                <a:cs typeface="黑体"/>
              </a:rPr>
              <a:t>单一</a:t>
            </a:r>
            <a:r>
              <a:rPr sz="3200" b="1" spc="-10" dirty="0">
                <a:solidFill>
                  <a:srgbClr val="FFFFFF"/>
                </a:solidFill>
                <a:latin typeface="黑体"/>
                <a:cs typeface="黑体"/>
              </a:rPr>
              <a:t>模式</a:t>
            </a:r>
            <a:r>
              <a:rPr sz="3200" b="1" dirty="0">
                <a:solidFill>
                  <a:srgbClr val="FFFFFF"/>
                </a:solidFill>
                <a:latin typeface="黑体"/>
                <a:cs typeface="黑体"/>
              </a:rPr>
              <a:t>	破除</a:t>
            </a:r>
            <a:r>
              <a:rPr sz="3200" b="1" spc="-10" dirty="0">
                <a:solidFill>
                  <a:srgbClr val="FFFFFF"/>
                </a:solidFill>
                <a:latin typeface="黑体"/>
                <a:cs typeface="黑体"/>
              </a:rPr>
              <a:t>“</a:t>
            </a:r>
            <a:r>
              <a:rPr sz="3200" b="1" dirty="0">
                <a:solidFill>
                  <a:srgbClr val="FFFFFF"/>
                </a:solidFill>
                <a:latin typeface="黑体"/>
                <a:cs typeface="黑体"/>
              </a:rPr>
              <a:t>五唯</a:t>
            </a:r>
            <a:r>
              <a:rPr sz="3200" b="1" spc="-10" dirty="0">
                <a:solidFill>
                  <a:srgbClr val="FFFFFF"/>
                </a:solidFill>
                <a:latin typeface="黑体"/>
                <a:cs typeface="黑体"/>
              </a:rPr>
              <a:t>”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4173" y="2269601"/>
            <a:ext cx="2169795" cy="106299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400" b="1" spc="-5" dirty="0">
                <a:solidFill>
                  <a:srgbClr val="1556AD"/>
                </a:solidFill>
                <a:latin typeface="黑体"/>
                <a:cs typeface="黑体"/>
              </a:rPr>
              <a:t>教师：量化评价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b="1" dirty="0">
                <a:solidFill>
                  <a:srgbClr val="1556AD"/>
                </a:solidFill>
                <a:latin typeface="黑体"/>
                <a:cs typeface="黑体"/>
              </a:rPr>
              <a:t>学生：结果评价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36284" y="2269601"/>
            <a:ext cx="4163695" cy="106299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教师：政</a:t>
            </a:r>
            <a:r>
              <a:rPr sz="2400" b="1" spc="-10" dirty="0">
                <a:solidFill>
                  <a:srgbClr val="C00000"/>
                </a:solidFill>
                <a:latin typeface="黑体"/>
                <a:cs typeface="黑体"/>
              </a:rPr>
              <a:t>策</a:t>
            </a: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+</a:t>
            </a:r>
            <a:r>
              <a:rPr sz="2400" b="1" spc="-5" dirty="0">
                <a:solidFill>
                  <a:srgbClr val="C00000"/>
                </a:solidFill>
                <a:latin typeface="黑体"/>
                <a:cs typeface="黑体"/>
              </a:rPr>
              <a:t>绩效激励</a:t>
            </a:r>
            <a:endParaRPr sz="24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学生：过程评</a:t>
            </a:r>
            <a:r>
              <a:rPr sz="2400" b="1" spc="-15" dirty="0">
                <a:solidFill>
                  <a:srgbClr val="C00000"/>
                </a:solidFill>
                <a:latin typeface="黑体"/>
                <a:cs typeface="黑体"/>
              </a:rPr>
              <a:t>价</a:t>
            </a:r>
            <a:r>
              <a:rPr sz="2400" b="1" dirty="0">
                <a:solidFill>
                  <a:srgbClr val="C00000"/>
                </a:solidFill>
                <a:latin typeface="黑体"/>
                <a:cs typeface="黑体"/>
              </a:rPr>
              <a:t>+综合素质评价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1875" y="3570719"/>
            <a:ext cx="4101875" cy="249862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0595" y="3570719"/>
            <a:ext cx="4101875" cy="249862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0" y="696249"/>
            <a:ext cx="859790" cy="25971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1735"/>
              </a:lnSpc>
            </a:pPr>
            <a:r>
              <a:rPr sz="1700" b="1" spc="15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0" y="216408"/>
            <a:ext cx="859790" cy="480059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255270">
              <a:lnSpc>
                <a:spcPts val="3779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3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357375" y="190880"/>
            <a:ext cx="5071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未来技术学院的三大改革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95" y="216395"/>
            <a:ext cx="11362690" cy="930275"/>
            <a:chOff x="158495" y="216395"/>
            <a:chExt cx="11362690" cy="930275"/>
          </a:xfrm>
        </p:grpSpPr>
        <p:sp>
          <p:nvSpPr>
            <p:cNvPr id="3" name="object 3"/>
            <p:cNvSpPr/>
            <p:nvPr/>
          </p:nvSpPr>
          <p:spPr>
            <a:xfrm>
              <a:off x="670559" y="1027938"/>
              <a:ext cx="10850880" cy="1905"/>
            </a:xfrm>
            <a:custGeom>
              <a:avLst/>
              <a:gdLst/>
              <a:ahLst/>
              <a:cxnLst/>
              <a:rect l="l" t="t" r="r" b="b"/>
              <a:pathLst>
                <a:path w="10850880" h="1905">
                  <a:moveTo>
                    <a:pt x="0" y="1524"/>
                  </a:moveTo>
                  <a:lnTo>
                    <a:pt x="10850499" y="1524"/>
                  </a:lnTo>
                </a:path>
                <a:path w="10850880" h="1905">
                  <a:moveTo>
                    <a:pt x="0" y="0"/>
                  </a:moveTo>
                  <a:lnTo>
                    <a:pt x="10850499" y="0"/>
                  </a:lnTo>
                </a:path>
              </a:pathLst>
            </a:custGeom>
            <a:ln w="317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13591" y="1028699"/>
              <a:ext cx="306705" cy="117475"/>
            </a:xfrm>
            <a:custGeom>
              <a:avLst/>
              <a:gdLst/>
              <a:ahLst/>
              <a:cxnLst/>
              <a:rect l="l" t="t" r="r" b="b"/>
              <a:pathLst>
                <a:path w="306704" h="117475">
                  <a:moveTo>
                    <a:pt x="306324" y="0"/>
                  </a:moveTo>
                  <a:lnTo>
                    <a:pt x="0" y="0"/>
                  </a:lnTo>
                  <a:lnTo>
                    <a:pt x="0" y="117348"/>
                  </a:lnTo>
                  <a:lnTo>
                    <a:pt x="306324" y="117348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95" y="216395"/>
              <a:ext cx="1003630" cy="886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035" y="472439"/>
              <a:ext cx="507492" cy="390144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0" y="3470147"/>
            <a:ext cx="12192000" cy="2999740"/>
          </a:xfrm>
          <a:custGeom>
            <a:avLst/>
            <a:gdLst/>
            <a:ahLst/>
            <a:cxnLst/>
            <a:rect l="l" t="t" r="r" b="b"/>
            <a:pathLst>
              <a:path w="12192000" h="2999740">
                <a:moveTo>
                  <a:pt x="12192000" y="2987649"/>
                </a:moveTo>
                <a:lnTo>
                  <a:pt x="0" y="2987649"/>
                </a:lnTo>
                <a:lnTo>
                  <a:pt x="0" y="2999232"/>
                </a:lnTo>
                <a:lnTo>
                  <a:pt x="12192000" y="2999232"/>
                </a:lnTo>
                <a:lnTo>
                  <a:pt x="12192000" y="2987649"/>
                </a:lnTo>
                <a:close/>
              </a:path>
              <a:path w="12192000" h="2999740">
                <a:moveTo>
                  <a:pt x="12192000" y="23622"/>
                </a:moveTo>
                <a:lnTo>
                  <a:pt x="12163044" y="23622"/>
                </a:lnTo>
                <a:lnTo>
                  <a:pt x="12163044" y="57912"/>
                </a:lnTo>
                <a:lnTo>
                  <a:pt x="12163044" y="2940812"/>
                </a:lnTo>
                <a:lnTo>
                  <a:pt x="28956" y="2940812"/>
                </a:lnTo>
                <a:lnTo>
                  <a:pt x="28956" y="57912"/>
                </a:lnTo>
                <a:lnTo>
                  <a:pt x="12163044" y="57912"/>
                </a:lnTo>
                <a:lnTo>
                  <a:pt x="12163044" y="23622"/>
                </a:lnTo>
                <a:lnTo>
                  <a:pt x="0" y="23622"/>
                </a:lnTo>
                <a:lnTo>
                  <a:pt x="0" y="57912"/>
                </a:lnTo>
                <a:lnTo>
                  <a:pt x="0" y="2940812"/>
                </a:lnTo>
                <a:lnTo>
                  <a:pt x="0" y="2976372"/>
                </a:lnTo>
                <a:lnTo>
                  <a:pt x="12192000" y="2976372"/>
                </a:lnTo>
                <a:lnTo>
                  <a:pt x="12192000" y="2941320"/>
                </a:lnTo>
                <a:lnTo>
                  <a:pt x="12192000" y="2940812"/>
                </a:lnTo>
                <a:lnTo>
                  <a:pt x="12192000" y="57912"/>
                </a:lnTo>
                <a:lnTo>
                  <a:pt x="12192000" y="23622"/>
                </a:lnTo>
                <a:close/>
              </a:path>
              <a:path w="12192000" h="2999740">
                <a:moveTo>
                  <a:pt x="12192000" y="0"/>
                </a:moveTo>
                <a:lnTo>
                  <a:pt x="0" y="0"/>
                </a:lnTo>
                <a:lnTo>
                  <a:pt x="0" y="11557"/>
                </a:lnTo>
                <a:lnTo>
                  <a:pt x="12192000" y="11557"/>
                </a:lnTo>
                <a:lnTo>
                  <a:pt x="1219200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175003"/>
            <a:ext cx="12192000" cy="2211705"/>
          </a:xfrm>
          <a:custGeom>
            <a:avLst/>
            <a:gdLst/>
            <a:ahLst/>
            <a:cxnLst/>
            <a:rect l="l" t="t" r="r" b="b"/>
            <a:pathLst>
              <a:path w="12192000" h="2211704">
                <a:moveTo>
                  <a:pt x="12192000" y="0"/>
                </a:moveTo>
                <a:lnTo>
                  <a:pt x="0" y="0"/>
                </a:lnTo>
                <a:lnTo>
                  <a:pt x="0" y="2211324"/>
                </a:lnTo>
                <a:lnTo>
                  <a:pt x="12192000" y="22113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017" y="1216792"/>
            <a:ext cx="11863070" cy="5154930"/>
          </a:xfrm>
          <a:prstGeom prst="rect">
            <a:avLst/>
          </a:prstGeom>
        </p:spPr>
        <p:txBody>
          <a:bodyPr vert="horz" wrap="square" lIns="0" tIns="316865" rIns="0" bIns="0" rtlCol="0">
            <a:spAutoFit/>
          </a:bodyPr>
          <a:lstStyle/>
          <a:p>
            <a:pPr marL="150495" algn="ctr">
              <a:lnSpc>
                <a:spcPct val="100000"/>
              </a:lnSpc>
              <a:spcBef>
                <a:spcPts val="2495"/>
              </a:spcBef>
            </a:pPr>
            <a:r>
              <a:rPr sz="4000" spc="5" dirty="0">
                <a:solidFill>
                  <a:srgbClr val="FFFFFF"/>
                </a:solidFill>
                <a:latin typeface="黑体"/>
                <a:cs typeface="黑体"/>
              </a:rPr>
              <a:t>习</a:t>
            </a:r>
            <a:r>
              <a:rPr sz="4000" spc="-5" dirty="0">
                <a:solidFill>
                  <a:srgbClr val="FFFFFF"/>
                </a:solidFill>
                <a:latin typeface="黑体"/>
                <a:cs typeface="黑体"/>
              </a:rPr>
              <a:t>近平</a:t>
            </a:r>
            <a:r>
              <a:rPr sz="4000" dirty="0">
                <a:solidFill>
                  <a:srgbClr val="FFFFFF"/>
                </a:solidFill>
                <a:latin typeface="黑体"/>
                <a:cs typeface="黑体"/>
              </a:rPr>
              <a:t>：</a:t>
            </a:r>
            <a:r>
              <a:rPr sz="4000" spc="-5" dirty="0">
                <a:solidFill>
                  <a:srgbClr val="FFFFFF"/>
                </a:solidFill>
                <a:latin typeface="黑体"/>
                <a:cs typeface="黑体"/>
              </a:rPr>
              <a:t>人工</a:t>
            </a:r>
            <a:r>
              <a:rPr sz="4000" dirty="0">
                <a:solidFill>
                  <a:srgbClr val="FFFFFF"/>
                </a:solidFill>
                <a:latin typeface="黑体"/>
                <a:cs typeface="黑体"/>
              </a:rPr>
              <a:t>智</a:t>
            </a:r>
            <a:r>
              <a:rPr sz="4000" spc="5" dirty="0">
                <a:solidFill>
                  <a:srgbClr val="FFFFFF"/>
                </a:solidFill>
                <a:latin typeface="黑体"/>
                <a:cs typeface="黑体"/>
              </a:rPr>
              <a:t>能</a:t>
            </a:r>
            <a:r>
              <a:rPr sz="4000" spc="-5" dirty="0">
                <a:solidFill>
                  <a:srgbClr val="FFFFFF"/>
                </a:solidFill>
                <a:latin typeface="黑体"/>
                <a:cs typeface="黑体"/>
              </a:rPr>
              <a:t>赋</a:t>
            </a:r>
            <a:r>
              <a:rPr sz="4000" spc="5" dirty="0">
                <a:solidFill>
                  <a:srgbClr val="FFFFFF"/>
                </a:solidFill>
                <a:latin typeface="黑体"/>
                <a:cs typeface="黑体"/>
              </a:rPr>
              <a:t>能</a:t>
            </a:r>
            <a:r>
              <a:rPr sz="4000" spc="-5" dirty="0">
                <a:solidFill>
                  <a:srgbClr val="FFFFFF"/>
                </a:solidFill>
                <a:latin typeface="黑体"/>
                <a:cs typeface="黑体"/>
              </a:rPr>
              <a:t>新时</a:t>
            </a:r>
            <a:r>
              <a:rPr sz="4000" spc="10" dirty="0">
                <a:solidFill>
                  <a:srgbClr val="FFFFFF"/>
                </a:solidFill>
                <a:latin typeface="黑体"/>
                <a:cs typeface="黑体"/>
              </a:rPr>
              <a:t>代</a:t>
            </a:r>
            <a:r>
              <a:rPr sz="4000" spc="-5" dirty="0">
                <a:solidFill>
                  <a:srgbClr val="FFFFFF"/>
                </a:solidFill>
                <a:latin typeface="黑体"/>
                <a:cs typeface="黑体"/>
              </a:rPr>
              <a:t>。</a:t>
            </a:r>
            <a:endParaRPr sz="4000">
              <a:latin typeface="黑体"/>
              <a:cs typeface="黑体"/>
            </a:endParaRPr>
          </a:p>
          <a:p>
            <a:pPr marL="147320" algn="ctr">
              <a:lnSpc>
                <a:spcPct val="100000"/>
              </a:lnSpc>
              <a:spcBef>
                <a:spcPts val="2400"/>
              </a:spcBef>
            </a:pPr>
            <a:r>
              <a:rPr sz="4000" spc="-5" dirty="0">
                <a:solidFill>
                  <a:srgbClr val="FFFFFF"/>
                </a:solidFill>
                <a:latin typeface="黑体"/>
                <a:cs typeface="黑体"/>
              </a:rPr>
              <a:t>为学生</a:t>
            </a:r>
            <a:r>
              <a:rPr sz="4000" spc="5" dirty="0">
                <a:solidFill>
                  <a:srgbClr val="FFFFFF"/>
                </a:solidFill>
                <a:latin typeface="黑体"/>
                <a:cs typeface="黑体"/>
              </a:rPr>
              <a:t>赋</a:t>
            </a:r>
            <a:r>
              <a:rPr sz="4000" spc="-5" dirty="0">
                <a:solidFill>
                  <a:srgbClr val="FFFFFF"/>
                </a:solidFill>
                <a:latin typeface="黑体"/>
                <a:cs typeface="黑体"/>
              </a:rPr>
              <a:t>能，为教师赋能，</a:t>
            </a:r>
            <a:r>
              <a:rPr sz="4000" spc="5" dirty="0">
                <a:solidFill>
                  <a:srgbClr val="FFFFFF"/>
                </a:solidFill>
                <a:latin typeface="黑体"/>
                <a:cs typeface="黑体"/>
              </a:rPr>
              <a:t>为</a:t>
            </a:r>
            <a:r>
              <a:rPr sz="4000" spc="-5" dirty="0">
                <a:solidFill>
                  <a:srgbClr val="FFFFFF"/>
                </a:solidFill>
                <a:latin typeface="黑体"/>
                <a:cs typeface="黑体"/>
              </a:rPr>
              <a:t>大学赋能！</a:t>
            </a:r>
            <a:endParaRPr sz="4000">
              <a:latin typeface="黑体"/>
              <a:cs typeface="黑体"/>
            </a:endParaRPr>
          </a:p>
          <a:p>
            <a:pPr marL="469900" marR="5080" indent="-457200">
              <a:lnSpc>
                <a:spcPct val="150000"/>
              </a:lnSpc>
              <a:spcBef>
                <a:spcPts val="2950"/>
              </a:spcBef>
              <a:buClr>
                <a:srgbClr val="006FC0"/>
              </a:buClr>
              <a:buFont typeface="Wingdings"/>
              <a:buChar char=""/>
              <a:tabLst>
                <a:tab pos="469900" algn="l"/>
              </a:tabLst>
            </a:pPr>
            <a:r>
              <a:rPr sz="3200" spc="-5" dirty="0">
                <a:solidFill>
                  <a:srgbClr val="FF0000"/>
                </a:solidFill>
                <a:latin typeface="Arial"/>
                <a:cs typeface="Arial"/>
              </a:rPr>
              <a:t>AI</a:t>
            </a: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将对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未来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教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育产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生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革命</a:t>
            </a:r>
            <a:r>
              <a:rPr sz="3200" spc="-5" dirty="0">
                <a:solidFill>
                  <a:srgbClr val="FF0000"/>
                </a:solidFill>
                <a:latin typeface="黑体"/>
                <a:cs typeface="黑体"/>
              </a:rPr>
              <a:t>性</a:t>
            </a: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影响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打</a:t>
            </a:r>
            <a:r>
              <a:rPr sz="3200" spc="-5" dirty="0">
                <a:solidFill>
                  <a:srgbClr val="1556AD"/>
                </a:solidFill>
                <a:latin typeface="黑体"/>
                <a:cs typeface="黑体"/>
              </a:rPr>
              <a:t>通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“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线上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”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与“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线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下”、 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“过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去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与未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来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”、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“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现实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世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界”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与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“虚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拟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世界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”</a:t>
            </a:r>
            <a:r>
              <a:rPr sz="3200" spc="10" dirty="0">
                <a:solidFill>
                  <a:srgbClr val="1556AD"/>
                </a:solidFill>
                <a:latin typeface="黑体"/>
                <a:cs typeface="黑体"/>
              </a:rPr>
              <a:t>的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壁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垒</a:t>
            </a:r>
            <a:r>
              <a:rPr sz="3200" spc="5" dirty="0">
                <a:solidFill>
                  <a:srgbClr val="1556AD"/>
                </a:solidFill>
                <a:latin typeface="黑体"/>
                <a:cs typeface="黑体"/>
              </a:rPr>
              <a:t>，</a:t>
            </a:r>
            <a:r>
              <a:rPr sz="3200" spc="-5" dirty="0">
                <a:solidFill>
                  <a:srgbClr val="1556AD"/>
                </a:solidFill>
                <a:latin typeface="黑体"/>
                <a:cs typeface="黑体"/>
              </a:rPr>
              <a:t>将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人的 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认知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能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力延伸到</a:t>
            </a:r>
            <a:r>
              <a:rPr sz="3200" spc="-10" dirty="0">
                <a:solidFill>
                  <a:srgbClr val="1556AD"/>
                </a:solidFill>
                <a:latin typeface="黑体"/>
                <a:cs typeface="黑体"/>
              </a:rPr>
              <a:t>每</a:t>
            </a:r>
            <a:r>
              <a:rPr sz="3200" spc="-15" dirty="0">
                <a:solidFill>
                  <a:srgbClr val="1556AD"/>
                </a:solidFill>
                <a:latin typeface="黑体"/>
                <a:cs typeface="黑体"/>
              </a:rPr>
              <a:t>一</a:t>
            </a:r>
            <a:r>
              <a:rPr sz="3200" dirty="0">
                <a:solidFill>
                  <a:srgbClr val="1556AD"/>
                </a:solidFill>
                <a:latin typeface="黑体"/>
                <a:cs typeface="黑体"/>
              </a:rPr>
              <a:t>个角落。</a:t>
            </a:r>
            <a:endParaRPr sz="3200">
              <a:latin typeface="黑体"/>
              <a:cs typeface="黑体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Clr>
                <a:srgbClr val="006FC0"/>
              </a:buClr>
              <a:buFont typeface="Wingdings"/>
              <a:buChar char=""/>
              <a:tabLst>
                <a:tab pos="469900" algn="l"/>
              </a:tabLst>
            </a:pPr>
            <a:r>
              <a:rPr sz="3200" dirty="0">
                <a:solidFill>
                  <a:srgbClr val="FF0000"/>
                </a:solidFill>
                <a:latin typeface="黑体"/>
                <a:cs typeface="黑体"/>
              </a:rPr>
              <a:t>凡是</a:t>
            </a:r>
            <a:r>
              <a:rPr sz="3200" spc="-10" dirty="0">
                <a:solidFill>
                  <a:srgbClr val="FF0000"/>
                </a:solidFill>
                <a:latin typeface="黑体"/>
                <a:cs typeface="黑体"/>
              </a:rPr>
              <a:t>能</a:t>
            </a: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被机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器</a:t>
            </a: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替代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事情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，</a:t>
            </a: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都不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是</a:t>
            </a: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人应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该</a:t>
            </a: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做的</a:t>
            </a:r>
            <a:r>
              <a:rPr sz="3200" spc="-15" dirty="0">
                <a:solidFill>
                  <a:srgbClr val="FF0000"/>
                </a:solidFill>
                <a:latin typeface="黑体"/>
                <a:cs typeface="黑体"/>
              </a:rPr>
              <a:t>事</a:t>
            </a:r>
            <a:r>
              <a:rPr sz="3200" spc="5" dirty="0">
                <a:solidFill>
                  <a:srgbClr val="FF0000"/>
                </a:solidFill>
                <a:latin typeface="黑体"/>
                <a:cs typeface="黑体"/>
              </a:rPr>
              <a:t>情。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08049" y="276605"/>
            <a:ext cx="5612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4385"/>
                </a:solidFill>
              </a:rPr>
              <a:t>结</a:t>
            </a:r>
            <a:r>
              <a:rPr spc="-5" dirty="0">
                <a:solidFill>
                  <a:srgbClr val="004385"/>
                </a:solidFill>
              </a:rPr>
              <a:t>论：</a:t>
            </a:r>
            <a:r>
              <a:rPr dirty="0">
                <a:solidFill>
                  <a:srgbClr val="004385"/>
                </a:solidFill>
              </a:rPr>
              <a:t>依</a:t>
            </a:r>
            <a:r>
              <a:rPr spc="-5" dirty="0">
                <a:solidFill>
                  <a:srgbClr val="004385"/>
                </a:solidFill>
              </a:rPr>
              <a:t>靠创</a:t>
            </a:r>
            <a:r>
              <a:rPr dirty="0">
                <a:solidFill>
                  <a:srgbClr val="004385"/>
                </a:solidFill>
              </a:rPr>
              <a:t>新</a:t>
            </a:r>
            <a:r>
              <a:rPr spc="-5" dirty="0">
                <a:solidFill>
                  <a:srgbClr val="004385"/>
                </a:solidFill>
              </a:rPr>
              <a:t>走向</a:t>
            </a:r>
            <a:r>
              <a:rPr dirty="0">
                <a:solidFill>
                  <a:srgbClr val="004385"/>
                </a:solidFill>
              </a:rPr>
              <a:t>未</a:t>
            </a:r>
            <a:r>
              <a:rPr spc="-5" dirty="0">
                <a:solidFill>
                  <a:srgbClr val="004385"/>
                </a:solidFill>
              </a:rPr>
              <a:t>来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408" y="1341119"/>
            <a:ext cx="5369052" cy="37978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牢记总</a:t>
            </a:r>
            <a:r>
              <a:rPr spc="5" dirty="0"/>
              <a:t>书</a:t>
            </a:r>
            <a:r>
              <a:rPr spc="-5" dirty="0"/>
              <a:t>记嘱</a:t>
            </a:r>
            <a:r>
              <a:rPr dirty="0"/>
              <a:t>托</a:t>
            </a:r>
            <a:r>
              <a:rPr spc="-10" dirty="0"/>
              <a:t>，</a:t>
            </a:r>
            <a:r>
              <a:rPr spc="-5" dirty="0"/>
              <a:t>创</a:t>
            </a:r>
            <a:r>
              <a:rPr dirty="0"/>
              <a:t>造</a:t>
            </a:r>
            <a:r>
              <a:rPr spc="-5" dirty="0"/>
              <a:t>属于</a:t>
            </a:r>
            <a:r>
              <a:rPr dirty="0"/>
              <a:t>我</a:t>
            </a:r>
            <a:r>
              <a:rPr spc="-5" dirty="0"/>
              <a:t>们的</a:t>
            </a:r>
            <a:r>
              <a:rPr dirty="0"/>
              <a:t>杰</a:t>
            </a:r>
            <a:r>
              <a:rPr spc="-5" dirty="0"/>
              <a:t>出贡献</a:t>
            </a: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53100" y="1341119"/>
            <a:ext cx="6222492" cy="379780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885815" y="1316792"/>
            <a:ext cx="6123940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sz="3200" b="1" spc="5" dirty="0">
                <a:solidFill>
                  <a:srgbClr val="FFFFFF"/>
                </a:solidFill>
                <a:latin typeface="微软雅黑"/>
                <a:cs typeface="微软雅黑"/>
              </a:rPr>
              <a:t>“我</a:t>
            </a:r>
            <a:r>
              <a:rPr sz="3200" b="1" spc="-15" dirty="0">
                <a:solidFill>
                  <a:srgbClr val="FFFFFF"/>
                </a:solidFill>
                <a:latin typeface="微软雅黑"/>
                <a:cs typeface="微软雅黑"/>
              </a:rPr>
              <a:t>也</a:t>
            </a:r>
            <a:r>
              <a:rPr sz="3200" b="1" spc="5" dirty="0">
                <a:solidFill>
                  <a:srgbClr val="FFFFFF"/>
                </a:solidFill>
                <a:latin typeface="微软雅黑"/>
                <a:cs typeface="微软雅黑"/>
              </a:rPr>
              <a:t>完全</a:t>
            </a:r>
            <a:r>
              <a:rPr sz="3200" b="1" spc="-15" dirty="0">
                <a:solidFill>
                  <a:srgbClr val="FFFFFF"/>
                </a:solidFill>
                <a:latin typeface="微软雅黑"/>
                <a:cs typeface="微软雅黑"/>
              </a:rPr>
              <a:t>相</a:t>
            </a:r>
            <a:r>
              <a:rPr sz="3200" b="1" spc="5" dirty="0">
                <a:solidFill>
                  <a:srgbClr val="FFFFFF"/>
                </a:solidFill>
                <a:latin typeface="微软雅黑"/>
                <a:cs typeface="微软雅黑"/>
              </a:rPr>
              <a:t>信，</a:t>
            </a:r>
            <a:r>
              <a:rPr sz="3200" b="1" spc="-15" dirty="0">
                <a:solidFill>
                  <a:srgbClr val="FFFFFF"/>
                </a:solidFill>
                <a:latin typeface="微软雅黑"/>
                <a:cs typeface="微软雅黑"/>
              </a:rPr>
              <a:t>我</a:t>
            </a:r>
            <a:r>
              <a:rPr sz="3200" b="1" spc="5" dirty="0">
                <a:solidFill>
                  <a:srgbClr val="FFFFFF"/>
                </a:solidFill>
                <a:latin typeface="微软雅黑"/>
                <a:cs typeface="微软雅黑"/>
              </a:rPr>
              <a:t>们的</a:t>
            </a:r>
            <a:r>
              <a:rPr sz="3200" b="1" spc="-15" dirty="0">
                <a:solidFill>
                  <a:srgbClr val="FFFFFF"/>
                </a:solidFill>
                <a:latin typeface="微软雅黑"/>
                <a:cs typeface="微软雅黑"/>
              </a:rPr>
              <a:t>交</a:t>
            </a:r>
            <a:r>
              <a:rPr sz="3200" b="1" spc="5" dirty="0">
                <a:solidFill>
                  <a:srgbClr val="FFFFFF"/>
                </a:solidFill>
                <a:latin typeface="微软雅黑"/>
                <a:cs typeface="微软雅黑"/>
              </a:rPr>
              <a:t>大人、 </a:t>
            </a:r>
            <a:r>
              <a:rPr sz="3200" b="1" dirty="0">
                <a:solidFill>
                  <a:srgbClr val="FFFFFF"/>
                </a:solidFill>
                <a:latin typeface="微软雅黑"/>
                <a:cs typeface="微软雅黑"/>
              </a:rPr>
              <a:t>我们西部的同志们，一</a:t>
            </a:r>
            <a:r>
              <a:rPr sz="3200" b="1" spc="-15" dirty="0">
                <a:solidFill>
                  <a:srgbClr val="FFFFFF"/>
                </a:solidFill>
                <a:latin typeface="微软雅黑"/>
                <a:cs typeface="微软雅黑"/>
              </a:rPr>
              <a:t>定</a:t>
            </a:r>
            <a:r>
              <a:rPr sz="3200" b="1" dirty="0">
                <a:solidFill>
                  <a:srgbClr val="FFFFFF"/>
                </a:solidFill>
                <a:latin typeface="微软雅黑"/>
                <a:cs typeface="微软雅黑"/>
              </a:rPr>
              <a:t>会在未 来的、新时代的历史进</a:t>
            </a:r>
            <a:r>
              <a:rPr sz="3200" b="1" spc="-15" dirty="0">
                <a:solidFill>
                  <a:srgbClr val="FFFFFF"/>
                </a:solidFill>
                <a:latin typeface="微软雅黑"/>
                <a:cs typeface="微软雅黑"/>
              </a:rPr>
              <a:t>程</a:t>
            </a:r>
            <a:r>
              <a:rPr sz="3200" b="1" dirty="0">
                <a:solidFill>
                  <a:srgbClr val="FFFFFF"/>
                </a:solidFill>
                <a:latin typeface="微软雅黑"/>
                <a:cs typeface="微软雅黑"/>
              </a:rPr>
              <a:t>中创造 属于我们的杰出贡献，</a:t>
            </a:r>
            <a:r>
              <a:rPr sz="3200" b="1" spc="-15" dirty="0">
                <a:solidFill>
                  <a:srgbClr val="FFFFFF"/>
                </a:solidFill>
                <a:latin typeface="微软雅黑"/>
                <a:cs typeface="微软雅黑"/>
              </a:rPr>
              <a:t>为</a:t>
            </a:r>
            <a:r>
              <a:rPr sz="3200" b="1" dirty="0">
                <a:solidFill>
                  <a:srgbClr val="FFFFFF"/>
                </a:solidFill>
                <a:latin typeface="微软雅黑"/>
                <a:cs typeface="微软雅黑"/>
              </a:rPr>
              <a:t>中华民 族立下卓越的贡献。”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6408" y="5417820"/>
            <a:ext cx="11759565" cy="1041400"/>
          </a:xfrm>
          <a:prstGeom prst="rect">
            <a:avLst/>
          </a:prstGeom>
          <a:solidFill>
            <a:srgbClr val="2E5496"/>
          </a:solidFill>
        </p:spPr>
        <p:txBody>
          <a:bodyPr vert="horz" wrap="square" lIns="0" tIns="155575" rIns="0" bIns="0" rtlCol="0">
            <a:spAutoFit/>
          </a:bodyPr>
          <a:lstStyle/>
          <a:p>
            <a:pPr marL="1283335">
              <a:lnSpc>
                <a:spcPct val="100000"/>
              </a:lnSpc>
              <a:spcBef>
                <a:spcPts val="1225"/>
              </a:spcBef>
            </a:pPr>
            <a:r>
              <a:rPr sz="4400" b="1" dirty="0">
                <a:solidFill>
                  <a:srgbClr val="FFFFFF"/>
                </a:solidFill>
                <a:latin typeface="等线"/>
                <a:cs typeface="等线"/>
              </a:rPr>
              <a:t>西安交大永远奔跑在爱</a:t>
            </a:r>
            <a:r>
              <a:rPr sz="4400" b="1" spc="-5" dirty="0">
                <a:solidFill>
                  <a:srgbClr val="FFFFFF"/>
                </a:solidFill>
                <a:latin typeface="等线"/>
                <a:cs typeface="等线"/>
              </a:rPr>
              <a:t>国</a:t>
            </a:r>
            <a:r>
              <a:rPr sz="4400" b="1" spc="-5" dirty="0">
                <a:solidFill>
                  <a:srgbClr val="FFFFFF"/>
                </a:solidFill>
                <a:latin typeface="微软雅黑"/>
                <a:cs typeface="微软雅黑"/>
              </a:rPr>
              <a:t>•</a:t>
            </a:r>
            <a:r>
              <a:rPr sz="4400" b="1" spc="5" dirty="0">
                <a:solidFill>
                  <a:srgbClr val="FFFFFF"/>
                </a:solidFill>
                <a:latin typeface="等线"/>
                <a:cs typeface="等线"/>
              </a:rPr>
              <a:t>奋斗的</a:t>
            </a:r>
            <a:r>
              <a:rPr sz="4400" b="1" spc="-20" dirty="0">
                <a:solidFill>
                  <a:srgbClr val="FFFFFF"/>
                </a:solidFill>
                <a:latin typeface="等线"/>
                <a:cs typeface="等线"/>
              </a:rPr>
              <a:t>路</a:t>
            </a:r>
            <a:r>
              <a:rPr sz="4400" b="1" spc="5" dirty="0">
                <a:solidFill>
                  <a:srgbClr val="FFFFFF"/>
                </a:solidFill>
                <a:latin typeface="等线"/>
                <a:cs typeface="等线"/>
              </a:rPr>
              <a:t>上</a:t>
            </a:r>
            <a:endParaRPr sz="44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748665" cy="739140"/>
          </a:xfrm>
          <a:custGeom>
            <a:avLst/>
            <a:gdLst/>
            <a:ahLst/>
            <a:cxnLst/>
            <a:rect l="l" t="t" r="r" b="b"/>
            <a:pathLst>
              <a:path w="748665" h="739140">
                <a:moveTo>
                  <a:pt x="748284" y="0"/>
                </a:moveTo>
                <a:lnTo>
                  <a:pt x="0" y="0"/>
                </a:lnTo>
                <a:lnTo>
                  <a:pt x="0" y="739140"/>
                </a:lnTo>
                <a:lnTo>
                  <a:pt x="748284" y="739140"/>
                </a:lnTo>
                <a:lnTo>
                  <a:pt x="748284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2960" y="216408"/>
            <a:ext cx="167640" cy="739140"/>
          </a:xfrm>
          <a:custGeom>
            <a:avLst/>
            <a:gdLst/>
            <a:ahLst/>
            <a:cxnLst/>
            <a:rect l="l" t="t" r="r" b="b"/>
            <a:pathLst>
              <a:path w="167640" h="739140">
                <a:moveTo>
                  <a:pt x="167640" y="0"/>
                </a:moveTo>
                <a:lnTo>
                  <a:pt x="0" y="0"/>
                </a:lnTo>
                <a:lnTo>
                  <a:pt x="0" y="739140"/>
                </a:lnTo>
                <a:lnTo>
                  <a:pt x="167640" y="739140"/>
                </a:lnTo>
                <a:lnTo>
                  <a:pt x="167640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888521" y="2552"/>
                  </a:lnTo>
                  <a:lnTo>
                    <a:pt x="10978172" y="5880"/>
                  </a:lnTo>
                  <a:lnTo>
                    <a:pt x="10725277" y="8115"/>
                  </a:lnTo>
                  <a:lnTo>
                    <a:pt x="1063169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0" y="3599688"/>
            <a:ext cx="2057400" cy="2077720"/>
          </a:xfrm>
          <a:custGeom>
            <a:avLst/>
            <a:gdLst/>
            <a:ahLst/>
            <a:cxnLst/>
            <a:rect l="l" t="t" r="r" b="b"/>
            <a:pathLst>
              <a:path w="2057400" h="2077720">
                <a:moveTo>
                  <a:pt x="0" y="2077212"/>
                </a:moveTo>
                <a:lnTo>
                  <a:pt x="2057400" y="2077212"/>
                </a:lnTo>
                <a:lnTo>
                  <a:pt x="2057400" y="0"/>
                </a:lnTo>
                <a:lnTo>
                  <a:pt x="0" y="0"/>
                </a:lnTo>
                <a:lnTo>
                  <a:pt x="0" y="2077212"/>
                </a:lnTo>
                <a:close/>
              </a:path>
            </a:pathLst>
          </a:custGeom>
          <a:solidFill>
            <a:srgbClr val="DFEF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85088"/>
            <a:ext cx="2057400" cy="2118360"/>
          </a:xfrm>
          <a:custGeom>
            <a:avLst/>
            <a:gdLst/>
            <a:ahLst/>
            <a:cxnLst/>
            <a:rect l="l" t="t" r="r" b="b"/>
            <a:pathLst>
              <a:path w="2057400" h="2118360">
                <a:moveTo>
                  <a:pt x="0" y="2118360"/>
                </a:moveTo>
                <a:lnTo>
                  <a:pt x="2057400" y="2118360"/>
                </a:lnTo>
                <a:lnTo>
                  <a:pt x="2057400" y="0"/>
                </a:lnTo>
                <a:lnTo>
                  <a:pt x="0" y="0"/>
                </a:lnTo>
                <a:lnTo>
                  <a:pt x="0" y="2118360"/>
                </a:lnTo>
                <a:close/>
              </a:path>
            </a:pathLst>
          </a:custGeom>
          <a:solidFill>
            <a:srgbClr val="DFEF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8651" y="1085088"/>
            <a:ext cx="1531620" cy="4592320"/>
          </a:xfrm>
          <a:custGeom>
            <a:avLst/>
            <a:gdLst/>
            <a:ahLst/>
            <a:cxnLst/>
            <a:rect l="l" t="t" r="r" b="b"/>
            <a:pathLst>
              <a:path w="1531620" h="4592320">
                <a:moveTo>
                  <a:pt x="1531620" y="0"/>
                </a:moveTo>
                <a:lnTo>
                  <a:pt x="0" y="0"/>
                </a:lnTo>
                <a:lnTo>
                  <a:pt x="0" y="4591812"/>
                </a:lnTo>
                <a:lnTo>
                  <a:pt x="1531620" y="4591812"/>
                </a:lnTo>
                <a:lnTo>
                  <a:pt x="1531620" y="0"/>
                </a:lnTo>
                <a:close/>
              </a:path>
            </a:pathLst>
          </a:custGeom>
          <a:solidFill>
            <a:srgbClr val="DFEF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1523" y="1085088"/>
            <a:ext cx="1675130" cy="4592320"/>
          </a:xfrm>
          <a:custGeom>
            <a:avLst/>
            <a:gdLst/>
            <a:ahLst/>
            <a:cxnLst/>
            <a:rect l="l" t="t" r="r" b="b"/>
            <a:pathLst>
              <a:path w="1675129" h="4592320">
                <a:moveTo>
                  <a:pt x="1674876" y="0"/>
                </a:moveTo>
                <a:lnTo>
                  <a:pt x="0" y="0"/>
                </a:lnTo>
                <a:lnTo>
                  <a:pt x="0" y="4591812"/>
                </a:lnTo>
                <a:lnTo>
                  <a:pt x="1674876" y="4591812"/>
                </a:lnTo>
                <a:lnTo>
                  <a:pt x="1674876" y="0"/>
                </a:lnTo>
                <a:close/>
              </a:path>
            </a:pathLst>
          </a:custGeom>
          <a:solidFill>
            <a:srgbClr val="DFEF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97652" y="1085088"/>
            <a:ext cx="1675130" cy="4592320"/>
          </a:xfrm>
          <a:custGeom>
            <a:avLst/>
            <a:gdLst/>
            <a:ahLst/>
            <a:cxnLst/>
            <a:rect l="l" t="t" r="r" b="b"/>
            <a:pathLst>
              <a:path w="1675129" h="4592320">
                <a:moveTo>
                  <a:pt x="1674876" y="0"/>
                </a:moveTo>
                <a:lnTo>
                  <a:pt x="0" y="0"/>
                </a:lnTo>
                <a:lnTo>
                  <a:pt x="0" y="4591812"/>
                </a:lnTo>
                <a:lnTo>
                  <a:pt x="1674876" y="4591812"/>
                </a:lnTo>
                <a:lnTo>
                  <a:pt x="1674876" y="0"/>
                </a:lnTo>
                <a:close/>
              </a:path>
            </a:pathLst>
          </a:custGeom>
          <a:solidFill>
            <a:srgbClr val="DFEF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3780" y="1085088"/>
            <a:ext cx="1675130" cy="4592320"/>
          </a:xfrm>
          <a:custGeom>
            <a:avLst/>
            <a:gdLst/>
            <a:ahLst/>
            <a:cxnLst/>
            <a:rect l="l" t="t" r="r" b="b"/>
            <a:pathLst>
              <a:path w="1675129" h="4592320">
                <a:moveTo>
                  <a:pt x="1674876" y="0"/>
                </a:moveTo>
                <a:lnTo>
                  <a:pt x="0" y="0"/>
                </a:lnTo>
                <a:lnTo>
                  <a:pt x="0" y="4591812"/>
                </a:lnTo>
                <a:lnTo>
                  <a:pt x="1674876" y="4591812"/>
                </a:lnTo>
                <a:lnTo>
                  <a:pt x="1674876" y="0"/>
                </a:lnTo>
                <a:close/>
              </a:path>
            </a:pathLst>
          </a:custGeom>
          <a:solidFill>
            <a:srgbClr val="DFEF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71431" y="1085088"/>
            <a:ext cx="3020695" cy="4592320"/>
          </a:xfrm>
          <a:custGeom>
            <a:avLst/>
            <a:gdLst/>
            <a:ahLst/>
            <a:cxnLst/>
            <a:rect l="l" t="t" r="r" b="b"/>
            <a:pathLst>
              <a:path w="3020695" h="4592320">
                <a:moveTo>
                  <a:pt x="3020568" y="0"/>
                </a:moveTo>
                <a:lnTo>
                  <a:pt x="0" y="0"/>
                </a:lnTo>
                <a:lnTo>
                  <a:pt x="0" y="4591812"/>
                </a:lnTo>
                <a:lnTo>
                  <a:pt x="3020568" y="4591812"/>
                </a:lnTo>
                <a:lnTo>
                  <a:pt x="3020568" y="0"/>
                </a:lnTo>
                <a:close/>
              </a:path>
            </a:pathLst>
          </a:custGeom>
          <a:solidFill>
            <a:srgbClr val="DFEF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8651" y="3742944"/>
            <a:ext cx="1473708" cy="18699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8080" y="3994403"/>
            <a:ext cx="1469135" cy="146913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20851" y="331978"/>
            <a:ext cx="9505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启示</a:t>
            </a:r>
            <a:r>
              <a:rPr sz="3600" b="1" spc="-5" dirty="0">
                <a:latin typeface="Arial"/>
                <a:cs typeface="Arial"/>
              </a:rPr>
              <a:t>3</a:t>
            </a:r>
            <a:r>
              <a:rPr sz="3600" b="1" spc="-5" dirty="0">
                <a:latin typeface="黑体"/>
                <a:cs typeface="黑体"/>
              </a:rPr>
              <a:t>：世界科学中心</a:t>
            </a:r>
            <a:r>
              <a:rPr sz="3600" b="1" dirty="0">
                <a:latin typeface="黑体"/>
                <a:cs typeface="黑体"/>
              </a:rPr>
              <a:t>每</a:t>
            </a:r>
            <a:r>
              <a:rPr sz="3600" b="1" spc="-5" dirty="0">
                <a:latin typeface="Arial"/>
                <a:cs typeface="Arial"/>
              </a:rPr>
              <a:t>80-120</a:t>
            </a:r>
            <a:r>
              <a:rPr sz="3600" b="1" spc="-5" dirty="0">
                <a:latin typeface="黑体"/>
                <a:cs typeface="黑体"/>
              </a:rPr>
              <a:t>年发生一次转移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190" y="1314449"/>
            <a:ext cx="94106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300">
              <a:lnSpc>
                <a:spcPct val="150000"/>
              </a:lnSpc>
              <a:spcBef>
                <a:spcPts val="100"/>
              </a:spcBef>
            </a:pPr>
            <a:r>
              <a:rPr sz="1800" b="1" dirty="0">
                <a:solidFill>
                  <a:srgbClr val="0D0D0D"/>
                </a:solidFill>
                <a:latin typeface="微软雅黑"/>
                <a:cs typeface="微软雅黑"/>
              </a:rPr>
              <a:t>第一次 文艺复兴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68651" y="1085088"/>
            <a:ext cx="1531620" cy="211836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5240" algn="ctr">
              <a:lnSpc>
                <a:spcPct val="100000"/>
              </a:lnSpc>
            </a:pPr>
            <a:r>
              <a:rPr sz="1800" b="1" dirty="0">
                <a:solidFill>
                  <a:srgbClr val="0D0D0D"/>
                </a:solidFill>
                <a:latin typeface="微软雅黑"/>
                <a:cs typeface="微软雅黑"/>
              </a:rPr>
              <a:t>第一次</a:t>
            </a:r>
            <a:endParaRPr sz="1800">
              <a:latin typeface="微软雅黑"/>
              <a:cs typeface="微软雅黑"/>
            </a:endParaRPr>
          </a:p>
          <a:p>
            <a:pPr marL="16510"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D0D0D"/>
                </a:solidFill>
                <a:latin typeface="微软雅黑"/>
                <a:cs typeface="微软雅黑"/>
              </a:rPr>
              <a:t>科技</a:t>
            </a:r>
            <a:r>
              <a:rPr sz="1600" b="1" spc="-10" dirty="0">
                <a:solidFill>
                  <a:srgbClr val="0D0D0D"/>
                </a:solidFill>
                <a:latin typeface="微软雅黑"/>
                <a:cs typeface="微软雅黑"/>
              </a:rPr>
              <a:t>&amp;</a:t>
            </a:r>
            <a:r>
              <a:rPr sz="1600" b="1" spc="-5" dirty="0">
                <a:solidFill>
                  <a:srgbClr val="0D0D0D"/>
                </a:solidFill>
                <a:latin typeface="微软雅黑"/>
                <a:cs typeface="微软雅黑"/>
              </a:rPr>
              <a:t>产业革命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42613" y="1361694"/>
            <a:ext cx="939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3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D0D0D"/>
                </a:solidFill>
                <a:latin typeface="微软雅黑"/>
                <a:cs typeface="微软雅黑"/>
              </a:rPr>
              <a:t>第二次 思想革命 启蒙运动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97728" y="1361694"/>
            <a:ext cx="142621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D0D0D"/>
                </a:solidFill>
                <a:latin typeface="微软雅黑"/>
                <a:cs typeface="微软雅黑"/>
              </a:rPr>
              <a:t>第二次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D0D0D"/>
                </a:solidFill>
                <a:latin typeface="微软雅黑"/>
                <a:cs typeface="微软雅黑"/>
              </a:rPr>
              <a:t>科技</a:t>
            </a:r>
            <a:r>
              <a:rPr sz="1600" b="1" spc="-10" dirty="0">
                <a:solidFill>
                  <a:srgbClr val="0D0D0D"/>
                </a:solidFill>
                <a:latin typeface="微软雅黑"/>
                <a:cs typeface="微软雅黑"/>
              </a:rPr>
              <a:t>&amp;</a:t>
            </a:r>
            <a:r>
              <a:rPr sz="1600" b="1" spc="-5" dirty="0">
                <a:solidFill>
                  <a:srgbClr val="0D0D0D"/>
                </a:solidFill>
                <a:latin typeface="微软雅黑"/>
                <a:cs typeface="微软雅黑"/>
              </a:rPr>
              <a:t>产业革命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19161" y="1361694"/>
            <a:ext cx="142621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D0D0D"/>
                </a:solidFill>
                <a:latin typeface="微软雅黑"/>
                <a:cs typeface="微软雅黑"/>
              </a:rPr>
              <a:t>第三次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D0D0D"/>
                </a:solidFill>
                <a:latin typeface="微软雅黑"/>
                <a:cs typeface="微软雅黑"/>
              </a:rPr>
              <a:t>科技</a:t>
            </a:r>
            <a:r>
              <a:rPr sz="1600" b="1" spc="-10" dirty="0">
                <a:solidFill>
                  <a:srgbClr val="0D0D0D"/>
                </a:solidFill>
                <a:latin typeface="微软雅黑"/>
                <a:cs typeface="微软雅黑"/>
              </a:rPr>
              <a:t>&amp;</a:t>
            </a:r>
            <a:r>
              <a:rPr sz="1600" b="1" spc="-5" dirty="0">
                <a:solidFill>
                  <a:srgbClr val="0D0D0D"/>
                </a:solidFill>
                <a:latin typeface="微软雅黑"/>
                <a:cs typeface="微软雅黑"/>
              </a:rPr>
              <a:t>产业革命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02826" y="1361694"/>
            <a:ext cx="2562225" cy="54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>
              <a:lnSpc>
                <a:spcPts val="2065"/>
              </a:lnSpc>
              <a:spcBef>
                <a:spcPts val="100"/>
              </a:spcBef>
              <a:tabLst>
                <a:tab pos="1609090" algn="l"/>
              </a:tabLst>
            </a:pPr>
            <a:r>
              <a:rPr sz="1800" b="1" dirty="0">
                <a:solidFill>
                  <a:srgbClr val="0D0D0D"/>
                </a:solidFill>
                <a:latin typeface="微软雅黑"/>
                <a:cs typeface="微软雅黑"/>
              </a:rPr>
              <a:t>第四次	人类命运</a:t>
            </a:r>
            <a:endParaRPr sz="1800">
              <a:latin typeface="微软雅黑"/>
              <a:cs typeface="微软雅黑"/>
            </a:endParaRPr>
          </a:p>
          <a:p>
            <a:pPr marL="38100">
              <a:lnSpc>
                <a:spcPts val="2065"/>
              </a:lnSpc>
              <a:tabLst>
                <a:tab pos="1609090" algn="l"/>
              </a:tabLst>
            </a:pPr>
            <a:r>
              <a:rPr sz="1600" b="1" spc="-5" dirty="0">
                <a:solidFill>
                  <a:srgbClr val="0D0D0D"/>
                </a:solidFill>
                <a:latin typeface="微软雅黑"/>
                <a:cs typeface="微软雅黑"/>
              </a:rPr>
              <a:t>科技</a:t>
            </a:r>
            <a:r>
              <a:rPr sz="1600" b="1" spc="-10" dirty="0">
                <a:solidFill>
                  <a:srgbClr val="0D0D0D"/>
                </a:solidFill>
                <a:latin typeface="微软雅黑"/>
                <a:cs typeface="微软雅黑"/>
              </a:rPr>
              <a:t>&amp;</a:t>
            </a:r>
            <a:r>
              <a:rPr sz="1600" b="1" spc="-5" dirty="0">
                <a:solidFill>
                  <a:srgbClr val="0D0D0D"/>
                </a:solidFill>
                <a:latin typeface="微软雅黑"/>
                <a:cs typeface="微软雅黑"/>
              </a:rPr>
              <a:t>产业革命	</a:t>
            </a:r>
            <a:r>
              <a:rPr sz="2700" b="1" baseline="-6172" dirty="0">
                <a:solidFill>
                  <a:srgbClr val="0D0D0D"/>
                </a:solidFill>
                <a:latin typeface="微软雅黑"/>
                <a:cs typeface="微软雅黑"/>
              </a:rPr>
              <a:t>共同体</a:t>
            </a:r>
            <a:endParaRPr sz="2700" baseline="-6172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45142" y="3717930"/>
            <a:ext cx="2199005" cy="176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0D0D0D"/>
                </a:solidFill>
                <a:latin typeface="微软雅黑"/>
                <a:cs typeface="微软雅黑"/>
              </a:rPr>
              <a:t>科</a:t>
            </a:r>
            <a:r>
              <a:rPr sz="1900" b="1" dirty="0">
                <a:solidFill>
                  <a:srgbClr val="0D0D0D"/>
                </a:solidFill>
                <a:latin typeface="微软雅黑"/>
                <a:cs typeface="微软雅黑"/>
              </a:rPr>
              <a:t>学</a:t>
            </a:r>
            <a:r>
              <a:rPr sz="1900" b="1" spc="-5" dirty="0">
                <a:solidFill>
                  <a:srgbClr val="0D0D0D"/>
                </a:solidFill>
                <a:latin typeface="微软雅黑"/>
                <a:cs typeface="微软雅黑"/>
              </a:rPr>
              <a:t>中</a:t>
            </a:r>
            <a:r>
              <a:rPr sz="1900" b="1" dirty="0">
                <a:solidFill>
                  <a:srgbClr val="0D0D0D"/>
                </a:solidFill>
                <a:latin typeface="微软雅黑"/>
                <a:cs typeface="微软雅黑"/>
              </a:rPr>
              <a:t>心：一</a:t>
            </a:r>
            <a:r>
              <a:rPr sz="1900" b="1" spc="-5" dirty="0">
                <a:solidFill>
                  <a:srgbClr val="0D0D0D"/>
                </a:solidFill>
                <a:latin typeface="微软雅黑"/>
                <a:cs typeface="微软雅黑"/>
              </a:rPr>
              <a:t>个国家 在</a:t>
            </a:r>
            <a:r>
              <a:rPr sz="1900" b="1" dirty="0">
                <a:solidFill>
                  <a:srgbClr val="0D0D0D"/>
                </a:solidFill>
                <a:latin typeface="微软雅黑"/>
                <a:cs typeface="微软雅黑"/>
              </a:rPr>
              <a:t>一</a:t>
            </a:r>
            <a:r>
              <a:rPr sz="1900" b="1" spc="-5" dirty="0">
                <a:solidFill>
                  <a:srgbClr val="0D0D0D"/>
                </a:solidFill>
                <a:latin typeface="微软雅黑"/>
                <a:cs typeface="微软雅黑"/>
              </a:rPr>
              <a:t>定</a:t>
            </a:r>
            <a:r>
              <a:rPr sz="1900" b="1" dirty="0">
                <a:solidFill>
                  <a:srgbClr val="0D0D0D"/>
                </a:solidFill>
                <a:latin typeface="微软雅黑"/>
                <a:cs typeface="微软雅黑"/>
              </a:rPr>
              <a:t>时段内</a:t>
            </a:r>
            <a:r>
              <a:rPr sz="1900" b="1" spc="-5" dirty="0">
                <a:solidFill>
                  <a:srgbClr val="0D0D0D"/>
                </a:solidFill>
                <a:latin typeface="微软雅黑"/>
                <a:cs typeface="微软雅黑"/>
              </a:rPr>
              <a:t>的科学 成</a:t>
            </a:r>
            <a:r>
              <a:rPr sz="1900" b="1" dirty="0">
                <a:solidFill>
                  <a:srgbClr val="0D0D0D"/>
                </a:solidFill>
                <a:latin typeface="微软雅黑"/>
                <a:cs typeface="微软雅黑"/>
              </a:rPr>
              <a:t>果</a:t>
            </a:r>
            <a:r>
              <a:rPr sz="1900" b="1" spc="-5" dirty="0">
                <a:solidFill>
                  <a:srgbClr val="0D0D0D"/>
                </a:solidFill>
                <a:latin typeface="微软雅黑"/>
                <a:cs typeface="微软雅黑"/>
              </a:rPr>
              <a:t>数</a:t>
            </a:r>
            <a:r>
              <a:rPr sz="1900" b="1" dirty="0">
                <a:solidFill>
                  <a:srgbClr val="0D0D0D"/>
                </a:solidFill>
                <a:latin typeface="微软雅黑"/>
                <a:cs typeface="微软雅黑"/>
              </a:rPr>
              <a:t>超过全</a:t>
            </a:r>
            <a:r>
              <a:rPr sz="1900" b="1" spc="-5" dirty="0">
                <a:solidFill>
                  <a:srgbClr val="0D0D0D"/>
                </a:solidFill>
                <a:latin typeface="微软雅黑"/>
                <a:cs typeface="微软雅黑"/>
              </a:rPr>
              <a:t>世界科 学成果总数的</a:t>
            </a:r>
            <a:r>
              <a:rPr sz="1900" b="1" spc="-10" dirty="0">
                <a:solidFill>
                  <a:srgbClr val="0D0D0D"/>
                </a:solidFill>
                <a:latin typeface="微软雅黑"/>
                <a:cs typeface="微软雅黑"/>
              </a:rPr>
              <a:t>25%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438893" y="3697985"/>
            <a:ext cx="2612390" cy="1910080"/>
          </a:xfrm>
          <a:custGeom>
            <a:avLst/>
            <a:gdLst/>
            <a:ahLst/>
            <a:cxnLst/>
            <a:rect l="l" t="t" r="r" b="b"/>
            <a:pathLst>
              <a:path w="2612390" h="1910079">
                <a:moveTo>
                  <a:pt x="0" y="162813"/>
                </a:moveTo>
                <a:lnTo>
                  <a:pt x="5816" y="119532"/>
                </a:lnTo>
                <a:lnTo>
                  <a:pt x="22229" y="80640"/>
                </a:lnTo>
                <a:lnTo>
                  <a:pt x="47688" y="47688"/>
                </a:lnTo>
                <a:lnTo>
                  <a:pt x="80640" y="22229"/>
                </a:lnTo>
                <a:lnTo>
                  <a:pt x="119532" y="5816"/>
                </a:lnTo>
                <a:lnTo>
                  <a:pt x="162813" y="0"/>
                </a:lnTo>
                <a:lnTo>
                  <a:pt x="2449322" y="0"/>
                </a:lnTo>
                <a:lnTo>
                  <a:pt x="2492603" y="5816"/>
                </a:lnTo>
                <a:lnTo>
                  <a:pt x="2531495" y="22229"/>
                </a:lnTo>
                <a:lnTo>
                  <a:pt x="2564447" y="47688"/>
                </a:lnTo>
                <a:lnTo>
                  <a:pt x="2589906" y="80640"/>
                </a:lnTo>
                <a:lnTo>
                  <a:pt x="2606319" y="119532"/>
                </a:lnTo>
                <a:lnTo>
                  <a:pt x="2612135" y="162813"/>
                </a:lnTo>
                <a:lnTo>
                  <a:pt x="2612135" y="1746758"/>
                </a:lnTo>
                <a:lnTo>
                  <a:pt x="2606319" y="1790039"/>
                </a:lnTo>
                <a:lnTo>
                  <a:pt x="2589906" y="1828931"/>
                </a:lnTo>
                <a:lnTo>
                  <a:pt x="2564447" y="1861883"/>
                </a:lnTo>
                <a:lnTo>
                  <a:pt x="2531495" y="1887342"/>
                </a:lnTo>
                <a:lnTo>
                  <a:pt x="2492603" y="1903755"/>
                </a:lnTo>
                <a:lnTo>
                  <a:pt x="2449322" y="1909572"/>
                </a:lnTo>
                <a:lnTo>
                  <a:pt x="162813" y="1909572"/>
                </a:lnTo>
                <a:lnTo>
                  <a:pt x="119532" y="1903755"/>
                </a:lnTo>
                <a:lnTo>
                  <a:pt x="80640" y="1887342"/>
                </a:lnTo>
                <a:lnTo>
                  <a:pt x="47688" y="1861883"/>
                </a:lnTo>
                <a:lnTo>
                  <a:pt x="22229" y="1828931"/>
                </a:lnTo>
                <a:lnTo>
                  <a:pt x="5816" y="1790039"/>
                </a:lnTo>
                <a:lnTo>
                  <a:pt x="0" y="1746758"/>
                </a:lnTo>
                <a:lnTo>
                  <a:pt x="0" y="162813"/>
                </a:lnTo>
                <a:close/>
              </a:path>
            </a:pathLst>
          </a:custGeom>
          <a:ln w="19812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2775" y="5858967"/>
            <a:ext cx="1142809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312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sz="2600" b="1" dirty="0">
                <a:solidFill>
                  <a:srgbClr val="FF0000"/>
                </a:solidFill>
                <a:latin typeface="楷体"/>
                <a:cs typeface="楷体"/>
              </a:rPr>
              <a:t>启示：</a:t>
            </a:r>
            <a:r>
              <a:rPr sz="2600" b="1" spc="-10" dirty="0">
                <a:solidFill>
                  <a:srgbClr val="FF0000"/>
                </a:solidFill>
                <a:latin typeface="楷体"/>
                <a:cs typeface="楷体"/>
              </a:rPr>
              <a:t>教</a:t>
            </a:r>
            <a:r>
              <a:rPr sz="2600" b="1" dirty="0">
                <a:solidFill>
                  <a:srgbClr val="FF0000"/>
                </a:solidFill>
                <a:latin typeface="楷体"/>
                <a:cs typeface="楷体"/>
              </a:rPr>
              <a:t>育和科</a:t>
            </a:r>
            <a:r>
              <a:rPr sz="2600" b="1" spc="-10" dirty="0">
                <a:solidFill>
                  <a:srgbClr val="FF0000"/>
                </a:solidFill>
                <a:latin typeface="楷体"/>
                <a:cs typeface="楷体"/>
              </a:rPr>
              <a:t>技</a:t>
            </a:r>
            <a:r>
              <a:rPr sz="2600" b="1" dirty="0">
                <a:solidFill>
                  <a:srgbClr val="FF0000"/>
                </a:solidFill>
                <a:latin typeface="楷体"/>
                <a:cs typeface="楷体"/>
              </a:rPr>
              <a:t>的进步</a:t>
            </a:r>
            <a:r>
              <a:rPr sz="2600" b="1" spc="-10" dirty="0">
                <a:solidFill>
                  <a:srgbClr val="FF0000"/>
                </a:solidFill>
                <a:latin typeface="楷体"/>
                <a:cs typeface="楷体"/>
              </a:rPr>
              <a:t>，</a:t>
            </a:r>
            <a:r>
              <a:rPr sz="2600" b="1" dirty="0">
                <a:solidFill>
                  <a:srgbClr val="FF0000"/>
                </a:solidFill>
                <a:latin typeface="楷体"/>
                <a:cs typeface="楷体"/>
              </a:rPr>
              <a:t>决定着</a:t>
            </a:r>
            <a:r>
              <a:rPr sz="2600" b="1" spc="-10" dirty="0">
                <a:solidFill>
                  <a:srgbClr val="FF0000"/>
                </a:solidFill>
                <a:latin typeface="楷体"/>
                <a:cs typeface="楷体"/>
              </a:rPr>
              <a:t>世</a:t>
            </a:r>
            <a:r>
              <a:rPr sz="2600" b="1" dirty="0">
                <a:solidFill>
                  <a:srgbClr val="FF0000"/>
                </a:solidFill>
                <a:latin typeface="楷体"/>
                <a:cs typeface="楷体"/>
              </a:rPr>
              <a:t>界文明</a:t>
            </a:r>
            <a:r>
              <a:rPr sz="2600" b="1" spc="-10" dirty="0">
                <a:solidFill>
                  <a:srgbClr val="FF0000"/>
                </a:solidFill>
                <a:latin typeface="楷体"/>
                <a:cs typeface="楷体"/>
              </a:rPr>
              <a:t>格</a:t>
            </a:r>
            <a:r>
              <a:rPr sz="2600" b="1" dirty="0">
                <a:solidFill>
                  <a:srgbClr val="FF0000"/>
                </a:solidFill>
                <a:latin typeface="楷体"/>
                <a:cs typeface="楷体"/>
              </a:rPr>
              <a:t>局的变</a:t>
            </a:r>
            <a:r>
              <a:rPr sz="2600" b="1" spc="-10" dirty="0">
                <a:solidFill>
                  <a:srgbClr val="FF0000"/>
                </a:solidFill>
                <a:latin typeface="楷体"/>
                <a:cs typeface="楷体"/>
              </a:rPr>
              <a:t>化</a:t>
            </a:r>
            <a:r>
              <a:rPr sz="2600" b="1" dirty="0">
                <a:solidFill>
                  <a:srgbClr val="FF0000"/>
                </a:solidFill>
                <a:latin typeface="楷体"/>
                <a:cs typeface="楷体"/>
              </a:rPr>
              <a:t>和科学</a:t>
            </a:r>
            <a:r>
              <a:rPr sz="2600" b="1" spc="-10" dirty="0">
                <a:solidFill>
                  <a:srgbClr val="FF0000"/>
                </a:solidFill>
                <a:latin typeface="楷体"/>
                <a:cs typeface="楷体"/>
              </a:rPr>
              <a:t>中</a:t>
            </a:r>
            <a:r>
              <a:rPr sz="2600" b="1" dirty="0">
                <a:solidFill>
                  <a:srgbClr val="FF0000"/>
                </a:solidFill>
                <a:latin typeface="楷体"/>
                <a:cs typeface="楷体"/>
              </a:rPr>
              <a:t>心的迁</a:t>
            </a:r>
            <a:r>
              <a:rPr sz="2600" b="1" spc="-10" dirty="0">
                <a:solidFill>
                  <a:srgbClr val="FF0000"/>
                </a:solidFill>
                <a:latin typeface="楷体"/>
                <a:cs typeface="楷体"/>
              </a:rPr>
              <a:t>移。</a:t>
            </a:r>
            <a:endParaRPr sz="2600">
              <a:latin typeface="楷体"/>
              <a:cs typeface="楷体"/>
            </a:endParaRPr>
          </a:p>
          <a:p>
            <a:pPr marL="460375" indent="-448309">
              <a:lnSpc>
                <a:spcPts val="2880"/>
              </a:lnSpc>
              <a:buFont typeface="Wingdings"/>
              <a:buChar char=""/>
              <a:tabLst>
                <a:tab pos="460375" algn="l"/>
                <a:tab pos="461009" algn="l"/>
              </a:tabLst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引自：张杰院士的报告</a:t>
            </a:r>
            <a:endParaRPr sz="2400">
              <a:latin typeface="楷体"/>
              <a:cs typeface="楷体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26835" y="4008120"/>
            <a:ext cx="1088136" cy="145084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668" y="3994403"/>
            <a:ext cx="1292352" cy="152857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66971" y="4008120"/>
            <a:ext cx="1488948" cy="132130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17295" y="4548632"/>
            <a:ext cx="789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D0D0D"/>
                </a:solidFill>
                <a:latin typeface="微软雅黑"/>
                <a:cs typeface="微软雅黑"/>
              </a:rPr>
              <a:t>意大利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68651" y="3599688"/>
            <a:ext cx="1531620" cy="207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506730">
              <a:lnSpc>
                <a:spcPct val="100000"/>
              </a:lnSpc>
              <a:spcBef>
                <a:spcPts val="1595"/>
              </a:spcBef>
            </a:pPr>
            <a:r>
              <a:rPr sz="2000" b="1" dirty="0">
                <a:solidFill>
                  <a:srgbClr val="0D0D0D"/>
                </a:solidFill>
                <a:latin typeface="微软雅黑"/>
                <a:cs typeface="微软雅黑"/>
              </a:rPr>
              <a:t>英国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09059" y="4548632"/>
            <a:ext cx="534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D0D0D"/>
                </a:solidFill>
                <a:latin typeface="微软雅黑"/>
                <a:cs typeface="微软雅黑"/>
              </a:rPr>
              <a:t>法国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11621" y="4548632"/>
            <a:ext cx="535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D0D0D"/>
                </a:solidFill>
                <a:latin typeface="微软雅黑"/>
                <a:cs typeface="微软雅黑"/>
              </a:rPr>
              <a:t>德国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63967" y="4548632"/>
            <a:ext cx="534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D0D0D"/>
                </a:solidFill>
                <a:latin typeface="微软雅黑"/>
                <a:cs typeface="微软雅黑"/>
              </a:rPr>
              <a:t>美国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3819" y="1962467"/>
            <a:ext cx="12108180" cy="1637664"/>
            <a:chOff x="83819" y="1962467"/>
            <a:chExt cx="12108180" cy="1637664"/>
          </a:xfrm>
        </p:grpSpPr>
        <p:sp>
          <p:nvSpPr>
            <p:cNvPr id="35" name="object 35"/>
            <p:cNvSpPr/>
            <p:nvPr/>
          </p:nvSpPr>
          <p:spPr>
            <a:xfrm>
              <a:off x="133350" y="2428493"/>
              <a:ext cx="2688590" cy="927100"/>
            </a:xfrm>
            <a:custGeom>
              <a:avLst/>
              <a:gdLst/>
              <a:ahLst/>
              <a:cxnLst/>
              <a:rect l="l" t="t" r="r" b="b"/>
              <a:pathLst>
                <a:path w="2688590" h="927100">
                  <a:moveTo>
                    <a:pt x="0" y="821816"/>
                  </a:moveTo>
                  <a:lnTo>
                    <a:pt x="53156" y="791640"/>
                  </a:lnTo>
                  <a:lnTo>
                    <a:pt x="106287" y="761499"/>
                  </a:lnTo>
                  <a:lnTo>
                    <a:pt x="159367" y="731430"/>
                  </a:lnTo>
                  <a:lnTo>
                    <a:pt x="212371" y="701469"/>
                  </a:lnTo>
                  <a:lnTo>
                    <a:pt x="265274" y="671652"/>
                  </a:lnTo>
                  <a:lnTo>
                    <a:pt x="318051" y="642016"/>
                  </a:lnTo>
                  <a:lnTo>
                    <a:pt x="370676" y="612598"/>
                  </a:lnTo>
                  <a:lnTo>
                    <a:pt x="423124" y="583432"/>
                  </a:lnTo>
                  <a:lnTo>
                    <a:pt x="475370" y="554555"/>
                  </a:lnTo>
                  <a:lnTo>
                    <a:pt x="527388" y="526004"/>
                  </a:lnTo>
                  <a:lnTo>
                    <a:pt x="579154" y="497815"/>
                  </a:lnTo>
                  <a:lnTo>
                    <a:pt x="630642" y="470024"/>
                  </a:lnTo>
                  <a:lnTo>
                    <a:pt x="681827" y="442666"/>
                  </a:lnTo>
                  <a:lnTo>
                    <a:pt x="732683" y="415780"/>
                  </a:lnTo>
                  <a:lnTo>
                    <a:pt x="783185" y="389400"/>
                  </a:lnTo>
                  <a:lnTo>
                    <a:pt x="833309" y="363562"/>
                  </a:lnTo>
                  <a:lnTo>
                    <a:pt x="883028" y="338304"/>
                  </a:lnTo>
                  <a:lnTo>
                    <a:pt x="932318" y="313661"/>
                  </a:lnTo>
                  <a:lnTo>
                    <a:pt x="981153" y="289670"/>
                  </a:lnTo>
                  <a:lnTo>
                    <a:pt x="1029508" y="266366"/>
                  </a:lnTo>
                  <a:lnTo>
                    <a:pt x="1077358" y="243787"/>
                  </a:lnTo>
                  <a:lnTo>
                    <a:pt x="1124678" y="221967"/>
                  </a:lnTo>
                  <a:lnTo>
                    <a:pt x="1171441" y="200944"/>
                  </a:lnTo>
                  <a:lnTo>
                    <a:pt x="1217624" y="180753"/>
                  </a:lnTo>
                  <a:lnTo>
                    <a:pt x="1263201" y="161432"/>
                  </a:lnTo>
                  <a:lnTo>
                    <a:pt x="1308146" y="143015"/>
                  </a:lnTo>
                  <a:lnTo>
                    <a:pt x="1352435" y="125540"/>
                  </a:lnTo>
                  <a:lnTo>
                    <a:pt x="1396041" y="109042"/>
                  </a:lnTo>
                  <a:lnTo>
                    <a:pt x="1438941" y="93557"/>
                  </a:lnTo>
                  <a:lnTo>
                    <a:pt x="1481107" y="79123"/>
                  </a:lnTo>
                  <a:lnTo>
                    <a:pt x="1522517" y="65775"/>
                  </a:lnTo>
                  <a:lnTo>
                    <a:pt x="1563143" y="53549"/>
                  </a:lnTo>
                  <a:lnTo>
                    <a:pt x="1602961" y="42482"/>
                  </a:lnTo>
                  <a:lnTo>
                    <a:pt x="1641945" y="32609"/>
                  </a:lnTo>
                  <a:lnTo>
                    <a:pt x="1680071" y="23968"/>
                  </a:lnTo>
                  <a:lnTo>
                    <a:pt x="1753645" y="10523"/>
                  </a:lnTo>
                  <a:lnTo>
                    <a:pt x="1823482" y="2437"/>
                  </a:lnTo>
                  <a:lnTo>
                    <a:pt x="1889379" y="0"/>
                  </a:lnTo>
                  <a:lnTo>
                    <a:pt x="2187356" y="133030"/>
                  </a:lnTo>
                  <a:lnTo>
                    <a:pt x="2417445" y="422354"/>
                  </a:lnTo>
                  <a:lnTo>
                    <a:pt x="2565713" y="711035"/>
                  </a:lnTo>
                  <a:lnTo>
                    <a:pt x="2618232" y="842136"/>
                  </a:lnTo>
                  <a:lnTo>
                    <a:pt x="2659646" y="890905"/>
                  </a:lnTo>
                  <a:lnTo>
                    <a:pt x="2681946" y="917829"/>
                  </a:lnTo>
                  <a:lnTo>
                    <a:pt x="2688318" y="926552"/>
                  </a:lnTo>
                  <a:lnTo>
                    <a:pt x="2681946" y="920717"/>
                  </a:lnTo>
                  <a:lnTo>
                    <a:pt x="2666018" y="903967"/>
                  </a:lnTo>
                  <a:lnTo>
                    <a:pt x="2643717" y="879945"/>
                  </a:lnTo>
                  <a:lnTo>
                    <a:pt x="2618232" y="852296"/>
                  </a:lnTo>
                </a:path>
              </a:pathLst>
            </a:custGeom>
            <a:ln w="99059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90822" y="2324861"/>
              <a:ext cx="3508375" cy="1146175"/>
            </a:xfrm>
            <a:custGeom>
              <a:avLst/>
              <a:gdLst/>
              <a:ahLst/>
              <a:cxnLst/>
              <a:rect l="l" t="t" r="r" b="b"/>
              <a:pathLst>
                <a:path w="3508375" h="1146175">
                  <a:moveTo>
                    <a:pt x="3508047" y="1016508"/>
                  </a:moveTo>
                  <a:lnTo>
                    <a:pt x="3455380" y="988161"/>
                  </a:lnTo>
                  <a:lnTo>
                    <a:pt x="3402727" y="959835"/>
                  </a:lnTo>
                  <a:lnTo>
                    <a:pt x="3350102" y="931547"/>
                  </a:lnTo>
                  <a:lnTo>
                    <a:pt x="3297520" y="903318"/>
                  </a:lnTo>
                  <a:lnTo>
                    <a:pt x="3244996" y="875167"/>
                  </a:lnTo>
                  <a:lnTo>
                    <a:pt x="3192544" y="847114"/>
                  </a:lnTo>
                  <a:lnTo>
                    <a:pt x="3140178" y="819178"/>
                  </a:lnTo>
                  <a:lnTo>
                    <a:pt x="3087913" y="791379"/>
                  </a:lnTo>
                  <a:lnTo>
                    <a:pt x="3035763" y="763737"/>
                  </a:lnTo>
                  <a:lnTo>
                    <a:pt x="2983743" y="736271"/>
                  </a:lnTo>
                  <a:lnTo>
                    <a:pt x="2931867" y="709001"/>
                  </a:lnTo>
                  <a:lnTo>
                    <a:pt x="2880149" y="681947"/>
                  </a:lnTo>
                  <a:lnTo>
                    <a:pt x="2828605" y="655127"/>
                  </a:lnTo>
                  <a:lnTo>
                    <a:pt x="2777247" y="628563"/>
                  </a:lnTo>
                  <a:lnTo>
                    <a:pt x="2726092" y="602272"/>
                  </a:lnTo>
                  <a:lnTo>
                    <a:pt x="2675153" y="576276"/>
                  </a:lnTo>
                  <a:lnTo>
                    <a:pt x="2624444" y="550593"/>
                  </a:lnTo>
                  <a:lnTo>
                    <a:pt x="2573981" y="525243"/>
                  </a:lnTo>
                  <a:lnTo>
                    <a:pt x="2523777" y="500246"/>
                  </a:lnTo>
                  <a:lnTo>
                    <a:pt x="2473848" y="475622"/>
                  </a:lnTo>
                  <a:lnTo>
                    <a:pt x="2424206" y="451389"/>
                  </a:lnTo>
                  <a:lnTo>
                    <a:pt x="2374868" y="427568"/>
                  </a:lnTo>
                  <a:lnTo>
                    <a:pt x="2325847" y="404179"/>
                  </a:lnTo>
                  <a:lnTo>
                    <a:pt x="2277158" y="381240"/>
                  </a:lnTo>
                  <a:lnTo>
                    <a:pt x="2228815" y="358772"/>
                  </a:lnTo>
                  <a:lnTo>
                    <a:pt x="2180832" y="336793"/>
                  </a:lnTo>
                  <a:lnTo>
                    <a:pt x="2133225" y="315325"/>
                  </a:lnTo>
                  <a:lnTo>
                    <a:pt x="2086007" y="294385"/>
                  </a:lnTo>
                  <a:lnTo>
                    <a:pt x="2039193" y="273995"/>
                  </a:lnTo>
                  <a:lnTo>
                    <a:pt x="1992797" y="254173"/>
                  </a:lnTo>
                  <a:lnTo>
                    <a:pt x="1946834" y="234939"/>
                  </a:lnTo>
                  <a:lnTo>
                    <a:pt x="1901319" y="216313"/>
                  </a:lnTo>
                  <a:lnTo>
                    <a:pt x="1856265" y="198315"/>
                  </a:lnTo>
                  <a:lnTo>
                    <a:pt x="1811687" y="180963"/>
                  </a:lnTo>
                  <a:lnTo>
                    <a:pt x="1767600" y="164278"/>
                  </a:lnTo>
                  <a:lnTo>
                    <a:pt x="1724017" y="148279"/>
                  </a:lnTo>
                  <a:lnTo>
                    <a:pt x="1680954" y="132986"/>
                  </a:lnTo>
                  <a:lnTo>
                    <a:pt x="1638425" y="118418"/>
                  </a:lnTo>
                  <a:lnTo>
                    <a:pt x="1596444" y="104596"/>
                  </a:lnTo>
                  <a:lnTo>
                    <a:pt x="1555026" y="91538"/>
                  </a:lnTo>
                  <a:lnTo>
                    <a:pt x="1514185" y="79264"/>
                  </a:lnTo>
                  <a:lnTo>
                    <a:pt x="1473936" y="67795"/>
                  </a:lnTo>
                  <a:lnTo>
                    <a:pt x="1434293" y="57148"/>
                  </a:lnTo>
                  <a:lnTo>
                    <a:pt x="1395270" y="47345"/>
                  </a:lnTo>
                  <a:lnTo>
                    <a:pt x="1356882" y="38405"/>
                  </a:lnTo>
                  <a:lnTo>
                    <a:pt x="1319143" y="30347"/>
                  </a:lnTo>
                  <a:lnTo>
                    <a:pt x="1245672" y="16956"/>
                  </a:lnTo>
                  <a:lnTo>
                    <a:pt x="1174971" y="7330"/>
                  </a:lnTo>
                  <a:lnTo>
                    <a:pt x="1107156" y="1625"/>
                  </a:lnTo>
                  <a:lnTo>
                    <a:pt x="1042342" y="0"/>
                  </a:lnTo>
                  <a:lnTo>
                    <a:pt x="653508" y="164526"/>
                  </a:lnTo>
                  <a:lnTo>
                    <a:pt x="353304" y="522398"/>
                  </a:lnTo>
                  <a:lnTo>
                    <a:pt x="159875" y="879484"/>
                  </a:lnTo>
                  <a:lnTo>
                    <a:pt x="91366" y="1041653"/>
                  </a:lnTo>
                  <a:lnTo>
                    <a:pt x="46980" y="1091028"/>
                  </a:lnTo>
                  <a:lnTo>
                    <a:pt x="18263" y="1123470"/>
                  </a:lnTo>
                  <a:lnTo>
                    <a:pt x="3257" y="1141095"/>
                  </a:lnTo>
                  <a:lnTo>
                    <a:pt x="0" y="1146019"/>
                  </a:lnTo>
                  <a:lnTo>
                    <a:pt x="6532" y="1140361"/>
                  </a:lnTo>
                  <a:lnTo>
                    <a:pt x="20895" y="1126236"/>
                  </a:lnTo>
                  <a:lnTo>
                    <a:pt x="41129" y="1105760"/>
                  </a:lnTo>
                  <a:lnTo>
                    <a:pt x="65272" y="1081052"/>
                  </a:lnTo>
                  <a:lnTo>
                    <a:pt x="91366" y="1054227"/>
                  </a:lnTo>
                </a:path>
              </a:pathLst>
            </a:custGeom>
            <a:ln w="9906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99053" y="2428493"/>
              <a:ext cx="3074670" cy="884555"/>
            </a:xfrm>
            <a:custGeom>
              <a:avLst/>
              <a:gdLst/>
              <a:ahLst/>
              <a:cxnLst/>
              <a:rect l="l" t="t" r="r" b="b"/>
              <a:pathLst>
                <a:path w="3074670" h="884554">
                  <a:moveTo>
                    <a:pt x="0" y="785367"/>
                  </a:moveTo>
                  <a:lnTo>
                    <a:pt x="54198" y="759654"/>
                  </a:lnTo>
                  <a:lnTo>
                    <a:pt x="108376" y="733966"/>
                  </a:lnTo>
                  <a:lnTo>
                    <a:pt x="162513" y="708327"/>
                  </a:lnTo>
                  <a:lnTo>
                    <a:pt x="216590" y="682762"/>
                  </a:lnTo>
                  <a:lnTo>
                    <a:pt x="270584" y="657295"/>
                  </a:lnTo>
                  <a:lnTo>
                    <a:pt x="324477" y="631951"/>
                  </a:lnTo>
                  <a:lnTo>
                    <a:pt x="378248" y="606754"/>
                  </a:lnTo>
                  <a:lnTo>
                    <a:pt x="431875" y="581729"/>
                  </a:lnTo>
                  <a:lnTo>
                    <a:pt x="485339" y="556900"/>
                  </a:lnTo>
                  <a:lnTo>
                    <a:pt x="538619" y="532292"/>
                  </a:lnTo>
                  <a:lnTo>
                    <a:pt x="591695" y="507929"/>
                  </a:lnTo>
                  <a:lnTo>
                    <a:pt x="644546" y="483836"/>
                  </a:lnTo>
                  <a:lnTo>
                    <a:pt x="697152" y="460037"/>
                  </a:lnTo>
                  <a:lnTo>
                    <a:pt x="749492" y="436557"/>
                  </a:lnTo>
                  <a:lnTo>
                    <a:pt x="801546" y="413420"/>
                  </a:lnTo>
                  <a:lnTo>
                    <a:pt x="853293" y="390651"/>
                  </a:lnTo>
                  <a:lnTo>
                    <a:pt x="904712" y="368273"/>
                  </a:lnTo>
                  <a:lnTo>
                    <a:pt x="955784" y="346313"/>
                  </a:lnTo>
                  <a:lnTo>
                    <a:pt x="1006488" y="324794"/>
                  </a:lnTo>
                  <a:lnTo>
                    <a:pt x="1056804" y="303740"/>
                  </a:lnTo>
                  <a:lnTo>
                    <a:pt x="1106710" y="283176"/>
                  </a:lnTo>
                  <a:lnTo>
                    <a:pt x="1156187" y="263127"/>
                  </a:lnTo>
                  <a:lnTo>
                    <a:pt x="1205214" y="243617"/>
                  </a:lnTo>
                  <a:lnTo>
                    <a:pt x="1253770" y="224671"/>
                  </a:lnTo>
                  <a:lnTo>
                    <a:pt x="1301835" y="206313"/>
                  </a:lnTo>
                  <a:lnTo>
                    <a:pt x="1349389" y="188567"/>
                  </a:lnTo>
                  <a:lnTo>
                    <a:pt x="1396411" y="171458"/>
                  </a:lnTo>
                  <a:lnTo>
                    <a:pt x="1442881" y="155011"/>
                  </a:lnTo>
                  <a:lnTo>
                    <a:pt x="1488777" y="139250"/>
                  </a:lnTo>
                  <a:lnTo>
                    <a:pt x="1534081" y="124199"/>
                  </a:lnTo>
                  <a:lnTo>
                    <a:pt x="1578770" y="109884"/>
                  </a:lnTo>
                  <a:lnTo>
                    <a:pt x="1622826" y="96327"/>
                  </a:lnTo>
                  <a:lnTo>
                    <a:pt x="1666226" y="83555"/>
                  </a:lnTo>
                  <a:lnTo>
                    <a:pt x="1708952" y="71591"/>
                  </a:lnTo>
                  <a:lnTo>
                    <a:pt x="1750982" y="60461"/>
                  </a:lnTo>
                  <a:lnTo>
                    <a:pt x="1792295" y="50187"/>
                  </a:lnTo>
                  <a:lnTo>
                    <a:pt x="1832872" y="40796"/>
                  </a:lnTo>
                  <a:lnTo>
                    <a:pt x="1872692" y="32311"/>
                  </a:lnTo>
                  <a:lnTo>
                    <a:pt x="1911735" y="24757"/>
                  </a:lnTo>
                  <a:lnTo>
                    <a:pt x="1949979" y="18158"/>
                  </a:lnTo>
                  <a:lnTo>
                    <a:pt x="2023991" y="7924"/>
                  </a:lnTo>
                  <a:lnTo>
                    <a:pt x="2094566" y="1806"/>
                  </a:lnTo>
                  <a:lnTo>
                    <a:pt x="2161540" y="0"/>
                  </a:lnTo>
                  <a:lnTo>
                    <a:pt x="2502356" y="127142"/>
                  </a:lnTo>
                  <a:lnTo>
                    <a:pt x="2765520" y="403637"/>
                  </a:lnTo>
                  <a:lnTo>
                    <a:pt x="2935100" y="679513"/>
                  </a:lnTo>
                  <a:lnTo>
                    <a:pt x="2995168" y="804798"/>
                  </a:lnTo>
                  <a:lnTo>
                    <a:pt x="3037907" y="846776"/>
                  </a:lnTo>
                  <a:lnTo>
                    <a:pt x="3063551" y="872440"/>
                  </a:lnTo>
                  <a:lnTo>
                    <a:pt x="3074541" y="884123"/>
                  </a:lnTo>
                  <a:lnTo>
                    <a:pt x="3073320" y="884158"/>
                  </a:lnTo>
                  <a:lnTo>
                    <a:pt x="3062330" y="874875"/>
                  </a:lnTo>
                  <a:lnTo>
                    <a:pt x="3044013" y="858609"/>
                  </a:lnTo>
                  <a:lnTo>
                    <a:pt x="3020811" y="837690"/>
                  </a:lnTo>
                  <a:lnTo>
                    <a:pt x="2995168" y="814451"/>
                  </a:lnTo>
                </a:path>
              </a:pathLst>
            </a:custGeom>
            <a:ln w="9906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5149" y="2072639"/>
              <a:ext cx="2236850" cy="136715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287261" y="2011679"/>
              <a:ext cx="3860165" cy="1355090"/>
            </a:xfrm>
            <a:custGeom>
              <a:avLst/>
              <a:gdLst/>
              <a:ahLst/>
              <a:cxnLst/>
              <a:rect l="l" t="t" r="r" b="b"/>
              <a:pathLst>
                <a:path w="3860165" h="1355089">
                  <a:moveTo>
                    <a:pt x="0" y="1354582"/>
                  </a:moveTo>
                  <a:lnTo>
                    <a:pt x="47193" y="1324563"/>
                  </a:lnTo>
                  <a:lnTo>
                    <a:pt x="94742" y="1294517"/>
                  </a:lnTo>
                  <a:lnTo>
                    <a:pt x="142625" y="1264457"/>
                  </a:lnTo>
                  <a:lnTo>
                    <a:pt x="190823" y="1234399"/>
                  </a:lnTo>
                  <a:lnTo>
                    <a:pt x="239316" y="1204358"/>
                  </a:lnTo>
                  <a:lnTo>
                    <a:pt x="288084" y="1174349"/>
                  </a:lnTo>
                  <a:lnTo>
                    <a:pt x="337106" y="1144387"/>
                  </a:lnTo>
                  <a:lnTo>
                    <a:pt x="386363" y="1114487"/>
                  </a:lnTo>
                  <a:lnTo>
                    <a:pt x="435835" y="1084664"/>
                  </a:lnTo>
                  <a:lnTo>
                    <a:pt x="485501" y="1054932"/>
                  </a:lnTo>
                  <a:lnTo>
                    <a:pt x="535341" y="1025308"/>
                  </a:lnTo>
                  <a:lnTo>
                    <a:pt x="585336" y="995805"/>
                  </a:lnTo>
                  <a:lnTo>
                    <a:pt x="635465" y="966439"/>
                  </a:lnTo>
                  <a:lnTo>
                    <a:pt x="685708" y="937225"/>
                  </a:lnTo>
                  <a:lnTo>
                    <a:pt x="736046" y="908178"/>
                  </a:lnTo>
                  <a:lnTo>
                    <a:pt x="786457" y="879313"/>
                  </a:lnTo>
                  <a:lnTo>
                    <a:pt x="836923" y="850644"/>
                  </a:lnTo>
                  <a:lnTo>
                    <a:pt x="887423" y="822187"/>
                  </a:lnTo>
                  <a:lnTo>
                    <a:pt x="937937" y="793958"/>
                  </a:lnTo>
                  <a:lnTo>
                    <a:pt x="988445" y="765970"/>
                  </a:lnTo>
                  <a:lnTo>
                    <a:pt x="1038927" y="738239"/>
                  </a:lnTo>
                  <a:lnTo>
                    <a:pt x="1089362" y="710779"/>
                  </a:lnTo>
                  <a:lnTo>
                    <a:pt x="1139732" y="683607"/>
                  </a:lnTo>
                  <a:lnTo>
                    <a:pt x="1190015" y="656736"/>
                  </a:lnTo>
                  <a:lnTo>
                    <a:pt x="1240192" y="630183"/>
                  </a:lnTo>
                  <a:lnTo>
                    <a:pt x="1290242" y="603961"/>
                  </a:lnTo>
                  <a:lnTo>
                    <a:pt x="1340146" y="578086"/>
                  </a:lnTo>
                  <a:lnTo>
                    <a:pt x="1389884" y="552572"/>
                  </a:lnTo>
                  <a:lnTo>
                    <a:pt x="1439435" y="527436"/>
                  </a:lnTo>
                  <a:lnTo>
                    <a:pt x="1488780" y="502691"/>
                  </a:lnTo>
                  <a:lnTo>
                    <a:pt x="1537898" y="478353"/>
                  </a:lnTo>
                  <a:lnTo>
                    <a:pt x="1586769" y="454437"/>
                  </a:lnTo>
                  <a:lnTo>
                    <a:pt x="1635373" y="430958"/>
                  </a:lnTo>
                  <a:lnTo>
                    <a:pt x="1683691" y="407931"/>
                  </a:lnTo>
                  <a:lnTo>
                    <a:pt x="1731702" y="385370"/>
                  </a:lnTo>
                  <a:lnTo>
                    <a:pt x="1779386" y="363291"/>
                  </a:lnTo>
                  <a:lnTo>
                    <a:pt x="1826723" y="341709"/>
                  </a:lnTo>
                  <a:lnTo>
                    <a:pt x="1873693" y="320639"/>
                  </a:lnTo>
                  <a:lnTo>
                    <a:pt x="1920276" y="300095"/>
                  </a:lnTo>
                  <a:lnTo>
                    <a:pt x="1966452" y="280094"/>
                  </a:lnTo>
                  <a:lnTo>
                    <a:pt x="2012201" y="260649"/>
                  </a:lnTo>
                  <a:lnTo>
                    <a:pt x="2057502" y="241776"/>
                  </a:lnTo>
                  <a:lnTo>
                    <a:pt x="2102337" y="223489"/>
                  </a:lnTo>
                  <a:lnTo>
                    <a:pt x="2146684" y="205805"/>
                  </a:lnTo>
                  <a:lnTo>
                    <a:pt x="2190523" y="188737"/>
                  </a:lnTo>
                  <a:lnTo>
                    <a:pt x="2233836" y="172301"/>
                  </a:lnTo>
                  <a:lnTo>
                    <a:pt x="2276600" y="156512"/>
                  </a:lnTo>
                  <a:lnTo>
                    <a:pt x="2318798" y="141384"/>
                  </a:lnTo>
                  <a:lnTo>
                    <a:pt x="2360407" y="126934"/>
                  </a:lnTo>
                  <a:lnTo>
                    <a:pt x="2401409" y="113175"/>
                  </a:lnTo>
                  <a:lnTo>
                    <a:pt x="2441784" y="100123"/>
                  </a:lnTo>
                  <a:lnTo>
                    <a:pt x="2481510" y="87792"/>
                  </a:lnTo>
                  <a:lnTo>
                    <a:pt x="2520569" y="76198"/>
                  </a:lnTo>
                  <a:lnTo>
                    <a:pt x="2558940" y="65356"/>
                  </a:lnTo>
                  <a:lnTo>
                    <a:pt x="2596603" y="55281"/>
                  </a:lnTo>
                  <a:lnTo>
                    <a:pt x="2669726" y="37491"/>
                  </a:lnTo>
                  <a:lnTo>
                    <a:pt x="2739776" y="22948"/>
                  </a:lnTo>
                  <a:lnTo>
                    <a:pt x="2806594" y="11771"/>
                  </a:lnTo>
                  <a:lnTo>
                    <a:pt x="2870018" y="4082"/>
                  </a:lnTo>
                  <a:lnTo>
                    <a:pt x="2929890" y="0"/>
                  </a:lnTo>
                  <a:lnTo>
                    <a:pt x="2978377" y="239"/>
                  </a:lnTo>
                  <a:lnTo>
                    <a:pt x="3024626" y="4650"/>
                  </a:lnTo>
                  <a:lnTo>
                    <a:pt x="3068702" y="13028"/>
                  </a:lnTo>
                  <a:lnTo>
                    <a:pt x="3110676" y="25166"/>
                  </a:lnTo>
                  <a:lnTo>
                    <a:pt x="3150614" y="40861"/>
                  </a:lnTo>
                  <a:lnTo>
                    <a:pt x="3188584" y="59905"/>
                  </a:lnTo>
                  <a:lnTo>
                    <a:pt x="3224656" y="82094"/>
                  </a:lnTo>
                  <a:lnTo>
                    <a:pt x="3258896" y="107222"/>
                  </a:lnTo>
                  <a:lnTo>
                    <a:pt x="3291374" y="135084"/>
                  </a:lnTo>
                  <a:lnTo>
                    <a:pt x="3322156" y="165475"/>
                  </a:lnTo>
                  <a:lnTo>
                    <a:pt x="3351311" y="198189"/>
                  </a:lnTo>
                  <a:lnTo>
                    <a:pt x="3378908" y="233020"/>
                  </a:lnTo>
                  <a:lnTo>
                    <a:pt x="3405014" y="269763"/>
                  </a:lnTo>
                  <a:lnTo>
                    <a:pt x="3429697" y="308213"/>
                  </a:lnTo>
                  <a:lnTo>
                    <a:pt x="3453026" y="348164"/>
                  </a:lnTo>
                  <a:lnTo>
                    <a:pt x="3475068" y="389412"/>
                  </a:lnTo>
                  <a:lnTo>
                    <a:pt x="3495891" y="431749"/>
                  </a:lnTo>
                  <a:lnTo>
                    <a:pt x="3515565" y="474972"/>
                  </a:lnTo>
                  <a:lnTo>
                    <a:pt x="3534155" y="518874"/>
                  </a:lnTo>
                  <a:lnTo>
                    <a:pt x="3551732" y="563250"/>
                  </a:lnTo>
                  <a:lnTo>
                    <a:pt x="3568363" y="607895"/>
                  </a:lnTo>
                  <a:lnTo>
                    <a:pt x="3584115" y="652603"/>
                  </a:lnTo>
                  <a:lnTo>
                    <a:pt x="3599057" y="697170"/>
                  </a:lnTo>
                  <a:lnTo>
                    <a:pt x="3613258" y="741388"/>
                  </a:lnTo>
                  <a:lnTo>
                    <a:pt x="3626784" y="785054"/>
                  </a:lnTo>
                  <a:lnTo>
                    <a:pt x="3639705" y="827961"/>
                  </a:lnTo>
                  <a:lnTo>
                    <a:pt x="3652088" y="869904"/>
                  </a:lnTo>
                  <a:lnTo>
                    <a:pt x="3664002" y="910678"/>
                  </a:lnTo>
                  <a:lnTo>
                    <a:pt x="3675513" y="950077"/>
                  </a:lnTo>
                  <a:lnTo>
                    <a:pt x="3686692" y="987896"/>
                  </a:lnTo>
                  <a:lnTo>
                    <a:pt x="3708320" y="1057972"/>
                  </a:lnTo>
                  <a:lnTo>
                    <a:pt x="3729431" y="1119263"/>
                  </a:lnTo>
                  <a:lnTo>
                    <a:pt x="3750570" y="1170124"/>
                  </a:lnTo>
                  <a:lnTo>
                    <a:pt x="3772281" y="1208913"/>
                  </a:lnTo>
                  <a:lnTo>
                    <a:pt x="3808944" y="1261377"/>
                  </a:lnTo>
                  <a:lnTo>
                    <a:pt x="3835161" y="1297618"/>
                  </a:lnTo>
                  <a:lnTo>
                    <a:pt x="3859728" y="1328772"/>
                  </a:lnTo>
                  <a:lnTo>
                    <a:pt x="3859815" y="1327356"/>
                  </a:lnTo>
                  <a:lnTo>
                    <a:pt x="3821719" y="1277163"/>
                  </a:lnTo>
                  <a:lnTo>
                    <a:pt x="3773042" y="1223772"/>
                  </a:lnTo>
                </a:path>
              </a:pathLst>
            </a:custGeom>
            <a:ln w="98425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06408" y="2120645"/>
              <a:ext cx="3881120" cy="1327150"/>
            </a:xfrm>
            <a:custGeom>
              <a:avLst/>
              <a:gdLst/>
              <a:ahLst/>
              <a:cxnLst/>
              <a:rect l="l" t="t" r="r" b="b"/>
              <a:pathLst>
                <a:path w="3881120" h="1327150">
                  <a:moveTo>
                    <a:pt x="3881125" y="1178687"/>
                  </a:moveTo>
                  <a:lnTo>
                    <a:pt x="3839384" y="1130723"/>
                  </a:lnTo>
                  <a:lnTo>
                    <a:pt x="3797667" y="1082829"/>
                  </a:lnTo>
                  <a:lnTo>
                    <a:pt x="3755999" y="1035077"/>
                  </a:lnTo>
                  <a:lnTo>
                    <a:pt x="3714404" y="987536"/>
                  </a:lnTo>
                  <a:lnTo>
                    <a:pt x="3672906" y="940277"/>
                  </a:lnTo>
                  <a:lnTo>
                    <a:pt x="3631531" y="893371"/>
                  </a:lnTo>
                  <a:lnTo>
                    <a:pt x="3590301" y="846888"/>
                  </a:lnTo>
                  <a:lnTo>
                    <a:pt x="3549243" y="800900"/>
                  </a:lnTo>
                  <a:lnTo>
                    <a:pt x="3508379" y="755477"/>
                  </a:lnTo>
                  <a:lnTo>
                    <a:pt x="3467734" y="710689"/>
                  </a:lnTo>
                  <a:lnTo>
                    <a:pt x="3427333" y="666608"/>
                  </a:lnTo>
                  <a:lnTo>
                    <a:pt x="3387201" y="623304"/>
                  </a:lnTo>
                  <a:lnTo>
                    <a:pt x="3347360" y="580847"/>
                  </a:lnTo>
                  <a:lnTo>
                    <a:pt x="3307837" y="539309"/>
                  </a:lnTo>
                  <a:lnTo>
                    <a:pt x="3268655" y="498760"/>
                  </a:lnTo>
                  <a:lnTo>
                    <a:pt x="3229838" y="459271"/>
                  </a:lnTo>
                  <a:lnTo>
                    <a:pt x="3191411" y="420912"/>
                  </a:lnTo>
                  <a:lnTo>
                    <a:pt x="3153399" y="383755"/>
                  </a:lnTo>
                  <a:lnTo>
                    <a:pt x="3115825" y="347869"/>
                  </a:lnTo>
                  <a:lnTo>
                    <a:pt x="3078714" y="313326"/>
                  </a:lnTo>
                  <a:lnTo>
                    <a:pt x="3042091" y="280196"/>
                  </a:lnTo>
                  <a:lnTo>
                    <a:pt x="3005979" y="248550"/>
                  </a:lnTo>
                  <a:lnTo>
                    <a:pt x="2970404" y="218458"/>
                  </a:lnTo>
                  <a:lnTo>
                    <a:pt x="2935389" y="189992"/>
                  </a:lnTo>
                  <a:lnTo>
                    <a:pt x="2900959" y="163222"/>
                  </a:lnTo>
                  <a:lnTo>
                    <a:pt x="2867138" y="138219"/>
                  </a:lnTo>
                  <a:lnTo>
                    <a:pt x="2833951" y="115053"/>
                  </a:lnTo>
                  <a:lnTo>
                    <a:pt x="2801422" y="93795"/>
                  </a:lnTo>
                  <a:lnTo>
                    <a:pt x="2738435" y="57286"/>
                  </a:lnTo>
                  <a:lnTo>
                    <a:pt x="2678373" y="29257"/>
                  </a:lnTo>
                  <a:lnTo>
                    <a:pt x="2621430" y="10275"/>
                  </a:lnTo>
                  <a:lnTo>
                    <a:pt x="2567801" y="904"/>
                  </a:lnTo>
                  <a:lnTo>
                    <a:pt x="2542291" y="0"/>
                  </a:lnTo>
                  <a:lnTo>
                    <a:pt x="2331124" y="190769"/>
                  </a:lnTo>
                  <a:lnTo>
                    <a:pt x="2168070" y="605758"/>
                  </a:lnTo>
                  <a:lnTo>
                    <a:pt x="2062999" y="1019841"/>
                  </a:lnTo>
                  <a:lnTo>
                    <a:pt x="2025782" y="1207896"/>
                  </a:lnTo>
                  <a:lnTo>
                    <a:pt x="1999331" y="1270886"/>
                  </a:lnTo>
                  <a:lnTo>
                    <a:pt x="1983455" y="1309403"/>
                  </a:lnTo>
                  <a:lnTo>
                    <a:pt x="1976646" y="1326945"/>
                  </a:lnTo>
                  <a:lnTo>
                    <a:pt x="1977395" y="1327007"/>
                  </a:lnTo>
                  <a:lnTo>
                    <a:pt x="1984192" y="1313084"/>
                  </a:lnTo>
                  <a:lnTo>
                    <a:pt x="1995528" y="1288674"/>
                  </a:lnTo>
                  <a:lnTo>
                    <a:pt x="2009895" y="1257272"/>
                  </a:lnTo>
                  <a:lnTo>
                    <a:pt x="2025782" y="1222375"/>
                  </a:lnTo>
                </a:path>
                <a:path w="3881120" h="1327150">
                  <a:moveTo>
                    <a:pt x="2012701" y="1088136"/>
                  </a:moveTo>
                  <a:lnTo>
                    <a:pt x="1967367" y="1044596"/>
                  </a:lnTo>
                  <a:lnTo>
                    <a:pt x="1922060" y="1001125"/>
                  </a:lnTo>
                  <a:lnTo>
                    <a:pt x="1876810" y="957789"/>
                  </a:lnTo>
                  <a:lnTo>
                    <a:pt x="1831643" y="914657"/>
                  </a:lnTo>
                  <a:lnTo>
                    <a:pt x="1786588" y="871795"/>
                  </a:lnTo>
                  <a:lnTo>
                    <a:pt x="1741673" y="829272"/>
                  </a:lnTo>
                  <a:lnTo>
                    <a:pt x="1696925" y="787156"/>
                  </a:lnTo>
                  <a:lnTo>
                    <a:pt x="1652374" y="745515"/>
                  </a:lnTo>
                  <a:lnTo>
                    <a:pt x="1608045" y="704415"/>
                  </a:lnTo>
                  <a:lnTo>
                    <a:pt x="1563968" y="663925"/>
                  </a:lnTo>
                  <a:lnTo>
                    <a:pt x="1520171" y="624113"/>
                  </a:lnTo>
                  <a:lnTo>
                    <a:pt x="1476681" y="585046"/>
                  </a:lnTo>
                  <a:lnTo>
                    <a:pt x="1433526" y="546793"/>
                  </a:lnTo>
                  <a:lnTo>
                    <a:pt x="1390735" y="509420"/>
                  </a:lnTo>
                  <a:lnTo>
                    <a:pt x="1348335" y="472996"/>
                  </a:lnTo>
                  <a:lnTo>
                    <a:pt x="1306354" y="437588"/>
                  </a:lnTo>
                  <a:lnTo>
                    <a:pt x="1264820" y="403265"/>
                  </a:lnTo>
                  <a:lnTo>
                    <a:pt x="1223761" y="370093"/>
                  </a:lnTo>
                  <a:lnTo>
                    <a:pt x="1183205" y="338142"/>
                  </a:lnTo>
                  <a:lnTo>
                    <a:pt x="1143180" y="307477"/>
                  </a:lnTo>
                  <a:lnTo>
                    <a:pt x="1103714" y="278169"/>
                  </a:lnTo>
                  <a:lnTo>
                    <a:pt x="1064835" y="250283"/>
                  </a:lnTo>
                  <a:lnTo>
                    <a:pt x="1026571" y="223887"/>
                  </a:lnTo>
                  <a:lnTo>
                    <a:pt x="988949" y="199051"/>
                  </a:lnTo>
                  <a:lnTo>
                    <a:pt x="951998" y="175841"/>
                  </a:lnTo>
                  <a:lnTo>
                    <a:pt x="915746" y="154324"/>
                  </a:lnTo>
                  <a:lnTo>
                    <a:pt x="880220" y="134570"/>
                  </a:lnTo>
                  <a:lnTo>
                    <a:pt x="845449" y="116645"/>
                  </a:lnTo>
                  <a:lnTo>
                    <a:pt x="778282" y="86555"/>
                  </a:lnTo>
                  <a:lnTo>
                    <a:pt x="714468" y="64597"/>
                  </a:lnTo>
                  <a:lnTo>
                    <a:pt x="654231" y="51312"/>
                  </a:lnTo>
                  <a:lnTo>
                    <a:pt x="597794" y="47243"/>
                  </a:lnTo>
                  <a:lnTo>
                    <a:pt x="374649" y="215713"/>
                  </a:lnTo>
                  <a:lnTo>
                    <a:pt x="202332" y="582136"/>
                  </a:lnTo>
                  <a:lnTo>
                    <a:pt x="91284" y="947749"/>
                  </a:lnTo>
                  <a:lnTo>
                    <a:pt x="51948" y="1113789"/>
                  </a:lnTo>
                  <a:lnTo>
                    <a:pt x="23976" y="1169436"/>
                  </a:lnTo>
                  <a:lnTo>
                    <a:pt x="7192" y="1203465"/>
                  </a:lnTo>
                  <a:lnTo>
                    <a:pt x="0" y="1218966"/>
                  </a:lnTo>
                  <a:lnTo>
                    <a:pt x="799" y="1219025"/>
                  </a:lnTo>
                  <a:lnTo>
                    <a:pt x="7992" y="1206731"/>
                  </a:lnTo>
                  <a:lnTo>
                    <a:pt x="19980" y="1185173"/>
                  </a:lnTo>
                  <a:lnTo>
                    <a:pt x="35165" y="1157439"/>
                  </a:lnTo>
                  <a:lnTo>
                    <a:pt x="51948" y="1126616"/>
                  </a:lnTo>
                </a:path>
              </a:pathLst>
            </a:custGeom>
            <a:ln w="9906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68652" y="3203447"/>
              <a:ext cx="1112520" cy="396240"/>
            </a:xfrm>
            <a:custGeom>
              <a:avLst/>
              <a:gdLst/>
              <a:ahLst/>
              <a:cxnLst/>
              <a:rect l="l" t="t" r="r" b="b"/>
              <a:pathLst>
                <a:path w="1112520" h="396239">
                  <a:moveTo>
                    <a:pt x="1112520" y="0"/>
                  </a:moveTo>
                  <a:lnTo>
                    <a:pt x="0" y="0"/>
                  </a:lnTo>
                  <a:lnTo>
                    <a:pt x="0" y="396239"/>
                  </a:lnTo>
                  <a:lnTo>
                    <a:pt x="1112520" y="396239"/>
                  </a:lnTo>
                  <a:lnTo>
                    <a:pt x="111252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168651" y="3243198"/>
            <a:ext cx="1112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0D0D0D"/>
                </a:solidFill>
                <a:latin typeface="微软雅黑"/>
                <a:cs typeface="微软雅黑"/>
              </a:rPr>
              <a:t>17</a:t>
            </a:r>
            <a:r>
              <a:rPr sz="1800" b="1" dirty="0">
                <a:solidFill>
                  <a:srgbClr val="0D0D0D"/>
                </a:solidFill>
                <a:latin typeface="微软雅黑"/>
                <a:cs typeface="微软雅黑"/>
              </a:rPr>
              <a:t>世纪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3203448"/>
            <a:ext cx="2057400" cy="396239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644753" y="3243198"/>
            <a:ext cx="766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0D0D0D"/>
                </a:solidFill>
                <a:latin typeface="微软雅黑"/>
                <a:cs typeface="微软雅黑"/>
              </a:rPr>
              <a:t>16</a:t>
            </a:r>
            <a:r>
              <a:rPr sz="1800" b="1" dirty="0">
                <a:solidFill>
                  <a:srgbClr val="0D0D0D"/>
                </a:solidFill>
                <a:latin typeface="微软雅黑"/>
                <a:cs typeface="微软雅黑"/>
              </a:rPr>
              <a:t>世纪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20796" y="3203448"/>
            <a:ext cx="1769364" cy="396239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3821938" y="3243198"/>
            <a:ext cx="766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FFFF"/>
                </a:solidFill>
                <a:latin typeface="微软雅黑"/>
                <a:cs typeface="微软雅黑"/>
              </a:rPr>
              <a:t>18</a:t>
            </a: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世纪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09032" y="3203448"/>
            <a:ext cx="1769745" cy="396240"/>
          </a:xfrm>
          <a:custGeom>
            <a:avLst/>
            <a:gdLst/>
            <a:ahLst/>
            <a:cxnLst/>
            <a:rect l="l" t="t" r="r" b="b"/>
            <a:pathLst>
              <a:path w="1769745" h="396239">
                <a:moveTo>
                  <a:pt x="1769364" y="0"/>
                </a:moveTo>
                <a:lnTo>
                  <a:pt x="0" y="0"/>
                </a:lnTo>
                <a:lnTo>
                  <a:pt x="0" y="396239"/>
                </a:lnTo>
                <a:lnTo>
                  <a:pt x="1769364" y="396239"/>
                </a:lnTo>
                <a:lnTo>
                  <a:pt x="1769364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710809" y="3243198"/>
            <a:ext cx="766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0D0D0D"/>
                </a:solidFill>
                <a:latin typeface="微软雅黑"/>
                <a:cs typeface="微软雅黑"/>
              </a:rPr>
              <a:t>19</a:t>
            </a:r>
            <a:r>
              <a:rPr sz="1800" b="1" dirty="0">
                <a:solidFill>
                  <a:srgbClr val="0D0D0D"/>
                </a:solidFill>
                <a:latin typeface="微软雅黑"/>
                <a:cs typeface="微软雅黑"/>
              </a:rPr>
              <a:t>世纪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99147" y="3203448"/>
            <a:ext cx="2159507" cy="396239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7596378" y="3243198"/>
            <a:ext cx="766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FFFF"/>
                </a:solidFill>
                <a:latin typeface="微软雅黑"/>
                <a:cs typeface="微软雅黑"/>
              </a:rPr>
              <a:t>20</a:t>
            </a: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世纪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94292" y="3203448"/>
            <a:ext cx="2997707" cy="396239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9304146" y="3243198"/>
            <a:ext cx="145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FFFFFF"/>
                </a:solidFill>
                <a:latin typeface="微软雅黑"/>
                <a:cs typeface="微软雅黑"/>
              </a:rPr>
              <a:t>21</a:t>
            </a: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世纪上半叶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0990" y="150317"/>
            <a:ext cx="569595" cy="77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>
              <a:lnSpc>
                <a:spcPts val="409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1</a:t>
            </a:r>
            <a:endParaRPr sz="3600">
              <a:latin typeface="Broadway"/>
              <a:cs typeface="Broadway"/>
            </a:endParaRPr>
          </a:p>
          <a:p>
            <a:pPr marL="12700">
              <a:lnSpc>
                <a:spcPts val="1810"/>
              </a:lnSpc>
            </a:pP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P</a:t>
            </a:r>
            <a:r>
              <a:rPr sz="1700" b="1" spc="5" dirty="0">
                <a:solidFill>
                  <a:srgbClr val="FFFFFF"/>
                </a:solidFill>
                <a:latin typeface="Berlin Sans FB Demi"/>
                <a:cs typeface="Berlin Sans FB Demi"/>
              </a:rPr>
              <a:t>A</a:t>
            </a:r>
            <a:r>
              <a:rPr sz="1700" b="1" spc="-10" dirty="0">
                <a:solidFill>
                  <a:srgbClr val="FFFFFF"/>
                </a:solidFill>
                <a:latin typeface="Berlin Sans FB Demi"/>
                <a:cs typeface="Berlin Sans FB Demi"/>
              </a:rPr>
              <a:t>R</a:t>
            </a: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T</a:t>
            </a:r>
            <a:endParaRPr sz="1700">
              <a:latin typeface="Berlin Sans FB Demi"/>
              <a:cs typeface="Berlin Sans FB Dem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88491" y="357581"/>
            <a:ext cx="103466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黑体"/>
                <a:cs typeface="黑体"/>
              </a:rPr>
              <a:t>启</a:t>
            </a:r>
            <a:r>
              <a:rPr sz="3600" b="1" spc="-5" dirty="0">
                <a:latin typeface="黑体"/>
                <a:cs typeface="黑体"/>
              </a:rPr>
              <a:t>示</a:t>
            </a:r>
            <a:r>
              <a:rPr sz="3600" b="1" spc="-10" dirty="0">
                <a:latin typeface="Times New Roman"/>
                <a:cs typeface="Times New Roman"/>
              </a:rPr>
              <a:t>4</a:t>
            </a:r>
            <a:r>
              <a:rPr sz="3600" b="1" spc="-10" dirty="0">
                <a:latin typeface="黑体"/>
                <a:cs typeface="黑体"/>
              </a:rPr>
              <a:t>：历次教育科技革命的发生地均成为世界强国</a:t>
            </a:r>
            <a:endParaRPr sz="3600">
              <a:latin typeface="黑体"/>
              <a:cs typeface="黑体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767" y="1086611"/>
            <a:ext cx="12094845" cy="4631690"/>
            <a:chOff x="48767" y="1086611"/>
            <a:chExt cx="12094845" cy="46316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9463" y="1086611"/>
              <a:ext cx="1953768" cy="46314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9463" y="1086611"/>
              <a:ext cx="1953768" cy="46314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1020" y="1086611"/>
              <a:ext cx="1953768" cy="46314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1020" y="1086611"/>
              <a:ext cx="1953768" cy="46314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2576" y="1086611"/>
              <a:ext cx="1955292" cy="46314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576" y="1086611"/>
              <a:ext cx="1955292" cy="46314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4132" y="1086611"/>
              <a:ext cx="1955291" cy="46314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4132" y="1086611"/>
              <a:ext cx="1955291" cy="46314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7212" y="1086611"/>
              <a:ext cx="1953767" cy="46314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7212" y="1086611"/>
              <a:ext cx="1953767" cy="46314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67" y="1086611"/>
              <a:ext cx="1953768" cy="46314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67" y="1086611"/>
              <a:ext cx="1953768" cy="463143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31647" y="1293875"/>
              <a:ext cx="1588135" cy="1201420"/>
            </a:xfrm>
            <a:custGeom>
              <a:avLst/>
              <a:gdLst/>
              <a:ahLst/>
              <a:cxnLst/>
              <a:rect l="l" t="t" r="r" b="b"/>
              <a:pathLst>
                <a:path w="1588135" h="1201420">
                  <a:moveTo>
                    <a:pt x="1588008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1588008" y="1200912"/>
                  </a:lnTo>
                  <a:lnTo>
                    <a:pt x="1588008" y="0"/>
                  </a:lnTo>
                  <a:close/>
                </a:path>
              </a:pathLst>
            </a:custGeom>
            <a:solidFill>
              <a:srgbClr val="E1EFD9">
                <a:alpha val="7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9778" y="1334465"/>
            <a:ext cx="140652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西班牙、葡萄 牙、荷兰成为 世界大国，英 国随后崛起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0751" y="3473555"/>
            <a:ext cx="1444625" cy="75819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065"/>
              </a:spcBef>
            </a:pPr>
            <a:r>
              <a:rPr sz="1600" b="1" spc="-10" dirty="0">
                <a:solidFill>
                  <a:srgbClr val="FFFFFF"/>
                </a:solidFill>
                <a:latin typeface="微软雅黑"/>
                <a:cs typeface="微软雅黑"/>
              </a:rPr>
              <a:t>牛顿力学诞生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/>
                <a:cs typeface="微软雅黑"/>
              </a:rPr>
              <a:t>第一次科学革命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20013" y="1293875"/>
            <a:ext cx="10042525" cy="3488054"/>
            <a:chOff x="1120013" y="1293875"/>
            <a:chExt cx="10042525" cy="3488054"/>
          </a:xfrm>
        </p:grpSpPr>
        <p:sp>
          <p:nvSpPr>
            <p:cNvPr id="26" name="object 26"/>
            <p:cNvSpPr/>
            <p:nvPr/>
          </p:nvSpPr>
          <p:spPr>
            <a:xfrm>
              <a:off x="1134618" y="3153918"/>
              <a:ext cx="10013315" cy="1613535"/>
            </a:xfrm>
            <a:custGeom>
              <a:avLst/>
              <a:gdLst/>
              <a:ahLst/>
              <a:cxnLst/>
              <a:rect l="l" t="t" r="r" b="b"/>
              <a:pathLst>
                <a:path w="10013315" h="1613535">
                  <a:moveTo>
                    <a:pt x="0" y="1613408"/>
                  </a:moveTo>
                  <a:lnTo>
                    <a:pt x="10012934" y="0"/>
                  </a:lnTo>
                </a:path>
              </a:pathLst>
            </a:custGeom>
            <a:ln w="289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04288" y="1293875"/>
              <a:ext cx="1498600" cy="1201420"/>
            </a:xfrm>
            <a:custGeom>
              <a:avLst/>
              <a:gdLst/>
              <a:ahLst/>
              <a:cxnLst/>
              <a:rect l="l" t="t" r="r" b="b"/>
              <a:pathLst>
                <a:path w="1498600" h="1201420">
                  <a:moveTo>
                    <a:pt x="1498091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1498091" y="1200912"/>
                  </a:lnTo>
                  <a:lnTo>
                    <a:pt x="1498091" y="0"/>
                  </a:lnTo>
                  <a:close/>
                </a:path>
              </a:pathLst>
            </a:custGeom>
            <a:solidFill>
              <a:srgbClr val="E1EFD9">
                <a:alpha val="7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383027" y="1334465"/>
            <a:ext cx="13823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325" dirty="0">
                <a:solidFill>
                  <a:srgbClr val="1556AD"/>
                </a:solidFill>
                <a:latin typeface="楷体"/>
                <a:cs typeface="楷体"/>
              </a:rPr>
              <a:t>英国成为</a:t>
            </a:r>
            <a:r>
              <a:rPr sz="1800" b="1" spc="-5" dirty="0">
                <a:solidFill>
                  <a:srgbClr val="1556AD"/>
                </a:solidFill>
                <a:latin typeface="楷体"/>
                <a:cs typeface="楷体"/>
              </a:rPr>
              <a:t>世 </a:t>
            </a:r>
            <a:r>
              <a:rPr sz="1800" b="1" spc="325" dirty="0">
                <a:solidFill>
                  <a:srgbClr val="1556AD"/>
                </a:solidFill>
                <a:latin typeface="楷体"/>
                <a:cs typeface="楷体"/>
              </a:rPr>
              <a:t>界强国</a:t>
            </a:r>
            <a:r>
              <a:rPr sz="1800" b="1" spc="-10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1800" b="1" spc="-620" dirty="0">
                <a:solidFill>
                  <a:srgbClr val="1556AD"/>
                </a:solidFill>
                <a:latin typeface="楷体"/>
                <a:cs typeface="楷体"/>
              </a:rPr>
              <a:t> </a:t>
            </a:r>
            <a:r>
              <a:rPr sz="1800" b="1" spc="-10" dirty="0">
                <a:solidFill>
                  <a:srgbClr val="1556AD"/>
                </a:solidFill>
                <a:latin typeface="楷体"/>
                <a:cs typeface="楷体"/>
              </a:rPr>
              <a:t>印 </a:t>
            </a:r>
            <a:r>
              <a:rPr sz="1800" b="1" spc="325" dirty="0">
                <a:solidFill>
                  <a:srgbClr val="1556AD"/>
                </a:solidFill>
                <a:latin typeface="楷体"/>
                <a:cs typeface="楷体"/>
              </a:rPr>
              <a:t>度沦为英</a:t>
            </a:r>
            <a:r>
              <a:rPr sz="1800" b="1" spc="-10" dirty="0">
                <a:solidFill>
                  <a:srgbClr val="1556AD"/>
                </a:solidFill>
                <a:latin typeface="楷体"/>
                <a:cs typeface="楷体"/>
              </a:rPr>
              <a:t>国 </a:t>
            </a: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的殖民地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94632" y="1293875"/>
            <a:ext cx="1588135" cy="935990"/>
          </a:xfrm>
          <a:custGeom>
            <a:avLst/>
            <a:gdLst/>
            <a:ahLst/>
            <a:cxnLst/>
            <a:rect l="l" t="t" r="r" b="b"/>
            <a:pathLst>
              <a:path w="1588135" h="935989">
                <a:moveTo>
                  <a:pt x="1588008" y="0"/>
                </a:moveTo>
                <a:lnTo>
                  <a:pt x="0" y="0"/>
                </a:lnTo>
                <a:lnTo>
                  <a:pt x="0" y="935736"/>
                </a:lnTo>
                <a:lnTo>
                  <a:pt x="1588008" y="935736"/>
                </a:lnTo>
                <a:lnTo>
                  <a:pt x="1588008" y="0"/>
                </a:lnTo>
                <a:close/>
              </a:path>
            </a:pathLst>
          </a:custGeom>
          <a:solidFill>
            <a:srgbClr val="E1EFD9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374007" y="1334465"/>
            <a:ext cx="143383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40" dirty="0">
                <a:solidFill>
                  <a:srgbClr val="1556AD"/>
                </a:solidFill>
                <a:latin typeface="楷体"/>
                <a:cs typeface="楷体"/>
              </a:rPr>
              <a:t>德国成为世界 </a:t>
            </a:r>
            <a:r>
              <a:rPr sz="1800" b="1" spc="35" dirty="0">
                <a:solidFill>
                  <a:srgbClr val="1556AD"/>
                </a:solidFill>
                <a:latin typeface="楷体"/>
                <a:cs typeface="楷体"/>
              </a:rPr>
              <a:t>强国，中国沦 </a:t>
            </a: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为半殖民地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26123" y="1293875"/>
            <a:ext cx="1590040" cy="935990"/>
          </a:xfrm>
          <a:custGeom>
            <a:avLst/>
            <a:gdLst/>
            <a:ahLst/>
            <a:cxnLst/>
            <a:rect l="l" t="t" r="r" b="b"/>
            <a:pathLst>
              <a:path w="1590040" h="935989">
                <a:moveTo>
                  <a:pt x="1589531" y="0"/>
                </a:moveTo>
                <a:lnTo>
                  <a:pt x="0" y="0"/>
                </a:lnTo>
                <a:lnTo>
                  <a:pt x="0" y="935736"/>
                </a:lnTo>
                <a:lnTo>
                  <a:pt x="1589531" y="935736"/>
                </a:lnTo>
                <a:lnTo>
                  <a:pt x="1589531" y="0"/>
                </a:lnTo>
                <a:close/>
              </a:path>
            </a:pathLst>
          </a:custGeom>
          <a:solidFill>
            <a:srgbClr val="E1EFD9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405753" y="1334465"/>
            <a:ext cx="143573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40" dirty="0">
                <a:solidFill>
                  <a:srgbClr val="1556AD"/>
                </a:solidFill>
                <a:latin typeface="楷体"/>
                <a:cs typeface="楷体"/>
              </a:rPr>
              <a:t>美国成为世界 科技强</a:t>
            </a:r>
            <a:r>
              <a:rPr sz="1800" b="1" spc="30" dirty="0">
                <a:solidFill>
                  <a:srgbClr val="1556AD"/>
                </a:solidFill>
                <a:latin typeface="楷体"/>
                <a:cs typeface="楷体"/>
              </a:rPr>
              <a:t>国</a:t>
            </a:r>
            <a:r>
              <a:rPr sz="1800" b="1" spc="3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1800" b="1" spc="-10" dirty="0">
                <a:solidFill>
                  <a:srgbClr val="1556AD"/>
                </a:solidFill>
                <a:latin typeface="楷体"/>
                <a:cs typeface="楷体"/>
              </a:rPr>
              <a:t>开 </a:t>
            </a: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始领先全球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43900" y="1293875"/>
            <a:ext cx="1666239" cy="1201420"/>
          </a:xfrm>
          <a:custGeom>
            <a:avLst/>
            <a:gdLst/>
            <a:ahLst/>
            <a:cxnLst/>
            <a:rect l="l" t="t" r="r" b="b"/>
            <a:pathLst>
              <a:path w="1666240" h="1201420">
                <a:moveTo>
                  <a:pt x="1665731" y="0"/>
                </a:moveTo>
                <a:lnTo>
                  <a:pt x="0" y="0"/>
                </a:lnTo>
                <a:lnTo>
                  <a:pt x="0" y="1200912"/>
                </a:lnTo>
                <a:lnTo>
                  <a:pt x="1665731" y="1200912"/>
                </a:lnTo>
                <a:lnTo>
                  <a:pt x="1665731" y="0"/>
                </a:lnTo>
                <a:close/>
              </a:path>
            </a:pathLst>
          </a:custGeom>
          <a:solidFill>
            <a:srgbClr val="E1EFD9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423909" y="1334465"/>
            <a:ext cx="150495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spc="155" dirty="0">
                <a:solidFill>
                  <a:srgbClr val="1556AD"/>
                </a:solidFill>
                <a:latin typeface="楷体"/>
                <a:cs typeface="楷体"/>
              </a:rPr>
              <a:t>美国继</a:t>
            </a:r>
            <a:r>
              <a:rPr sz="1800" b="1" spc="170" dirty="0">
                <a:solidFill>
                  <a:srgbClr val="1556AD"/>
                </a:solidFill>
                <a:latin typeface="楷体"/>
                <a:cs typeface="楷体"/>
              </a:rPr>
              <a:t>续</a:t>
            </a:r>
            <a:r>
              <a:rPr sz="1800" b="1" spc="155" dirty="0">
                <a:solidFill>
                  <a:srgbClr val="1556AD"/>
                </a:solidFill>
                <a:latin typeface="楷体"/>
                <a:cs typeface="楷体"/>
              </a:rPr>
              <a:t>保</a:t>
            </a:r>
            <a:r>
              <a:rPr sz="1800" b="1" spc="-5" dirty="0">
                <a:solidFill>
                  <a:srgbClr val="1556AD"/>
                </a:solidFill>
                <a:latin typeface="楷体"/>
                <a:cs typeface="楷体"/>
              </a:rPr>
              <a:t>持 </a:t>
            </a:r>
            <a:r>
              <a:rPr sz="1800" b="1" spc="155" dirty="0">
                <a:solidFill>
                  <a:srgbClr val="1556AD"/>
                </a:solidFill>
                <a:latin typeface="楷体"/>
                <a:cs typeface="楷体"/>
              </a:rPr>
              <a:t>世界科</a:t>
            </a:r>
            <a:r>
              <a:rPr sz="1800" b="1" spc="165" dirty="0">
                <a:solidFill>
                  <a:srgbClr val="1556AD"/>
                </a:solidFill>
                <a:latin typeface="楷体"/>
                <a:cs typeface="楷体"/>
              </a:rPr>
              <a:t>技</a:t>
            </a:r>
            <a:r>
              <a:rPr sz="1800" b="1" spc="155" dirty="0">
                <a:solidFill>
                  <a:srgbClr val="1556AD"/>
                </a:solidFill>
                <a:latin typeface="楷体"/>
                <a:cs typeface="楷体"/>
              </a:rPr>
              <a:t>强</a:t>
            </a:r>
            <a:r>
              <a:rPr sz="1800" b="1" spc="-10" dirty="0">
                <a:solidFill>
                  <a:srgbClr val="1556AD"/>
                </a:solidFill>
                <a:latin typeface="楷体"/>
                <a:cs typeface="楷体"/>
              </a:rPr>
              <a:t>国 </a:t>
            </a:r>
            <a:r>
              <a:rPr sz="1800" b="1" spc="155" dirty="0">
                <a:solidFill>
                  <a:srgbClr val="1556AD"/>
                </a:solidFill>
                <a:latin typeface="楷体"/>
                <a:cs typeface="楷体"/>
              </a:rPr>
              <a:t>地位</a:t>
            </a:r>
            <a:r>
              <a:rPr sz="1800" b="1" spc="-10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1800" b="1" spc="-815" dirty="0">
                <a:solidFill>
                  <a:srgbClr val="1556AD"/>
                </a:solidFill>
                <a:latin typeface="楷体"/>
                <a:cs typeface="楷体"/>
              </a:rPr>
              <a:t> </a:t>
            </a:r>
            <a:r>
              <a:rPr sz="1800" b="1" spc="165" dirty="0">
                <a:solidFill>
                  <a:srgbClr val="1556AD"/>
                </a:solidFill>
                <a:latin typeface="楷体"/>
                <a:cs typeface="楷体"/>
              </a:rPr>
              <a:t>成</a:t>
            </a:r>
            <a:r>
              <a:rPr sz="1800" b="1" spc="155" dirty="0">
                <a:solidFill>
                  <a:srgbClr val="1556AD"/>
                </a:solidFill>
                <a:latin typeface="楷体"/>
                <a:cs typeface="楷体"/>
              </a:rPr>
              <a:t>为</a:t>
            </a:r>
            <a:r>
              <a:rPr sz="1800" b="1" spc="-10" dirty="0">
                <a:solidFill>
                  <a:srgbClr val="1556AD"/>
                </a:solidFill>
                <a:latin typeface="楷体"/>
                <a:cs typeface="楷体"/>
              </a:rPr>
              <a:t>发 </a:t>
            </a:r>
            <a:r>
              <a:rPr sz="1800" b="1" dirty="0">
                <a:solidFill>
                  <a:srgbClr val="1556AD"/>
                </a:solidFill>
                <a:latin typeface="楷体"/>
                <a:cs typeface="楷体"/>
              </a:rPr>
              <a:t>达国家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389107" y="1293875"/>
            <a:ext cx="1590040" cy="864235"/>
          </a:xfrm>
          <a:prstGeom prst="rect">
            <a:avLst/>
          </a:prstGeom>
          <a:solidFill>
            <a:srgbClr val="DEEBF7">
              <a:alpha val="74116"/>
            </a:srgbClr>
          </a:solidFill>
        </p:spPr>
        <p:txBody>
          <a:bodyPr vert="horz" wrap="square" lIns="0" tIns="55244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434"/>
              </a:spcBef>
            </a:pPr>
            <a:r>
              <a:rPr sz="2400" b="1" spc="-5" dirty="0">
                <a:solidFill>
                  <a:srgbClr val="4471C4"/>
                </a:solidFill>
                <a:latin typeface="楷体"/>
                <a:cs typeface="楷体"/>
              </a:rPr>
              <a:t>美国？</a:t>
            </a:r>
            <a:endParaRPr sz="2400">
              <a:latin typeface="楷体"/>
              <a:cs typeface="楷体"/>
            </a:endParaRPr>
          </a:p>
          <a:p>
            <a:pPr marL="336550">
              <a:lnSpc>
                <a:spcPct val="100000"/>
              </a:lnSpc>
            </a:pPr>
            <a:r>
              <a:rPr sz="2400" b="1" dirty="0">
                <a:solidFill>
                  <a:srgbClr val="4471C4"/>
                </a:solidFill>
                <a:latin typeface="楷体"/>
                <a:cs typeface="楷体"/>
              </a:rPr>
              <a:t>中国？</a:t>
            </a:r>
            <a:endParaRPr sz="2400">
              <a:latin typeface="楷体"/>
              <a:cs typeface="楷体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76297" y="3418459"/>
            <a:ext cx="14446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265" marR="205740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/>
                <a:cs typeface="微软雅黑"/>
              </a:rPr>
              <a:t>热力学诞生 蒸汽机发明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微软雅黑"/>
                <a:cs typeface="微软雅黑"/>
              </a:rPr>
              <a:t>第一次工业革命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88663" y="2912186"/>
            <a:ext cx="164718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微软雅黑"/>
                <a:cs typeface="微软雅黑"/>
              </a:rPr>
              <a:t>麦克斯韦方程组提 </a:t>
            </a:r>
            <a:r>
              <a:rPr sz="1600" b="1" spc="-5" dirty="0">
                <a:solidFill>
                  <a:srgbClr val="FFFFFF"/>
                </a:solidFill>
                <a:latin typeface="微软雅黑"/>
                <a:cs typeface="微软雅黑"/>
              </a:rPr>
              <a:t>出，电力技术应用 第二次科学革命工 业革命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95821" y="2613431"/>
            <a:ext cx="18497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/>
                <a:cs typeface="微软雅黑"/>
              </a:rPr>
              <a:t>相对论提出量子力学 创立第三次科学革命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55279" y="2579502"/>
            <a:ext cx="1444625" cy="75692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/>
                <a:cs typeface="微软雅黑"/>
              </a:rPr>
              <a:t>计算机发明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1600" b="1" spc="-10" dirty="0">
                <a:solidFill>
                  <a:srgbClr val="FFFFFF"/>
                </a:solidFill>
                <a:latin typeface="微软雅黑"/>
                <a:cs typeface="微软雅黑"/>
              </a:rPr>
              <a:t>第三次产业革命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354436" y="2745104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新科技产业革命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97636" y="3025139"/>
            <a:ext cx="10487025" cy="1871980"/>
            <a:chOff x="897636" y="3025139"/>
            <a:chExt cx="10487025" cy="1871980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8210" y="4659629"/>
              <a:ext cx="216408" cy="21640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18210" y="4659629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108204"/>
                  </a:moveTo>
                  <a:lnTo>
                    <a:pt x="8504" y="66061"/>
                  </a:lnTo>
                  <a:lnTo>
                    <a:pt x="31694" y="31670"/>
                  </a:lnTo>
                  <a:lnTo>
                    <a:pt x="66088" y="8495"/>
                  </a:lnTo>
                  <a:lnTo>
                    <a:pt x="108203" y="0"/>
                  </a:lnTo>
                  <a:lnTo>
                    <a:pt x="150319" y="8495"/>
                  </a:lnTo>
                  <a:lnTo>
                    <a:pt x="184713" y="31670"/>
                  </a:lnTo>
                  <a:lnTo>
                    <a:pt x="207903" y="66061"/>
                  </a:lnTo>
                  <a:lnTo>
                    <a:pt x="216408" y="108204"/>
                  </a:lnTo>
                  <a:lnTo>
                    <a:pt x="207903" y="150346"/>
                  </a:lnTo>
                  <a:lnTo>
                    <a:pt x="184713" y="184737"/>
                  </a:lnTo>
                  <a:lnTo>
                    <a:pt x="150319" y="207912"/>
                  </a:lnTo>
                  <a:lnTo>
                    <a:pt x="108203" y="216408"/>
                  </a:lnTo>
                  <a:lnTo>
                    <a:pt x="66088" y="207912"/>
                  </a:lnTo>
                  <a:lnTo>
                    <a:pt x="31694" y="184737"/>
                  </a:lnTo>
                  <a:lnTo>
                    <a:pt x="8504" y="150346"/>
                  </a:lnTo>
                  <a:lnTo>
                    <a:pt x="0" y="108204"/>
                  </a:lnTo>
                  <a:close/>
                </a:path>
              </a:pathLst>
            </a:custGeom>
            <a:ln w="41148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6653" y="4354829"/>
              <a:ext cx="214883" cy="21488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46653" y="4354829"/>
              <a:ext cx="215265" cy="215265"/>
            </a:xfrm>
            <a:custGeom>
              <a:avLst/>
              <a:gdLst/>
              <a:ahLst/>
              <a:cxnLst/>
              <a:rect l="l" t="t" r="r" b="b"/>
              <a:pathLst>
                <a:path w="215264" h="215264">
                  <a:moveTo>
                    <a:pt x="0" y="107442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149250" y="8447"/>
                  </a:lnTo>
                  <a:lnTo>
                    <a:pt x="183403" y="31480"/>
                  </a:lnTo>
                  <a:lnTo>
                    <a:pt x="206436" y="65633"/>
                  </a:lnTo>
                  <a:lnTo>
                    <a:pt x="214883" y="107442"/>
                  </a:lnTo>
                  <a:lnTo>
                    <a:pt x="206436" y="149250"/>
                  </a:lnTo>
                  <a:lnTo>
                    <a:pt x="183403" y="183403"/>
                  </a:lnTo>
                  <a:lnTo>
                    <a:pt x="149250" y="206436"/>
                  </a:lnTo>
                  <a:lnTo>
                    <a:pt x="107441" y="214884"/>
                  </a:lnTo>
                  <a:lnTo>
                    <a:pt x="65633" y="206436"/>
                  </a:lnTo>
                  <a:lnTo>
                    <a:pt x="31480" y="183403"/>
                  </a:lnTo>
                  <a:lnTo>
                    <a:pt x="8447" y="149250"/>
                  </a:lnTo>
                  <a:lnTo>
                    <a:pt x="0" y="107442"/>
                  </a:lnTo>
                  <a:close/>
                </a:path>
              </a:pathLst>
            </a:custGeom>
            <a:ln w="41148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04053" y="4014977"/>
              <a:ext cx="216408" cy="21640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004053" y="4014977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5">
                  <a:moveTo>
                    <a:pt x="0" y="108204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4" y="0"/>
                  </a:lnTo>
                  <a:lnTo>
                    <a:pt x="150346" y="8495"/>
                  </a:lnTo>
                  <a:lnTo>
                    <a:pt x="184737" y="31670"/>
                  </a:lnTo>
                  <a:lnTo>
                    <a:pt x="207912" y="66061"/>
                  </a:lnTo>
                  <a:lnTo>
                    <a:pt x="216408" y="108204"/>
                  </a:lnTo>
                  <a:lnTo>
                    <a:pt x="207912" y="150346"/>
                  </a:lnTo>
                  <a:lnTo>
                    <a:pt x="184737" y="184737"/>
                  </a:lnTo>
                  <a:lnTo>
                    <a:pt x="150346" y="207912"/>
                  </a:lnTo>
                  <a:lnTo>
                    <a:pt x="108204" y="216408"/>
                  </a:lnTo>
                  <a:lnTo>
                    <a:pt x="66061" y="207912"/>
                  </a:lnTo>
                  <a:lnTo>
                    <a:pt x="31670" y="184737"/>
                  </a:lnTo>
                  <a:lnTo>
                    <a:pt x="8495" y="150346"/>
                  </a:lnTo>
                  <a:lnTo>
                    <a:pt x="0" y="108204"/>
                  </a:lnTo>
                  <a:close/>
                </a:path>
              </a:pathLst>
            </a:custGeom>
            <a:ln w="41148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85253" y="3708653"/>
              <a:ext cx="216407" cy="2164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985253" y="3708653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108204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3" y="0"/>
                  </a:lnTo>
                  <a:lnTo>
                    <a:pt x="150346" y="8495"/>
                  </a:lnTo>
                  <a:lnTo>
                    <a:pt x="184737" y="31670"/>
                  </a:lnTo>
                  <a:lnTo>
                    <a:pt x="207912" y="66061"/>
                  </a:lnTo>
                  <a:lnTo>
                    <a:pt x="216407" y="108204"/>
                  </a:lnTo>
                  <a:lnTo>
                    <a:pt x="207912" y="150346"/>
                  </a:lnTo>
                  <a:lnTo>
                    <a:pt x="184737" y="184737"/>
                  </a:lnTo>
                  <a:lnTo>
                    <a:pt x="150346" y="207912"/>
                  </a:lnTo>
                  <a:lnTo>
                    <a:pt x="108203" y="216408"/>
                  </a:lnTo>
                  <a:lnTo>
                    <a:pt x="66061" y="207912"/>
                  </a:lnTo>
                  <a:lnTo>
                    <a:pt x="31670" y="184737"/>
                  </a:lnTo>
                  <a:lnTo>
                    <a:pt x="8495" y="150346"/>
                  </a:lnTo>
                  <a:lnTo>
                    <a:pt x="0" y="108204"/>
                  </a:lnTo>
                  <a:close/>
                </a:path>
              </a:pathLst>
            </a:custGeom>
            <a:ln w="41148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38081" y="3387089"/>
              <a:ext cx="216408" cy="21488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038081" y="3387089"/>
              <a:ext cx="216535" cy="215265"/>
            </a:xfrm>
            <a:custGeom>
              <a:avLst/>
              <a:gdLst/>
              <a:ahLst/>
              <a:cxnLst/>
              <a:rect l="l" t="t" r="r" b="b"/>
              <a:pathLst>
                <a:path w="216534" h="215264">
                  <a:moveTo>
                    <a:pt x="0" y="107442"/>
                  </a:moveTo>
                  <a:lnTo>
                    <a:pt x="8495" y="65633"/>
                  </a:lnTo>
                  <a:lnTo>
                    <a:pt x="31670" y="31480"/>
                  </a:lnTo>
                  <a:lnTo>
                    <a:pt x="66061" y="8447"/>
                  </a:lnTo>
                  <a:lnTo>
                    <a:pt x="108203" y="0"/>
                  </a:lnTo>
                  <a:lnTo>
                    <a:pt x="150346" y="8447"/>
                  </a:lnTo>
                  <a:lnTo>
                    <a:pt x="184737" y="31480"/>
                  </a:lnTo>
                  <a:lnTo>
                    <a:pt x="207912" y="65633"/>
                  </a:lnTo>
                  <a:lnTo>
                    <a:pt x="216408" y="107442"/>
                  </a:lnTo>
                  <a:lnTo>
                    <a:pt x="207912" y="149250"/>
                  </a:lnTo>
                  <a:lnTo>
                    <a:pt x="184737" y="183403"/>
                  </a:lnTo>
                  <a:lnTo>
                    <a:pt x="150346" y="206436"/>
                  </a:lnTo>
                  <a:lnTo>
                    <a:pt x="108203" y="214884"/>
                  </a:lnTo>
                  <a:lnTo>
                    <a:pt x="66061" y="206436"/>
                  </a:lnTo>
                  <a:lnTo>
                    <a:pt x="31670" y="183403"/>
                  </a:lnTo>
                  <a:lnTo>
                    <a:pt x="8495" y="149250"/>
                  </a:lnTo>
                  <a:lnTo>
                    <a:pt x="0" y="107442"/>
                  </a:lnTo>
                  <a:close/>
                </a:path>
              </a:pathLst>
            </a:custGeom>
            <a:ln w="41148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47297" y="3045713"/>
              <a:ext cx="216407" cy="21640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1147297" y="3045713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108203"/>
                  </a:moveTo>
                  <a:lnTo>
                    <a:pt x="8495" y="66061"/>
                  </a:lnTo>
                  <a:lnTo>
                    <a:pt x="31670" y="31670"/>
                  </a:lnTo>
                  <a:lnTo>
                    <a:pt x="66061" y="8495"/>
                  </a:lnTo>
                  <a:lnTo>
                    <a:pt x="108203" y="0"/>
                  </a:lnTo>
                  <a:lnTo>
                    <a:pt x="150346" y="8495"/>
                  </a:lnTo>
                  <a:lnTo>
                    <a:pt x="184737" y="31670"/>
                  </a:lnTo>
                  <a:lnTo>
                    <a:pt x="207912" y="66061"/>
                  </a:lnTo>
                  <a:lnTo>
                    <a:pt x="216407" y="108203"/>
                  </a:lnTo>
                  <a:lnTo>
                    <a:pt x="207912" y="150346"/>
                  </a:lnTo>
                  <a:lnTo>
                    <a:pt x="184737" y="184737"/>
                  </a:lnTo>
                  <a:lnTo>
                    <a:pt x="150346" y="207912"/>
                  </a:lnTo>
                  <a:lnTo>
                    <a:pt x="108203" y="216408"/>
                  </a:lnTo>
                  <a:lnTo>
                    <a:pt x="66061" y="207912"/>
                  </a:lnTo>
                  <a:lnTo>
                    <a:pt x="31670" y="184737"/>
                  </a:lnTo>
                  <a:lnTo>
                    <a:pt x="8495" y="150346"/>
                  </a:lnTo>
                  <a:lnTo>
                    <a:pt x="0" y="108203"/>
                  </a:lnTo>
                  <a:close/>
                </a:path>
              </a:pathLst>
            </a:custGeom>
            <a:ln w="41148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8739" y="5275021"/>
            <a:ext cx="11807825" cy="136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100"/>
              </a:spcBef>
              <a:tabLst>
                <a:tab pos="2260600" algn="l"/>
                <a:tab pos="4297045" algn="l"/>
                <a:tab pos="6336030" algn="l"/>
                <a:tab pos="8385809" algn="l"/>
                <a:tab pos="10718800" algn="l"/>
              </a:tabLst>
            </a:pPr>
            <a:r>
              <a:rPr sz="2700" b="1" spc="-7" baseline="1543" dirty="0">
                <a:solidFill>
                  <a:srgbClr val="FFFFFF"/>
                </a:solidFill>
                <a:latin typeface="微软雅黑"/>
                <a:cs typeface="微软雅黑"/>
              </a:rPr>
              <a:t>16-17世</a:t>
            </a:r>
            <a:r>
              <a:rPr sz="2700" b="1" baseline="1543" dirty="0">
                <a:solidFill>
                  <a:srgbClr val="FFFFFF"/>
                </a:solidFill>
                <a:latin typeface="微软雅黑"/>
                <a:cs typeface="微软雅黑"/>
              </a:rPr>
              <a:t>纪	18世纪中后期	19</a:t>
            </a:r>
            <a:r>
              <a:rPr sz="2700" b="1" spc="-7" baseline="1543" dirty="0">
                <a:solidFill>
                  <a:srgbClr val="FFFFFF"/>
                </a:solidFill>
                <a:latin typeface="微软雅黑"/>
                <a:cs typeface="微软雅黑"/>
              </a:rPr>
              <a:t>世纪中后</a:t>
            </a:r>
            <a:r>
              <a:rPr sz="2700" b="1" baseline="1543" dirty="0">
                <a:solidFill>
                  <a:srgbClr val="FFFFFF"/>
                </a:solidFill>
                <a:latin typeface="微软雅黑"/>
                <a:cs typeface="微软雅黑"/>
              </a:rPr>
              <a:t>期	20</a:t>
            </a:r>
            <a:r>
              <a:rPr sz="2700" b="1" spc="-7" baseline="1543" dirty="0">
                <a:solidFill>
                  <a:srgbClr val="FFFFFF"/>
                </a:solidFill>
                <a:latin typeface="微软雅黑"/>
                <a:cs typeface="微软雅黑"/>
              </a:rPr>
              <a:t>世纪上半</a:t>
            </a:r>
            <a:r>
              <a:rPr sz="2700" b="1" baseline="1543" dirty="0">
                <a:solidFill>
                  <a:srgbClr val="FFFFFF"/>
                </a:solidFill>
                <a:latin typeface="微软雅黑"/>
                <a:cs typeface="微软雅黑"/>
              </a:rPr>
              <a:t>叶	20</a:t>
            </a:r>
            <a:r>
              <a:rPr sz="2700" b="1" spc="-7" baseline="1543" dirty="0">
                <a:solidFill>
                  <a:srgbClr val="FFFFFF"/>
                </a:solidFill>
                <a:latin typeface="微软雅黑"/>
                <a:cs typeface="微软雅黑"/>
              </a:rPr>
              <a:t>世纪中后</a:t>
            </a:r>
            <a:r>
              <a:rPr sz="2700" b="1" baseline="1543" dirty="0">
                <a:solidFill>
                  <a:srgbClr val="FFFFFF"/>
                </a:solidFill>
                <a:latin typeface="微软雅黑"/>
                <a:cs typeface="微软雅黑"/>
              </a:rPr>
              <a:t>期	</a:t>
            </a:r>
            <a:r>
              <a:rPr sz="1800" b="1" spc="5" dirty="0">
                <a:solidFill>
                  <a:srgbClr val="FFFFFF"/>
                </a:solidFill>
                <a:latin typeface="微软雅黑"/>
                <a:cs typeface="微软雅黑"/>
              </a:rPr>
              <a:t>21</a:t>
            </a:r>
            <a:r>
              <a:rPr sz="1800" b="1" dirty="0">
                <a:solidFill>
                  <a:srgbClr val="FFFFFF"/>
                </a:solidFill>
                <a:latin typeface="微软雅黑"/>
                <a:cs typeface="微软雅黑"/>
              </a:rPr>
              <a:t>世纪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400">
              <a:latin typeface="微软雅黑"/>
              <a:cs typeface="微软雅黑"/>
            </a:endParaRPr>
          </a:p>
          <a:p>
            <a:pPr marL="460375" indent="-448309">
              <a:lnSpc>
                <a:spcPct val="100000"/>
              </a:lnSpc>
              <a:buFont typeface="Wingdings"/>
              <a:buChar char=""/>
              <a:tabLst>
                <a:tab pos="460375" algn="l"/>
                <a:tab pos="461009" algn="l"/>
              </a:tabLst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历史表明，全球经济版图的变化、大国的兴衰，科技革命往往是关键节点和分水岭。</a:t>
            </a:r>
            <a:endParaRPr sz="2400">
              <a:latin typeface="楷体"/>
              <a:cs typeface="楷体"/>
            </a:endParaRPr>
          </a:p>
          <a:p>
            <a:pPr marL="460375" indent="-448309">
              <a:lnSpc>
                <a:spcPct val="100000"/>
              </a:lnSpc>
              <a:buFont typeface="Wingdings"/>
              <a:buChar char=""/>
              <a:tabLst>
                <a:tab pos="460375" algn="l"/>
                <a:tab pos="461009" algn="l"/>
              </a:tabLst>
            </a:pPr>
            <a:r>
              <a:rPr sz="2400" b="1" dirty="0">
                <a:solidFill>
                  <a:srgbClr val="1556AD"/>
                </a:solidFill>
                <a:latin typeface="楷体"/>
                <a:cs typeface="楷体"/>
              </a:rPr>
              <a:t>引自：张杰院士的报告</a:t>
            </a:r>
            <a:endParaRPr sz="24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88973" y="1119886"/>
            <a:ext cx="82365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【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教育与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科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技、经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济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、社会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、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文化发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展</a:t>
            </a:r>
            <a:r>
              <a:rPr sz="2800" b="1" spc="-10" dirty="0">
                <a:solidFill>
                  <a:srgbClr val="FF0000"/>
                </a:solidFill>
                <a:latin typeface="楷体"/>
                <a:cs typeface="楷体"/>
              </a:rPr>
              <a:t>的一般</a:t>
            </a:r>
            <a:r>
              <a:rPr sz="2800" b="1" spc="5" dirty="0">
                <a:solidFill>
                  <a:srgbClr val="FF0000"/>
                </a:solidFill>
                <a:latin typeface="楷体"/>
                <a:cs typeface="楷体"/>
              </a:rPr>
              <a:t>关</a:t>
            </a:r>
            <a:r>
              <a:rPr sz="2800" b="1" spc="65" dirty="0">
                <a:solidFill>
                  <a:srgbClr val="FF0000"/>
                </a:solidFill>
                <a:latin typeface="楷体"/>
                <a:cs typeface="楷体"/>
              </a:rPr>
              <a:t>系</a:t>
            </a:r>
            <a:r>
              <a:rPr sz="2800" b="1" spc="-15" dirty="0">
                <a:solidFill>
                  <a:srgbClr val="FF0000"/>
                </a:solidFill>
                <a:latin typeface="楷体"/>
                <a:cs typeface="楷体"/>
              </a:rPr>
              <a:t>】</a:t>
            </a:r>
            <a:endParaRPr sz="2800">
              <a:latin typeface="楷体"/>
              <a:cs typeface="楷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2279" y="1795272"/>
            <a:ext cx="4922520" cy="501650"/>
          </a:xfrm>
          <a:prstGeom prst="rect">
            <a:avLst/>
          </a:prstGeom>
          <a:solidFill>
            <a:srgbClr val="E1EFD9"/>
          </a:solidFill>
          <a:ln w="9144">
            <a:solidFill>
              <a:srgbClr val="C5DFB4"/>
            </a:solidFill>
          </a:ln>
        </p:spPr>
        <p:txBody>
          <a:bodyPr vert="horz" wrap="square" lIns="0" tIns="48894" rIns="0" bIns="0" rtlCol="0">
            <a:spAutoFit/>
          </a:bodyPr>
          <a:lstStyle/>
          <a:p>
            <a:pPr marL="1211580">
              <a:lnSpc>
                <a:spcPct val="100000"/>
              </a:lnSpc>
              <a:spcBef>
                <a:spcPts val="384"/>
              </a:spcBef>
            </a:pPr>
            <a:r>
              <a:rPr sz="2800" b="1" dirty="0">
                <a:solidFill>
                  <a:srgbClr val="1556AD"/>
                </a:solidFill>
                <a:latin typeface="黑体"/>
                <a:cs typeface="黑体"/>
              </a:rPr>
              <a:t>强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大的高</a:t>
            </a:r>
            <a:r>
              <a:rPr sz="2800" b="1" dirty="0">
                <a:solidFill>
                  <a:srgbClr val="1556AD"/>
                </a:solidFill>
                <a:latin typeface="黑体"/>
                <a:cs typeface="黑体"/>
              </a:rPr>
              <a:t>等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教</a:t>
            </a:r>
            <a:r>
              <a:rPr sz="2800" b="1" spc="-15" dirty="0">
                <a:solidFill>
                  <a:srgbClr val="1556AD"/>
                </a:solidFill>
                <a:latin typeface="黑体"/>
                <a:cs typeface="黑体"/>
              </a:rPr>
              <a:t>育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2279" y="2846832"/>
            <a:ext cx="4922520" cy="501650"/>
          </a:xfrm>
          <a:prstGeom prst="rect">
            <a:avLst/>
          </a:prstGeom>
          <a:solidFill>
            <a:srgbClr val="E1EFD9"/>
          </a:solidFill>
          <a:ln w="9144">
            <a:solidFill>
              <a:srgbClr val="C5DFB4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211580">
              <a:lnSpc>
                <a:spcPct val="100000"/>
              </a:lnSpc>
              <a:spcBef>
                <a:spcPts val="390"/>
              </a:spcBef>
            </a:pP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领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先的科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技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创</a:t>
            </a:r>
            <a:r>
              <a:rPr sz="2800" b="1" spc="-15" dirty="0">
                <a:solidFill>
                  <a:srgbClr val="1556AD"/>
                </a:solidFill>
                <a:latin typeface="黑体"/>
                <a:cs typeface="黑体"/>
              </a:rPr>
              <a:t>新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2279" y="3898391"/>
            <a:ext cx="4922520" cy="501650"/>
          </a:xfrm>
          <a:prstGeom prst="rect">
            <a:avLst/>
          </a:prstGeom>
          <a:solidFill>
            <a:srgbClr val="E1EFD9"/>
          </a:solidFill>
          <a:ln w="9144">
            <a:solidFill>
              <a:srgbClr val="C5DFB4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1211580">
              <a:lnSpc>
                <a:spcPct val="100000"/>
              </a:lnSpc>
              <a:spcBef>
                <a:spcPts val="395"/>
              </a:spcBef>
            </a:pP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发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达的经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济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社</a:t>
            </a:r>
            <a:r>
              <a:rPr sz="2800" b="1" spc="-15" dirty="0">
                <a:solidFill>
                  <a:srgbClr val="1556AD"/>
                </a:solidFill>
                <a:latin typeface="黑体"/>
                <a:cs typeface="黑体"/>
              </a:rPr>
              <a:t>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2279" y="5029200"/>
            <a:ext cx="4922520" cy="501650"/>
          </a:xfrm>
          <a:prstGeom prst="rect">
            <a:avLst/>
          </a:prstGeom>
          <a:solidFill>
            <a:srgbClr val="E1EFD9"/>
          </a:solidFill>
          <a:ln w="9144">
            <a:solidFill>
              <a:srgbClr val="C5DFB4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1211580">
              <a:lnSpc>
                <a:spcPct val="100000"/>
              </a:lnSpc>
              <a:spcBef>
                <a:spcPts val="395"/>
              </a:spcBef>
            </a:pP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丰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富的思</a:t>
            </a:r>
            <a:r>
              <a:rPr sz="2800" b="1" spc="5" dirty="0">
                <a:solidFill>
                  <a:srgbClr val="1556AD"/>
                </a:solidFill>
                <a:latin typeface="黑体"/>
                <a:cs typeface="黑体"/>
              </a:rPr>
              <a:t>想</a:t>
            </a:r>
            <a:r>
              <a:rPr sz="2800" b="1" spc="-10" dirty="0">
                <a:solidFill>
                  <a:srgbClr val="1556AD"/>
                </a:solidFill>
                <a:latin typeface="黑体"/>
                <a:cs typeface="黑体"/>
              </a:rPr>
              <a:t>文</a:t>
            </a:r>
            <a:r>
              <a:rPr sz="2800" b="1" spc="-15" dirty="0">
                <a:solidFill>
                  <a:srgbClr val="1556AD"/>
                </a:solidFill>
                <a:latin typeface="黑体"/>
                <a:cs typeface="黑体"/>
              </a:rPr>
              <a:t>化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86755" y="2290572"/>
            <a:ext cx="384175" cy="533400"/>
            <a:chOff x="5286755" y="2290572"/>
            <a:chExt cx="384175" cy="533400"/>
          </a:xfrm>
        </p:grpSpPr>
        <p:sp>
          <p:nvSpPr>
            <p:cNvPr id="14" name="object 14"/>
            <p:cNvSpPr/>
            <p:nvPr/>
          </p:nvSpPr>
          <p:spPr>
            <a:xfrm>
              <a:off x="5292851" y="2296668"/>
              <a:ext cx="372110" cy="521334"/>
            </a:xfrm>
            <a:custGeom>
              <a:avLst/>
              <a:gdLst/>
              <a:ahLst/>
              <a:cxnLst/>
              <a:rect l="l" t="t" r="r" b="b"/>
              <a:pathLst>
                <a:path w="372110" h="521335">
                  <a:moveTo>
                    <a:pt x="278892" y="0"/>
                  </a:moveTo>
                  <a:lnTo>
                    <a:pt x="92963" y="0"/>
                  </a:lnTo>
                  <a:lnTo>
                    <a:pt x="92963" y="335280"/>
                  </a:lnTo>
                  <a:lnTo>
                    <a:pt x="0" y="335280"/>
                  </a:lnTo>
                  <a:lnTo>
                    <a:pt x="185927" y="521208"/>
                  </a:lnTo>
                  <a:lnTo>
                    <a:pt x="371856" y="335280"/>
                  </a:lnTo>
                  <a:lnTo>
                    <a:pt x="278892" y="33528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2851" y="2296668"/>
              <a:ext cx="372110" cy="521334"/>
            </a:xfrm>
            <a:custGeom>
              <a:avLst/>
              <a:gdLst/>
              <a:ahLst/>
              <a:cxnLst/>
              <a:rect l="l" t="t" r="r" b="b"/>
              <a:pathLst>
                <a:path w="372110" h="521335">
                  <a:moveTo>
                    <a:pt x="0" y="335280"/>
                  </a:moveTo>
                  <a:lnTo>
                    <a:pt x="92963" y="335280"/>
                  </a:lnTo>
                  <a:lnTo>
                    <a:pt x="92963" y="0"/>
                  </a:lnTo>
                  <a:lnTo>
                    <a:pt x="278892" y="0"/>
                  </a:lnTo>
                  <a:lnTo>
                    <a:pt x="278892" y="335280"/>
                  </a:lnTo>
                  <a:lnTo>
                    <a:pt x="371856" y="335280"/>
                  </a:lnTo>
                  <a:lnTo>
                    <a:pt x="185927" y="521208"/>
                  </a:lnTo>
                  <a:lnTo>
                    <a:pt x="0" y="33528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308091" y="3342132"/>
            <a:ext cx="384175" cy="533400"/>
            <a:chOff x="5308091" y="3342132"/>
            <a:chExt cx="384175" cy="533400"/>
          </a:xfrm>
        </p:grpSpPr>
        <p:sp>
          <p:nvSpPr>
            <p:cNvPr id="17" name="object 17"/>
            <p:cNvSpPr/>
            <p:nvPr/>
          </p:nvSpPr>
          <p:spPr>
            <a:xfrm>
              <a:off x="5314187" y="3348228"/>
              <a:ext cx="372110" cy="521334"/>
            </a:xfrm>
            <a:custGeom>
              <a:avLst/>
              <a:gdLst/>
              <a:ahLst/>
              <a:cxnLst/>
              <a:rect l="l" t="t" r="r" b="b"/>
              <a:pathLst>
                <a:path w="372110" h="521335">
                  <a:moveTo>
                    <a:pt x="278891" y="0"/>
                  </a:moveTo>
                  <a:lnTo>
                    <a:pt x="92963" y="0"/>
                  </a:lnTo>
                  <a:lnTo>
                    <a:pt x="92963" y="335280"/>
                  </a:lnTo>
                  <a:lnTo>
                    <a:pt x="0" y="335280"/>
                  </a:lnTo>
                  <a:lnTo>
                    <a:pt x="185927" y="521208"/>
                  </a:lnTo>
                  <a:lnTo>
                    <a:pt x="371856" y="335280"/>
                  </a:lnTo>
                  <a:lnTo>
                    <a:pt x="278891" y="335280"/>
                  </a:lnTo>
                  <a:lnTo>
                    <a:pt x="2788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14187" y="3348228"/>
              <a:ext cx="372110" cy="521334"/>
            </a:xfrm>
            <a:custGeom>
              <a:avLst/>
              <a:gdLst/>
              <a:ahLst/>
              <a:cxnLst/>
              <a:rect l="l" t="t" r="r" b="b"/>
              <a:pathLst>
                <a:path w="372110" h="521335">
                  <a:moveTo>
                    <a:pt x="0" y="335280"/>
                  </a:moveTo>
                  <a:lnTo>
                    <a:pt x="92963" y="335280"/>
                  </a:lnTo>
                  <a:lnTo>
                    <a:pt x="92963" y="0"/>
                  </a:lnTo>
                  <a:lnTo>
                    <a:pt x="278891" y="0"/>
                  </a:lnTo>
                  <a:lnTo>
                    <a:pt x="278891" y="335280"/>
                  </a:lnTo>
                  <a:lnTo>
                    <a:pt x="371856" y="335280"/>
                  </a:lnTo>
                  <a:lnTo>
                    <a:pt x="185927" y="521208"/>
                  </a:lnTo>
                  <a:lnTo>
                    <a:pt x="0" y="33528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71515" y="4463796"/>
            <a:ext cx="384175" cy="533400"/>
            <a:chOff x="5271515" y="4463796"/>
            <a:chExt cx="384175" cy="533400"/>
          </a:xfrm>
        </p:grpSpPr>
        <p:sp>
          <p:nvSpPr>
            <p:cNvPr id="20" name="object 20"/>
            <p:cNvSpPr/>
            <p:nvPr/>
          </p:nvSpPr>
          <p:spPr>
            <a:xfrm>
              <a:off x="5277611" y="4469892"/>
              <a:ext cx="372110" cy="521334"/>
            </a:xfrm>
            <a:custGeom>
              <a:avLst/>
              <a:gdLst/>
              <a:ahLst/>
              <a:cxnLst/>
              <a:rect l="l" t="t" r="r" b="b"/>
              <a:pathLst>
                <a:path w="372110" h="521335">
                  <a:moveTo>
                    <a:pt x="278891" y="0"/>
                  </a:moveTo>
                  <a:lnTo>
                    <a:pt x="92963" y="0"/>
                  </a:lnTo>
                  <a:lnTo>
                    <a:pt x="92963" y="335279"/>
                  </a:lnTo>
                  <a:lnTo>
                    <a:pt x="0" y="335279"/>
                  </a:lnTo>
                  <a:lnTo>
                    <a:pt x="185927" y="521207"/>
                  </a:lnTo>
                  <a:lnTo>
                    <a:pt x="371855" y="335279"/>
                  </a:lnTo>
                  <a:lnTo>
                    <a:pt x="278891" y="335279"/>
                  </a:lnTo>
                  <a:lnTo>
                    <a:pt x="2788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7611" y="4469892"/>
              <a:ext cx="372110" cy="521334"/>
            </a:xfrm>
            <a:custGeom>
              <a:avLst/>
              <a:gdLst/>
              <a:ahLst/>
              <a:cxnLst/>
              <a:rect l="l" t="t" r="r" b="b"/>
              <a:pathLst>
                <a:path w="372110" h="521335">
                  <a:moveTo>
                    <a:pt x="0" y="335279"/>
                  </a:moveTo>
                  <a:lnTo>
                    <a:pt x="92963" y="335279"/>
                  </a:lnTo>
                  <a:lnTo>
                    <a:pt x="92963" y="0"/>
                  </a:lnTo>
                  <a:lnTo>
                    <a:pt x="278891" y="0"/>
                  </a:lnTo>
                  <a:lnTo>
                    <a:pt x="278891" y="335279"/>
                  </a:lnTo>
                  <a:lnTo>
                    <a:pt x="371855" y="335279"/>
                  </a:lnTo>
                  <a:lnTo>
                    <a:pt x="185927" y="521207"/>
                  </a:lnTo>
                  <a:lnTo>
                    <a:pt x="0" y="335279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2040636" y="2069591"/>
            <a:ext cx="960755" cy="3387725"/>
          </a:xfrm>
          <a:custGeom>
            <a:avLst/>
            <a:gdLst/>
            <a:ahLst/>
            <a:cxnLst/>
            <a:rect l="l" t="t" r="r" b="b"/>
            <a:pathLst>
              <a:path w="960755" h="3387725">
                <a:moveTo>
                  <a:pt x="960755" y="114300"/>
                </a:moveTo>
                <a:lnTo>
                  <a:pt x="884555" y="76200"/>
                </a:lnTo>
                <a:lnTo>
                  <a:pt x="732155" y="0"/>
                </a:lnTo>
                <a:lnTo>
                  <a:pt x="732155" y="76200"/>
                </a:lnTo>
                <a:lnTo>
                  <a:pt x="114300" y="76200"/>
                </a:lnTo>
                <a:lnTo>
                  <a:pt x="114300" y="114300"/>
                </a:lnTo>
                <a:lnTo>
                  <a:pt x="0" y="342900"/>
                </a:lnTo>
                <a:lnTo>
                  <a:pt x="76200" y="342900"/>
                </a:lnTo>
                <a:lnTo>
                  <a:pt x="76200" y="3387471"/>
                </a:lnTo>
                <a:lnTo>
                  <a:pt x="960755" y="3387471"/>
                </a:lnTo>
                <a:lnTo>
                  <a:pt x="960755" y="3349371"/>
                </a:lnTo>
                <a:lnTo>
                  <a:pt x="960755" y="3311271"/>
                </a:lnTo>
                <a:lnTo>
                  <a:pt x="152400" y="3311271"/>
                </a:lnTo>
                <a:lnTo>
                  <a:pt x="152400" y="342900"/>
                </a:lnTo>
                <a:lnTo>
                  <a:pt x="228600" y="342900"/>
                </a:lnTo>
                <a:lnTo>
                  <a:pt x="209550" y="304800"/>
                </a:lnTo>
                <a:lnTo>
                  <a:pt x="133350" y="152400"/>
                </a:lnTo>
                <a:lnTo>
                  <a:pt x="732155" y="152400"/>
                </a:lnTo>
                <a:lnTo>
                  <a:pt x="732155" y="228600"/>
                </a:lnTo>
                <a:lnTo>
                  <a:pt x="884555" y="152400"/>
                </a:lnTo>
                <a:lnTo>
                  <a:pt x="960755" y="1143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8766047" y="1987295"/>
            <a:ext cx="1167765" cy="3438525"/>
            <a:chOff x="8766047" y="1987295"/>
            <a:chExt cx="1167765" cy="3438525"/>
          </a:xfrm>
        </p:grpSpPr>
        <p:sp>
          <p:nvSpPr>
            <p:cNvPr id="24" name="object 24"/>
            <p:cNvSpPr/>
            <p:nvPr/>
          </p:nvSpPr>
          <p:spPr>
            <a:xfrm>
              <a:off x="8772143" y="1993391"/>
              <a:ext cx="1155700" cy="3426460"/>
            </a:xfrm>
            <a:custGeom>
              <a:avLst/>
              <a:gdLst/>
              <a:ahLst/>
              <a:cxnLst/>
              <a:rect l="l" t="t" r="r" b="b"/>
              <a:pathLst>
                <a:path w="1155700" h="3426460">
                  <a:moveTo>
                    <a:pt x="866394" y="0"/>
                  </a:moveTo>
                  <a:lnTo>
                    <a:pt x="288798" y="0"/>
                  </a:lnTo>
                  <a:lnTo>
                    <a:pt x="288798" y="2848356"/>
                  </a:lnTo>
                  <a:lnTo>
                    <a:pt x="0" y="2848356"/>
                  </a:lnTo>
                  <a:lnTo>
                    <a:pt x="577596" y="3425952"/>
                  </a:lnTo>
                  <a:lnTo>
                    <a:pt x="1155191" y="2848356"/>
                  </a:lnTo>
                  <a:lnTo>
                    <a:pt x="866394" y="2848356"/>
                  </a:lnTo>
                  <a:lnTo>
                    <a:pt x="86639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72143" y="1993391"/>
              <a:ext cx="1155700" cy="3426460"/>
            </a:xfrm>
            <a:custGeom>
              <a:avLst/>
              <a:gdLst/>
              <a:ahLst/>
              <a:cxnLst/>
              <a:rect l="l" t="t" r="r" b="b"/>
              <a:pathLst>
                <a:path w="1155700" h="3426460">
                  <a:moveTo>
                    <a:pt x="0" y="2848356"/>
                  </a:moveTo>
                  <a:lnTo>
                    <a:pt x="288798" y="2848356"/>
                  </a:lnTo>
                  <a:lnTo>
                    <a:pt x="288798" y="0"/>
                  </a:lnTo>
                  <a:lnTo>
                    <a:pt x="866394" y="0"/>
                  </a:lnTo>
                  <a:lnTo>
                    <a:pt x="866394" y="2848356"/>
                  </a:lnTo>
                  <a:lnTo>
                    <a:pt x="1155191" y="2848356"/>
                  </a:lnTo>
                  <a:lnTo>
                    <a:pt x="577596" y="3425952"/>
                  </a:lnTo>
                  <a:lnTo>
                    <a:pt x="0" y="284835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109964" y="2465578"/>
            <a:ext cx="483234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黑体"/>
                <a:cs typeface="黑体"/>
              </a:rPr>
              <a:t>创 新 人 才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276350" y="310641"/>
            <a:ext cx="7593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启示</a:t>
            </a:r>
            <a:r>
              <a:rPr sz="3600" b="1" spc="-5" dirty="0">
                <a:latin typeface="Times New Roman"/>
                <a:cs typeface="Times New Roman"/>
              </a:rPr>
              <a:t>5</a:t>
            </a:r>
            <a:r>
              <a:rPr sz="3600" b="1" spc="-5" dirty="0">
                <a:latin typeface="黑体"/>
                <a:cs typeface="黑体"/>
              </a:rPr>
              <a:t>：教育创新是一切创新的源动力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8351" y="5863844"/>
            <a:ext cx="11500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</a:tabLst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教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育的贡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献：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培养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人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才，产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出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思想，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创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办专业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提出理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念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，引领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发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展。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556A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6883" y="2819"/>
                  </a:lnTo>
                  <a:lnTo>
                    <a:pt x="10824756" y="5791"/>
                  </a:lnTo>
                  <a:lnTo>
                    <a:pt x="10520934" y="8115"/>
                  </a:lnTo>
                  <a:lnTo>
                    <a:pt x="10414267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556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8019" y="6522720"/>
              <a:ext cx="1150620" cy="3124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2" y="230124"/>
            <a:ext cx="597408" cy="6477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19275" y="367410"/>
            <a:ext cx="10346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黑体"/>
                <a:cs typeface="黑体"/>
              </a:rPr>
              <a:t>启示</a:t>
            </a:r>
            <a:r>
              <a:rPr sz="3600" b="1" spc="-5" dirty="0">
                <a:latin typeface="Times New Roman"/>
                <a:cs typeface="Times New Roman"/>
              </a:rPr>
              <a:t>6</a:t>
            </a:r>
            <a:r>
              <a:rPr sz="3600" b="1" spc="-5" dirty="0">
                <a:latin typeface="黑体"/>
                <a:cs typeface="黑体"/>
              </a:rPr>
              <a:t>：人类需求不断升级，推动教育科技跨越创新</a:t>
            </a:r>
            <a:endParaRPr sz="3600">
              <a:latin typeface="黑体"/>
              <a:cs typeface="黑体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252727"/>
            <a:ext cx="12192000" cy="5299075"/>
            <a:chOff x="0" y="1252727"/>
            <a:chExt cx="12192000" cy="52990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0047" y="1252727"/>
              <a:ext cx="5554980" cy="41650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5417819"/>
              <a:ext cx="12192000" cy="1134110"/>
            </a:xfrm>
            <a:custGeom>
              <a:avLst/>
              <a:gdLst/>
              <a:ahLst/>
              <a:cxnLst/>
              <a:rect l="l" t="t" r="r" b="b"/>
              <a:pathLst>
                <a:path w="12192000" h="1134109">
                  <a:moveTo>
                    <a:pt x="12192000" y="0"/>
                  </a:moveTo>
                  <a:lnTo>
                    <a:pt x="0" y="0"/>
                  </a:lnTo>
                  <a:lnTo>
                    <a:pt x="0" y="1133855"/>
                  </a:lnTo>
                  <a:lnTo>
                    <a:pt x="12192000" y="11338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739" y="1141843"/>
            <a:ext cx="12036425" cy="5377815"/>
          </a:xfrm>
          <a:prstGeom prst="rect">
            <a:avLst/>
          </a:prstGeom>
        </p:spPr>
        <p:txBody>
          <a:bodyPr vert="horz" wrap="square" lIns="0" tIns="217805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1715"/>
              </a:spcBef>
            </a:pP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马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斯洛需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求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层次理</a:t>
            </a:r>
            <a:r>
              <a:rPr sz="2800" dirty="0">
                <a:solidFill>
                  <a:srgbClr val="FF0000"/>
                </a:solidFill>
                <a:latin typeface="黑体"/>
                <a:cs typeface="黑体"/>
              </a:rPr>
              <a:t>论</a:t>
            </a:r>
            <a:r>
              <a:rPr sz="2800" spc="-5" dirty="0">
                <a:solidFill>
                  <a:srgbClr val="FF0000"/>
                </a:solidFill>
                <a:latin typeface="黑体"/>
                <a:cs typeface="黑体"/>
              </a:rPr>
              <a:t>：</a:t>
            </a:r>
            <a:endParaRPr sz="2800">
              <a:latin typeface="黑体"/>
              <a:cs typeface="黑体"/>
            </a:endParaRPr>
          </a:p>
          <a:p>
            <a:pPr marL="668655" marR="6242685" indent="-457834">
              <a:lnSpc>
                <a:spcPct val="130000"/>
              </a:lnSpc>
              <a:spcBef>
                <a:spcPts val="600"/>
              </a:spcBef>
              <a:buAutoNum type="arabicPeriod"/>
              <a:tabLst>
                <a:tab pos="669290" algn="l"/>
              </a:tabLst>
            </a:pPr>
            <a:r>
              <a:rPr sz="2800" b="1" spc="65" dirty="0">
                <a:solidFill>
                  <a:srgbClr val="1556AD"/>
                </a:solidFill>
                <a:latin typeface="楷体"/>
                <a:cs typeface="楷体"/>
              </a:rPr>
              <a:t>需</a:t>
            </a:r>
            <a:r>
              <a:rPr sz="2800" b="1" spc="75" dirty="0">
                <a:solidFill>
                  <a:srgbClr val="1556AD"/>
                </a:solidFill>
                <a:latin typeface="楷体"/>
                <a:cs typeface="楷体"/>
              </a:rPr>
              <a:t>求</a:t>
            </a:r>
            <a:r>
              <a:rPr sz="2800" b="1" spc="65" dirty="0">
                <a:solidFill>
                  <a:srgbClr val="1556AD"/>
                </a:solidFill>
                <a:latin typeface="楷体"/>
                <a:cs typeface="楷体"/>
              </a:rPr>
              <a:t>逐级递</a:t>
            </a:r>
            <a:r>
              <a:rPr sz="2800" b="1" spc="95" dirty="0">
                <a:solidFill>
                  <a:srgbClr val="1556AD"/>
                </a:solidFill>
                <a:latin typeface="楷体"/>
                <a:cs typeface="楷体"/>
              </a:rPr>
              <a:t>升</a:t>
            </a:r>
            <a:r>
              <a:rPr sz="2800" b="1" spc="65" dirty="0">
                <a:solidFill>
                  <a:srgbClr val="1556AD"/>
                </a:solidFill>
                <a:latin typeface="楷体"/>
                <a:cs typeface="楷体"/>
              </a:rPr>
              <a:t>，低层</a:t>
            </a:r>
            <a:r>
              <a:rPr sz="2800" b="1" spc="75" dirty="0">
                <a:solidFill>
                  <a:srgbClr val="1556AD"/>
                </a:solidFill>
                <a:latin typeface="楷体"/>
                <a:cs typeface="楷体"/>
              </a:rPr>
              <a:t>满</a:t>
            </a:r>
            <a:r>
              <a:rPr sz="2800" b="1" spc="65" dirty="0">
                <a:solidFill>
                  <a:srgbClr val="1556AD"/>
                </a:solidFill>
                <a:latin typeface="楷体"/>
                <a:cs typeface="楷体"/>
              </a:rPr>
              <a:t>足</a:t>
            </a:r>
            <a:r>
              <a:rPr sz="2800" b="1" spc="80" dirty="0">
                <a:solidFill>
                  <a:srgbClr val="1556AD"/>
                </a:solidFill>
                <a:latin typeface="楷体"/>
                <a:cs typeface="楷体"/>
              </a:rPr>
              <a:t>后，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追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求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高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层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668655" marR="6242685" indent="-457834">
              <a:lnSpc>
                <a:spcPct val="130000"/>
              </a:lnSpc>
              <a:spcBef>
                <a:spcPts val="605"/>
              </a:spcBef>
              <a:buAutoNum type="arabicPeriod"/>
              <a:tabLst>
                <a:tab pos="669290" algn="l"/>
              </a:tabLst>
            </a:pPr>
            <a:r>
              <a:rPr sz="2800" b="1" spc="65" dirty="0">
                <a:solidFill>
                  <a:srgbClr val="1556AD"/>
                </a:solidFill>
                <a:latin typeface="楷体"/>
                <a:cs typeface="楷体"/>
              </a:rPr>
              <a:t>越</a:t>
            </a:r>
            <a:r>
              <a:rPr sz="2800" b="1" spc="75" dirty="0">
                <a:solidFill>
                  <a:srgbClr val="1556AD"/>
                </a:solidFill>
                <a:latin typeface="楷体"/>
                <a:cs typeface="楷体"/>
              </a:rPr>
              <a:t>低</a:t>
            </a:r>
            <a:r>
              <a:rPr sz="2800" b="1" spc="65" dirty="0">
                <a:solidFill>
                  <a:srgbClr val="1556AD"/>
                </a:solidFill>
                <a:latin typeface="楷体"/>
                <a:cs typeface="楷体"/>
              </a:rPr>
              <a:t>层次的</a:t>
            </a:r>
            <a:r>
              <a:rPr sz="2800" b="1" spc="75" dirty="0">
                <a:solidFill>
                  <a:srgbClr val="1556AD"/>
                </a:solidFill>
                <a:latin typeface="楷体"/>
                <a:cs typeface="楷体"/>
              </a:rPr>
              <a:t>需</a:t>
            </a:r>
            <a:r>
              <a:rPr sz="2800" b="1" spc="65" dirty="0">
                <a:solidFill>
                  <a:srgbClr val="1556AD"/>
                </a:solidFill>
                <a:latin typeface="楷体"/>
                <a:cs typeface="楷体"/>
              </a:rPr>
              <a:t>求越容</a:t>
            </a:r>
            <a:r>
              <a:rPr sz="2800" b="1" spc="75" dirty="0">
                <a:solidFill>
                  <a:srgbClr val="1556AD"/>
                </a:solidFill>
                <a:latin typeface="楷体"/>
                <a:cs typeface="楷体"/>
              </a:rPr>
              <a:t>易</a:t>
            </a:r>
            <a:r>
              <a:rPr sz="2800" b="1" spc="65" dirty="0">
                <a:solidFill>
                  <a:srgbClr val="1556AD"/>
                </a:solidFill>
                <a:latin typeface="楷体"/>
                <a:cs typeface="楷体"/>
              </a:rPr>
              <a:t>量</a:t>
            </a:r>
            <a:r>
              <a:rPr sz="2800" b="1" spc="105" dirty="0">
                <a:solidFill>
                  <a:srgbClr val="1556AD"/>
                </a:solidFill>
                <a:latin typeface="楷体"/>
                <a:cs typeface="楷体"/>
              </a:rPr>
              <a:t>化</a:t>
            </a:r>
            <a:r>
              <a:rPr sz="2800" b="1" spc="80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共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性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越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大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相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应的市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场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规模越</a:t>
            </a:r>
            <a:r>
              <a:rPr sz="2800" b="1" spc="35" dirty="0">
                <a:solidFill>
                  <a:srgbClr val="1556AD"/>
                </a:solidFill>
                <a:latin typeface="楷体"/>
                <a:cs typeface="楷体"/>
              </a:rPr>
              <a:t>大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668655" marR="6242685" indent="-457834">
              <a:lnSpc>
                <a:spcPct val="130100"/>
              </a:lnSpc>
              <a:spcBef>
                <a:spcPts val="595"/>
              </a:spcBef>
              <a:buAutoNum type="arabicPeriod"/>
              <a:tabLst>
                <a:tab pos="669290" algn="l"/>
              </a:tabLst>
            </a:pPr>
            <a:r>
              <a:rPr sz="2800" b="1" spc="60" dirty="0">
                <a:solidFill>
                  <a:srgbClr val="1556AD"/>
                </a:solidFill>
                <a:latin typeface="楷体"/>
                <a:cs typeface="楷体"/>
              </a:rPr>
              <a:t>越</a:t>
            </a:r>
            <a:r>
              <a:rPr sz="2800" b="1" spc="70" dirty="0">
                <a:solidFill>
                  <a:srgbClr val="1556AD"/>
                </a:solidFill>
                <a:latin typeface="楷体"/>
                <a:cs typeface="楷体"/>
              </a:rPr>
              <a:t>高</a:t>
            </a:r>
            <a:r>
              <a:rPr sz="2800" b="1" spc="60" dirty="0">
                <a:solidFill>
                  <a:srgbClr val="1556AD"/>
                </a:solidFill>
                <a:latin typeface="楷体"/>
                <a:cs typeface="楷体"/>
              </a:rPr>
              <a:t>层次的</a:t>
            </a:r>
            <a:r>
              <a:rPr sz="2800" b="1" spc="70" dirty="0">
                <a:solidFill>
                  <a:srgbClr val="1556AD"/>
                </a:solidFill>
                <a:latin typeface="楷体"/>
                <a:cs typeface="楷体"/>
              </a:rPr>
              <a:t>需</a:t>
            </a:r>
            <a:r>
              <a:rPr sz="2800" b="1" spc="60" dirty="0">
                <a:solidFill>
                  <a:srgbClr val="1556AD"/>
                </a:solidFill>
                <a:latin typeface="楷体"/>
                <a:cs typeface="楷体"/>
              </a:rPr>
              <a:t>求越不</a:t>
            </a:r>
            <a:r>
              <a:rPr sz="2800" b="1" spc="70" dirty="0">
                <a:solidFill>
                  <a:srgbClr val="1556AD"/>
                </a:solidFill>
                <a:latin typeface="楷体"/>
                <a:cs typeface="楷体"/>
              </a:rPr>
              <a:t>容</a:t>
            </a:r>
            <a:r>
              <a:rPr sz="2800" b="1" spc="60" dirty="0">
                <a:solidFill>
                  <a:srgbClr val="1556AD"/>
                </a:solidFill>
                <a:latin typeface="楷体"/>
                <a:cs typeface="楷体"/>
              </a:rPr>
              <a:t>易量</a:t>
            </a:r>
            <a:r>
              <a:rPr sz="2800" b="1" spc="120" dirty="0">
                <a:solidFill>
                  <a:srgbClr val="1556AD"/>
                </a:solidFill>
                <a:latin typeface="楷体"/>
                <a:cs typeface="楷体"/>
              </a:rPr>
              <a:t>化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，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个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性化越</a:t>
            </a:r>
            <a:r>
              <a:rPr sz="2800" b="1" spc="20" dirty="0">
                <a:solidFill>
                  <a:srgbClr val="1556AD"/>
                </a:solidFill>
                <a:latin typeface="楷体"/>
                <a:cs typeface="楷体"/>
              </a:rPr>
              <a:t>强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，要求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智</a:t>
            </a:r>
            <a:r>
              <a:rPr sz="2800" b="1" spc="-5" dirty="0">
                <a:solidFill>
                  <a:srgbClr val="1556AD"/>
                </a:solidFill>
                <a:latin typeface="楷体"/>
                <a:cs typeface="楷体"/>
              </a:rPr>
              <a:t>能化越</a:t>
            </a:r>
            <a:r>
              <a:rPr sz="2800" b="1" spc="15" dirty="0">
                <a:solidFill>
                  <a:srgbClr val="1556AD"/>
                </a:solidFill>
                <a:latin typeface="楷体"/>
                <a:cs typeface="楷体"/>
              </a:rPr>
              <a:t>高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469900" marR="5080" indent="-457200">
              <a:lnSpc>
                <a:spcPct val="130100"/>
              </a:lnSpc>
              <a:spcBef>
                <a:spcPts val="414"/>
              </a:spcBef>
              <a:buFont typeface="Wingdings"/>
              <a:buChar char=""/>
              <a:tabLst>
                <a:tab pos="469900" algn="l"/>
              </a:tabLst>
            </a:pPr>
            <a:r>
              <a:rPr sz="2800" spc="40" dirty="0">
                <a:solidFill>
                  <a:srgbClr val="1556AD"/>
                </a:solidFill>
                <a:latin typeface="黑体"/>
                <a:cs typeface="黑体"/>
              </a:rPr>
              <a:t>因此，追求个性化、多样化，实现自</a:t>
            </a:r>
            <a:r>
              <a:rPr sz="2800" spc="35" dirty="0">
                <a:solidFill>
                  <a:srgbClr val="1556AD"/>
                </a:solidFill>
                <a:latin typeface="黑体"/>
                <a:cs typeface="黑体"/>
              </a:rPr>
              <a:t>我</a:t>
            </a:r>
            <a:r>
              <a:rPr sz="2800" spc="40" dirty="0">
                <a:solidFill>
                  <a:srgbClr val="1556AD"/>
                </a:solidFill>
                <a:latin typeface="黑体"/>
                <a:cs typeface="黑体"/>
              </a:rPr>
              <a:t>，超越自我是未来发展的趋</a:t>
            </a:r>
            <a:r>
              <a:rPr sz="2800" spc="45" dirty="0">
                <a:solidFill>
                  <a:srgbClr val="1556AD"/>
                </a:solidFill>
                <a:latin typeface="黑体"/>
                <a:cs typeface="黑体"/>
              </a:rPr>
              <a:t>势</a:t>
            </a:r>
            <a:r>
              <a:rPr sz="2800" spc="40" dirty="0">
                <a:solidFill>
                  <a:srgbClr val="1556AD"/>
                </a:solidFill>
                <a:latin typeface="黑体"/>
                <a:cs typeface="黑体"/>
              </a:rPr>
              <a:t>，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也 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是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物联网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与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人工智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能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所代表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的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新工业</a:t>
            </a:r>
            <a:r>
              <a:rPr sz="2800" dirty="0">
                <a:solidFill>
                  <a:srgbClr val="1556AD"/>
                </a:solidFill>
                <a:latin typeface="黑体"/>
                <a:cs typeface="黑体"/>
              </a:rPr>
              <a:t>范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式的基</a:t>
            </a:r>
            <a:r>
              <a:rPr sz="2800" spc="35" dirty="0">
                <a:solidFill>
                  <a:srgbClr val="1556AD"/>
                </a:solidFill>
                <a:latin typeface="黑体"/>
                <a:cs typeface="黑体"/>
              </a:rPr>
              <a:t>础</a:t>
            </a:r>
            <a:r>
              <a:rPr sz="2800" spc="-5" dirty="0">
                <a:solidFill>
                  <a:srgbClr val="1556AD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6408"/>
            <a:ext cx="859790" cy="739140"/>
          </a:xfrm>
          <a:custGeom>
            <a:avLst/>
            <a:gdLst/>
            <a:ahLst/>
            <a:cxnLst/>
            <a:rect l="l" t="t" r="r" b="b"/>
            <a:pathLst>
              <a:path w="859790" h="739140">
                <a:moveTo>
                  <a:pt x="859536" y="0"/>
                </a:moveTo>
                <a:lnTo>
                  <a:pt x="0" y="0"/>
                </a:lnTo>
                <a:lnTo>
                  <a:pt x="0" y="739140"/>
                </a:lnTo>
                <a:lnTo>
                  <a:pt x="859536" y="739140"/>
                </a:lnTo>
                <a:lnTo>
                  <a:pt x="859536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19" y="216408"/>
            <a:ext cx="166370" cy="739140"/>
          </a:xfrm>
          <a:custGeom>
            <a:avLst/>
            <a:gdLst/>
            <a:ahLst/>
            <a:cxnLst/>
            <a:rect l="l" t="t" r="r" b="b"/>
            <a:pathLst>
              <a:path w="166369" h="739140">
                <a:moveTo>
                  <a:pt x="166115" y="0"/>
                </a:moveTo>
                <a:lnTo>
                  <a:pt x="0" y="0"/>
                </a:lnTo>
                <a:lnTo>
                  <a:pt x="0" y="739140"/>
                </a:lnTo>
                <a:lnTo>
                  <a:pt x="166115" y="739140"/>
                </a:lnTo>
                <a:lnTo>
                  <a:pt x="166115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483096"/>
            <a:ext cx="12192000" cy="375285"/>
            <a:chOff x="0" y="6483096"/>
            <a:chExt cx="12192000" cy="375285"/>
          </a:xfrm>
        </p:grpSpPr>
        <p:sp>
          <p:nvSpPr>
            <p:cNvPr id="5" name="object 5"/>
            <p:cNvSpPr/>
            <p:nvPr/>
          </p:nvSpPr>
          <p:spPr>
            <a:xfrm>
              <a:off x="0" y="6483096"/>
              <a:ext cx="12192000" cy="375285"/>
            </a:xfrm>
            <a:custGeom>
              <a:avLst/>
              <a:gdLst/>
              <a:ahLst/>
              <a:cxnLst/>
              <a:rect l="l" t="t" r="r" b="b"/>
              <a:pathLst>
                <a:path w="12192000" h="375284">
                  <a:moveTo>
                    <a:pt x="12192000" y="0"/>
                  </a:moveTo>
                  <a:lnTo>
                    <a:pt x="11789220" y="2819"/>
                  </a:lnTo>
                  <a:lnTo>
                    <a:pt x="10832668" y="5791"/>
                  </a:lnTo>
                  <a:lnTo>
                    <a:pt x="10530586" y="8115"/>
                  </a:lnTo>
                  <a:lnTo>
                    <a:pt x="10424541" y="204216"/>
                  </a:lnTo>
                  <a:lnTo>
                    <a:pt x="0" y="204216"/>
                  </a:lnTo>
                  <a:lnTo>
                    <a:pt x="0" y="374904"/>
                  </a:lnTo>
                  <a:lnTo>
                    <a:pt x="12191987" y="374904"/>
                  </a:lnTo>
                  <a:lnTo>
                    <a:pt x="12191987" y="32613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5056" y="6522720"/>
              <a:ext cx="1243583" cy="3124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34390" y="1235735"/>
            <a:ext cx="7145655" cy="508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45745" indent="-457834" algn="just">
              <a:lnSpc>
                <a:spcPct val="13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"/>
              <a:tabLst>
                <a:tab pos="470534" algn="l"/>
              </a:tabLst>
            </a:pPr>
            <a:r>
              <a:rPr sz="2800" b="1" spc="5" dirty="0">
                <a:solidFill>
                  <a:srgbClr val="C00000"/>
                </a:solidFill>
                <a:latin typeface="黑体"/>
                <a:cs typeface="黑体"/>
              </a:rPr>
              <a:t>十</a:t>
            </a:r>
            <a:r>
              <a:rPr sz="2800" b="1" spc="-10" dirty="0">
                <a:solidFill>
                  <a:srgbClr val="C00000"/>
                </a:solidFill>
                <a:latin typeface="黑体"/>
                <a:cs typeface="黑体"/>
              </a:rPr>
              <a:t>九大报</a:t>
            </a:r>
            <a:r>
              <a:rPr sz="2800" b="1" spc="5" dirty="0">
                <a:solidFill>
                  <a:srgbClr val="C00000"/>
                </a:solidFill>
                <a:latin typeface="黑体"/>
                <a:cs typeface="黑体"/>
              </a:rPr>
              <a:t>告</a:t>
            </a:r>
            <a:r>
              <a:rPr sz="2800" b="1" spc="10" dirty="0">
                <a:solidFill>
                  <a:srgbClr val="C00000"/>
                </a:solidFill>
                <a:latin typeface="黑体"/>
                <a:cs typeface="黑体"/>
              </a:rPr>
              <a:t>：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建设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教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育强国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是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中华民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族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伟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大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复兴的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基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础工程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，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必须把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教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育事业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放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在 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优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先发展</a:t>
            </a:r>
            <a:r>
              <a:rPr sz="2800" b="1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位置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355600" marR="5080" indent="-343535" algn="just">
              <a:lnSpc>
                <a:spcPct val="150000"/>
              </a:lnSpc>
              <a:spcBef>
                <a:spcPts val="152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5" dirty="0">
                <a:solidFill>
                  <a:srgbClr val="C00000"/>
                </a:solidFill>
                <a:latin typeface="黑体"/>
                <a:cs typeface="黑体"/>
              </a:rPr>
              <a:t>习</a:t>
            </a:r>
            <a:r>
              <a:rPr sz="2800" b="1" spc="-10" dirty="0">
                <a:solidFill>
                  <a:srgbClr val="C00000"/>
                </a:solidFill>
                <a:latin typeface="黑体"/>
                <a:cs typeface="黑体"/>
              </a:rPr>
              <a:t>近平</a:t>
            </a:r>
            <a:r>
              <a:rPr sz="2800" b="1" spc="5" dirty="0">
                <a:solidFill>
                  <a:srgbClr val="C00000"/>
                </a:solidFill>
                <a:latin typeface="黑体"/>
                <a:cs typeface="黑体"/>
              </a:rPr>
              <a:t>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对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高等教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育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的需要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比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以往任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何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时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候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都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更加迫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切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，对科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学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知识和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卓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越人才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渴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求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比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以往任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何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时候都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更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加强烈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！</a:t>
            </a:r>
            <a:endParaRPr sz="2800">
              <a:latin typeface="楷体"/>
              <a:cs typeface="楷体"/>
            </a:endParaRPr>
          </a:p>
          <a:p>
            <a:pPr marL="355600" marR="5080" indent="-343535" algn="just">
              <a:lnSpc>
                <a:spcPts val="5040"/>
              </a:lnSpc>
              <a:spcBef>
                <a:spcPts val="245"/>
              </a:spcBef>
              <a:buFont typeface="Wingdings"/>
              <a:buChar char=""/>
              <a:tabLst>
                <a:tab pos="356235" algn="l"/>
              </a:tabLst>
            </a:pPr>
            <a:r>
              <a:rPr sz="2800" b="1" spc="5" dirty="0">
                <a:solidFill>
                  <a:srgbClr val="C00000"/>
                </a:solidFill>
                <a:latin typeface="黑体"/>
                <a:cs typeface="黑体"/>
              </a:rPr>
              <a:t>习</a:t>
            </a:r>
            <a:r>
              <a:rPr sz="2800" b="1" spc="-10" dirty="0">
                <a:solidFill>
                  <a:srgbClr val="C00000"/>
                </a:solidFill>
                <a:latin typeface="黑体"/>
                <a:cs typeface="黑体"/>
              </a:rPr>
              <a:t>近平</a:t>
            </a:r>
            <a:r>
              <a:rPr sz="2800" b="1" spc="5" dirty="0">
                <a:solidFill>
                  <a:srgbClr val="C00000"/>
                </a:solidFill>
                <a:latin typeface="黑体"/>
                <a:cs typeface="黑体"/>
              </a:rPr>
              <a:t>：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我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国教育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是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能够培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养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出大师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来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的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， 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我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们要有</a:t>
            </a:r>
            <a:r>
              <a:rPr sz="2800" b="1" spc="5" dirty="0">
                <a:solidFill>
                  <a:srgbClr val="1556AD"/>
                </a:solidFill>
                <a:latin typeface="楷体"/>
                <a:cs typeface="楷体"/>
              </a:rPr>
              <a:t>这</a:t>
            </a:r>
            <a:r>
              <a:rPr sz="2800" b="1" spc="-10" dirty="0">
                <a:solidFill>
                  <a:srgbClr val="1556AD"/>
                </a:solidFill>
                <a:latin typeface="楷体"/>
                <a:cs typeface="楷体"/>
              </a:rPr>
              <a:t>个自信</a:t>
            </a:r>
            <a:r>
              <a:rPr sz="2800" b="1" spc="-15" dirty="0">
                <a:solidFill>
                  <a:srgbClr val="1556AD"/>
                </a:solidFill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15883" y="1380744"/>
            <a:ext cx="3418331" cy="23865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7047" y="243402"/>
            <a:ext cx="612738" cy="61702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0" y="695980"/>
            <a:ext cx="859790" cy="25971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113664">
              <a:lnSpc>
                <a:spcPts val="1705"/>
              </a:lnSpc>
            </a:pPr>
            <a:r>
              <a:rPr sz="1700" b="1" dirty="0">
                <a:solidFill>
                  <a:srgbClr val="FFFFFF"/>
                </a:solidFill>
                <a:latin typeface="Berlin Sans FB Demi"/>
                <a:cs typeface="Berlin Sans FB Demi"/>
              </a:rPr>
              <a:t>PART</a:t>
            </a:r>
            <a:endParaRPr sz="1700">
              <a:latin typeface="Berlin Sans FB Demi"/>
              <a:cs typeface="Berlin Sans FB Dem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0" y="216408"/>
            <a:ext cx="859790" cy="480059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0" rIns="0" bIns="0" rtlCol="0">
            <a:spAutoFit/>
          </a:bodyPr>
          <a:lstStyle/>
          <a:p>
            <a:pPr marL="228600">
              <a:lnSpc>
                <a:spcPts val="3775"/>
              </a:lnSpc>
            </a:pPr>
            <a:r>
              <a:rPr sz="3600" dirty="0">
                <a:solidFill>
                  <a:srgbClr val="FFFFFF"/>
                </a:solidFill>
                <a:latin typeface="Broadway"/>
                <a:cs typeface="Broadway"/>
              </a:rPr>
              <a:t>2</a:t>
            </a:r>
            <a:endParaRPr sz="3600">
              <a:latin typeface="Broadway"/>
              <a:cs typeface="Broadway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34261" y="361569"/>
            <a:ext cx="9661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1F487C"/>
                </a:solidFill>
                <a:latin typeface="黑体"/>
                <a:cs typeface="黑体"/>
              </a:rPr>
              <a:t>时代使命：</a:t>
            </a:r>
            <a:r>
              <a:rPr sz="3200" b="1" spc="-5" dirty="0">
                <a:solidFill>
                  <a:srgbClr val="1F487C"/>
                </a:solidFill>
                <a:latin typeface="黑体"/>
                <a:cs typeface="黑体"/>
              </a:rPr>
              <a:t>教育强</a:t>
            </a:r>
            <a:r>
              <a:rPr sz="3200" b="1" spc="-10" dirty="0">
                <a:solidFill>
                  <a:srgbClr val="1F487C"/>
                </a:solidFill>
                <a:latin typeface="黑体"/>
                <a:cs typeface="黑体"/>
              </a:rPr>
              <a:t>国</a:t>
            </a:r>
            <a:r>
              <a:rPr sz="3200" b="1" spc="-5" dirty="0">
                <a:solidFill>
                  <a:srgbClr val="1F487C"/>
                </a:solidFill>
                <a:latin typeface="黑体"/>
                <a:cs typeface="黑体"/>
              </a:rPr>
              <a:t>是中</a:t>
            </a:r>
            <a:r>
              <a:rPr sz="3200" b="1" spc="-10" dirty="0">
                <a:solidFill>
                  <a:srgbClr val="1F487C"/>
                </a:solidFill>
                <a:latin typeface="黑体"/>
                <a:cs typeface="黑体"/>
              </a:rPr>
              <a:t>华</a:t>
            </a:r>
            <a:r>
              <a:rPr sz="3200" b="1" spc="-5" dirty="0">
                <a:solidFill>
                  <a:srgbClr val="1F487C"/>
                </a:solidFill>
                <a:latin typeface="黑体"/>
                <a:cs typeface="黑体"/>
              </a:rPr>
              <a:t>民</a:t>
            </a:r>
            <a:r>
              <a:rPr sz="3200" b="1" spc="20" dirty="0">
                <a:solidFill>
                  <a:srgbClr val="1F487C"/>
                </a:solidFill>
                <a:latin typeface="黑体"/>
                <a:cs typeface="黑体"/>
              </a:rPr>
              <a:t>族</a:t>
            </a:r>
            <a:r>
              <a:rPr sz="3200" b="1" spc="-10" dirty="0">
                <a:solidFill>
                  <a:srgbClr val="1F487C"/>
                </a:solidFill>
                <a:latin typeface="黑体"/>
                <a:cs typeface="黑体"/>
              </a:rPr>
              <a:t>伟</a:t>
            </a:r>
            <a:r>
              <a:rPr sz="3200" b="1" dirty="0">
                <a:solidFill>
                  <a:srgbClr val="1F487C"/>
                </a:solidFill>
                <a:latin typeface="黑体"/>
                <a:cs typeface="黑体"/>
              </a:rPr>
              <a:t>大</a:t>
            </a:r>
            <a:r>
              <a:rPr sz="3200" b="1" spc="-5" dirty="0">
                <a:solidFill>
                  <a:srgbClr val="1F487C"/>
                </a:solidFill>
                <a:latin typeface="黑体"/>
                <a:cs typeface="黑体"/>
              </a:rPr>
              <a:t>复</a:t>
            </a:r>
            <a:r>
              <a:rPr sz="3200" b="1" spc="-10" dirty="0">
                <a:solidFill>
                  <a:srgbClr val="1F487C"/>
                </a:solidFill>
                <a:latin typeface="黑体"/>
                <a:cs typeface="黑体"/>
              </a:rPr>
              <a:t>兴</a:t>
            </a:r>
            <a:r>
              <a:rPr sz="3200" b="1" spc="-5" dirty="0">
                <a:solidFill>
                  <a:srgbClr val="1F487C"/>
                </a:solidFill>
                <a:latin typeface="黑体"/>
                <a:cs typeface="黑体"/>
              </a:rPr>
              <a:t>的基</a:t>
            </a:r>
            <a:r>
              <a:rPr sz="3200" b="1" spc="-10" dirty="0">
                <a:solidFill>
                  <a:srgbClr val="1F487C"/>
                </a:solidFill>
                <a:latin typeface="黑体"/>
                <a:cs typeface="黑体"/>
              </a:rPr>
              <a:t>础</a:t>
            </a:r>
            <a:r>
              <a:rPr sz="3200" b="1" spc="-5" dirty="0">
                <a:solidFill>
                  <a:srgbClr val="1F487C"/>
                </a:solidFill>
                <a:latin typeface="黑体"/>
                <a:cs typeface="黑体"/>
              </a:rPr>
              <a:t>工</a:t>
            </a:r>
            <a:r>
              <a:rPr sz="3200" b="1" spc="-10" dirty="0">
                <a:solidFill>
                  <a:srgbClr val="1F487C"/>
                </a:solidFill>
                <a:latin typeface="黑体"/>
                <a:cs typeface="黑体"/>
              </a:rPr>
              <a:t>程</a:t>
            </a:r>
            <a:endParaRPr sz="3200">
              <a:latin typeface="黑体"/>
              <a:cs typeface="黑体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15883" y="4026408"/>
            <a:ext cx="3418331" cy="2145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2684</Words>
  <Application>Microsoft Office PowerPoint</Application>
  <PresentationFormat>宽屏</PresentationFormat>
  <Paragraphs>625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0" baseType="lpstr">
      <vt:lpstr>等线</vt:lpstr>
      <vt:lpstr>黑体</vt:lpstr>
      <vt:lpstr>楷体</vt:lpstr>
      <vt:lpstr>微软雅黑</vt:lpstr>
      <vt:lpstr>Arial</vt:lpstr>
      <vt:lpstr>Berlin Sans FB Demi</vt:lpstr>
      <vt:lpstr>Broadway</vt:lpstr>
      <vt:lpstr>Calibri</vt:lpstr>
      <vt:lpstr>Calibri Light</vt:lpstr>
      <vt:lpstr>Times New Roman</vt:lpstr>
      <vt:lpstr>Wingdings</vt:lpstr>
      <vt:lpstr>Office Theme</vt:lpstr>
      <vt:lpstr>三个高度：认识教育</vt:lpstr>
      <vt:lpstr>始终关注三个问题</vt:lpstr>
      <vt:lpstr>启示2：教育是国家强大、民族振兴的坚强底座</vt:lpstr>
      <vt:lpstr>PowerPoint 演示文稿</vt:lpstr>
      <vt:lpstr>启示3：世界科学中心每80-120年发生一次转移</vt:lpstr>
      <vt:lpstr>启示4：历次教育科技革命的发生地均成为世界强国</vt:lpstr>
      <vt:lpstr>启示5：教育创新是一切创新的源动力</vt:lpstr>
      <vt:lpstr>启示6：人类需求不断升级，推动教育科技跨越创新</vt:lpstr>
      <vt:lpstr>时代使命：教育强国是中华民族伟大复兴的基础工程</vt:lpstr>
      <vt:lpstr>时代使命：教育是国家强大的底座</vt:lpstr>
      <vt:lpstr>时代背景：“百年未有之大变局”</vt:lpstr>
      <vt:lpstr>（一）深刻把握“百年未有之大变局”</vt:lpstr>
      <vt:lpstr>（一）深刻把握“百年未有之大变局”</vt:lpstr>
      <vt:lpstr>（一）深刻把握“百年未有之大变局”</vt:lpstr>
      <vt:lpstr>（一）深刻把握“百年未有之大变局”</vt:lpstr>
      <vt:lpstr>（二）深刻把握“百年未有之大变局”</vt:lpstr>
      <vt:lpstr>（二）深刻把握“百年未有之大变局”</vt:lpstr>
      <vt:lpstr>（二）深刻把握“百年未有之大变局”</vt:lpstr>
      <vt:lpstr>（二）深刻把握“百年未有之大变局”</vt:lpstr>
      <vt:lpstr>（二）深刻把握“百年未有之大变局”</vt:lpstr>
      <vt:lpstr>（二）深刻把握“百年未有之大变局”</vt:lpstr>
      <vt:lpstr>（三）学科专业设置和教育理念亟待改革创新</vt:lpstr>
      <vt:lpstr>（四）离世界顶级名校依然差距明显</vt:lpstr>
      <vt:lpstr>（四）离世界顶级名校依然差距明显</vt:lpstr>
      <vt:lpstr>（四）离世界顶级名校依然差距明显</vt:lpstr>
      <vt:lpstr>（五）“单声道”教学导致学生缺乏质疑挑战精神</vt:lpstr>
      <vt:lpstr>兴学强国，奋斗爱国，创新报国</vt:lpstr>
      <vt:lpstr>（一）兴学强国，奋斗爱国，创新报国</vt:lpstr>
      <vt:lpstr>（一）兴学强国，奋斗爱国，创新报国</vt:lpstr>
      <vt:lpstr>（一）兴学强国，奋斗爱国，创新报国</vt:lpstr>
      <vt:lpstr>深刻启示：矢志不渝为党育人、为国育才</vt:lpstr>
      <vt:lpstr>面向未来，需要深刻把握教育的本质</vt:lpstr>
      <vt:lpstr>困惑1：理论和工程，哪个因素更重要？</vt:lpstr>
      <vt:lpstr>杰出人才需要重大工程的锤炼</vt:lpstr>
      <vt:lpstr>杰出人才需要重大工程的锤炼</vt:lpstr>
      <vt:lpstr>困惑2：制约杰出人才培养的根本原因何在？</vt:lpstr>
      <vt:lpstr>困惑3：高等教育普及化时代如何培养创新拔尖人才？</vt:lpstr>
      <vt:lpstr>困惑4：现有院系办专业的模式能否适应未来挑战？</vt:lpstr>
      <vt:lpstr>困惑5：高校资源平台能否支撑创新突破？</vt:lpstr>
      <vt:lpstr>破解思路：探索产教融合、协同育人新模式</vt:lpstr>
      <vt:lpstr>创办未来技术学院、现代产业学院</vt:lpstr>
      <vt:lpstr>未来技术学院首批4个方向</vt:lpstr>
      <vt:lpstr>未来技术学院的建设目标</vt:lpstr>
      <vt:lpstr>未来技术学院的三大改革</vt:lpstr>
      <vt:lpstr>未来技术学院的三大改革</vt:lpstr>
      <vt:lpstr>未来技术学院的三大改革</vt:lpstr>
      <vt:lpstr>结论：依靠创新走向未来</vt:lpstr>
      <vt:lpstr>牢记总书记嘱托，创造属于我们的杰出贡献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qi</dc:creator>
  <cp:lastModifiedBy>Zhang Jack</cp:lastModifiedBy>
  <cp:revision>1</cp:revision>
  <dcterms:created xsi:type="dcterms:W3CDTF">2021-11-23T17:35:03Z</dcterms:created>
  <dcterms:modified xsi:type="dcterms:W3CDTF">2021-11-24T07:38:07Z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2021-11-23T00:00:00Z</vt:filetime>
  </property>
</Properties>
</file>